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574" r:id="rId2"/>
    <p:sldId id="576" r:id="rId3"/>
    <p:sldId id="582" r:id="rId4"/>
    <p:sldId id="579" r:id="rId5"/>
    <p:sldId id="580" r:id="rId6"/>
    <p:sldId id="589" r:id="rId7"/>
    <p:sldId id="622" r:id="rId8"/>
    <p:sldId id="593" r:id="rId9"/>
    <p:sldId id="581" r:id="rId10"/>
    <p:sldId id="583" r:id="rId11"/>
    <p:sldId id="584" r:id="rId12"/>
    <p:sldId id="585" r:id="rId13"/>
    <p:sldId id="590" r:id="rId14"/>
    <p:sldId id="493" r:id="rId15"/>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9A6A602-2E27-473A-87AE-670D5DA215D4}">
          <p14:sldIdLst>
            <p14:sldId id="574"/>
            <p14:sldId id="576"/>
            <p14:sldId id="582"/>
            <p14:sldId id="579"/>
            <p14:sldId id="580"/>
            <p14:sldId id="589"/>
            <p14:sldId id="622"/>
            <p14:sldId id="593"/>
            <p14:sldId id="581"/>
            <p14:sldId id="583"/>
            <p14:sldId id="584"/>
            <p14:sldId id="585"/>
            <p14:sldId id="590"/>
            <p14:sldId id="49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ool EC" initials="SE" lastIdx="1" clrIdx="0">
    <p:extLst>
      <p:ext uri="{19B8F6BF-5375-455C-9EA6-DF929625EA0E}">
        <p15:presenceInfo xmlns:p15="http://schemas.microsoft.com/office/powerpoint/2012/main" userId="School E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2A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04" autoAdjust="0"/>
    <p:restoredTop sz="94660"/>
  </p:normalViewPr>
  <p:slideViewPr>
    <p:cSldViewPr>
      <p:cViewPr varScale="1">
        <p:scale>
          <a:sx n="78" d="100"/>
          <a:sy n="78" d="100"/>
        </p:scale>
        <p:origin x="1454"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0684E1F0-51EB-487D-A54B-37E29866D20B}" type="datetimeFigureOut">
              <a:rPr lang="en-ZA" smtClean="0"/>
              <a:t>2019/08/05</a:t>
            </a:fld>
            <a:endParaRPr lang="en-ZA"/>
          </a:p>
        </p:txBody>
      </p:sp>
      <p:sp>
        <p:nvSpPr>
          <p:cNvPr id="4" name="Slide Image Placeholder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3160BEE1-D6C2-4F98-8BA6-C5F5D284D628}" type="slidenum">
              <a:rPr lang="en-ZA" smtClean="0"/>
              <a:t>‹#›</a:t>
            </a:fld>
            <a:endParaRPr lang="en-ZA"/>
          </a:p>
        </p:txBody>
      </p:sp>
    </p:spTree>
    <p:extLst>
      <p:ext uri="{BB962C8B-B14F-4D97-AF65-F5344CB8AC3E}">
        <p14:creationId xmlns:p14="http://schemas.microsoft.com/office/powerpoint/2010/main" val="596344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143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8691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279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767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366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446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28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8776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4545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9903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4919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F848AC-F694-4284-AE06-FE91A1B12CD4}" type="datetimeFigureOut">
              <a:rPr lang="en-US" smtClean="0">
                <a:solidFill>
                  <a:prstClr val="black">
                    <a:tint val="75000"/>
                  </a:prstClr>
                </a:solidFill>
              </a:rPr>
              <a:pPr/>
              <a:t>8/5/2019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29B1D8-9CE5-4B42-8A02-F657AF114B9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2106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FC5531A-2853-4844-B9EA-02E09772160E}" type="slidenum">
              <a:rPr lang="en-US" smtClean="0"/>
              <a:pPr>
                <a:defRPr/>
              </a:pPr>
              <a:t>1</a:t>
            </a:fld>
            <a:endParaRPr lang="en-US" dirty="0"/>
          </a:p>
        </p:txBody>
      </p:sp>
      <p:sp>
        <p:nvSpPr>
          <p:cNvPr id="7" name="Title 9"/>
          <p:cNvSpPr>
            <a:spLocks noGrp="1"/>
          </p:cNvSpPr>
          <p:nvPr>
            <p:ph type="title"/>
          </p:nvPr>
        </p:nvSpPr>
        <p:spPr>
          <a:xfrm>
            <a:off x="1006475" y="831850"/>
            <a:ext cx="8013700" cy="427038"/>
          </a:xfrm>
        </p:spPr>
        <p:txBody>
          <a:bodyPr>
            <a:normAutofit fontScale="90000"/>
          </a:bodyPr>
          <a:lstStyle/>
          <a:p>
            <a:pPr>
              <a:defRPr/>
            </a:pPr>
            <a:r>
              <a:rPr lang="en-GB" altLang="en-US" sz="3600" dirty="0">
                <a:latin typeface="+mn-lt"/>
              </a:rPr>
              <a:t>`</a:t>
            </a:r>
          </a:p>
        </p:txBody>
      </p:sp>
      <p:sp>
        <p:nvSpPr>
          <p:cNvPr id="9" name="Content Placeholder 2"/>
          <p:cNvSpPr>
            <a:spLocks noGrp="1"/>
          </p:cNvSpPr>
          <p:nvPr>
            <p:ph idx="1"/>
          </p:nvPr>
        </p:nvSpPr>
        <p:spPr>
          <a:xfrm>
            <a:off x="1006475" y="1412875"/>
            <a:ext cx="8013700" cy="5254625"/>
          </a:xfrm>
        </p:spPr>
        <p:txBody>
          <a:bodyPr/>
          <a:lstStyle/>
          <a:p>
            <a:pPr marL="0" indent="0">
              <a:buFont typeface="Arial" charset="0"/>
              <a:buNone/>
            </a:pPr>
            <a:r>
              <a:rPr lang="en-US" dirty="0"/>
              <a:t>TARGET SETTING SESSION</a:t>
            </a:r>
          </a:p>
        </p:txBody>
      </p:sp>
      <p:sp>
        <p:nvSpPr>
          <p:cNvPr id="10" name="Picture 4" descr="Powerpoint template (gpg).jpg"/>
          <p:cNvSpPr>
            <a:spLocks noChangeAspect="1"/>
          </p:cNvSpPr>
          <p:nvPr/>
        </p:nvSpPr>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a:solidFill>
                <a:prstClr val="black"/>
              </a:solidFill>
              <a:latin typeface="Arial" charset="0"/>
              <a:cs typeface="Arial" charset="0"/>
            </a:endParaRPr>
          </a:p>
        </p:txBody>
      </p:sp>
      <p:sp>
        <p:nvSpPr>
          <p:cNvPr id="11" name="TextBox 2"/>
          <p:cNvSpPr txBox="1">
            <a:spLocks noChangeArrowheads="1"/>
          </p:cNvSpPr>
          <p:nvPr/>
        </p:nvSpPr>
        <p:spPr bwMode="auto">
          <a:xfrm>
            <a:off x="282241" y="2511120"/>
            <a:ext cx="8579518" cy="2185088"/>
          </a:xfrm>
          <a:prstGeom prst="rect">
            <a:avLst/>
          </a:prstGeom>
          <a:solidFill>
            <a:schemeClr val="tx2"/>
          </a:solidFill>
          <a:ln>
            <a:noFill/>
          </a:ln>
          <a:extLst/>
        </p:spPr>
        <p:txBody>
          <a:bodyPr wrap="square" lIns="91315" tIns="45658" rIns="91315" bIns="45658">
            <a:spAutoFit/>
          </a:bodyPr>
          <a:lstStyle/>
          <a:p>
            <a:pPr algn="ctr">
              <a:defRPr/>
            </a:pPr>
            <a:r>
              <a:rPr lang="en-US" altLang="en-US" sz="3200" b="1" dirty="0">
                <a:solidFill>
                  <a:prstClr val="white"/>
                </a:solidFill>
                <a:cs typeface="Arial" charset="0"/>
              </a:rPr>
              <a:t>GEOGRAPHY (QUICK WINS)</a:t>
            </a:r>
          </a:p>
          <a:p>
            <a:pPr algn="ctr">
              <a:defRPr/>
            </a:pPr>
            <a:endParaRPr lang="en-US" altLang="en-US" sz="3200" b="1" dirty="0">
              <a:solidFill>
                <a:prstClr val="white"/>
              </a:solidFill>
              <a:cs typeface="Arial" charset="0"/>
            </a:endParaRPr>
          </a:p>
          <a:p>
            <a:pPr algn="ctr">
              <a:defRPr/>
            </a:pPr>
            <a:r>
              <a:rPr lang="en-US" altLang="en-US" sz="2400" b="1" dirty="0">
                <a:solidFill>
                  <a:prstClr val="white"/>
                </a:solidFill>
                <a:latin typeface="Arial" charset="0"/>
                <a:cs typeface="Arial" charset="0"/>
              </a:rPr>
              <a:t>80% TO A DISTINCTION</a:t>
            </a:r>
          </a:p>
          <a:p>
            <a:pPr algn="ctr">
              <a:defRPr/>
            </a:pPr>
            <a:r>
              <a:rPr lang="en-US" altLang="en-US" sz="2400" b="1" dirty="0">
                <a:solidFill>
                  <a:prstClr val="white"/>
                </a:solidFill>
                <a:latin typeface="Arial" charset="0"/>
                <a:cs typeface="Arial" charset="0"/>
              </a:rPr>
              <a:t>30% TO PASS</a:t>
            </a:r>
          </a:p>
          <a:p>
            <a:pPr algn="ctr">
              <a:defRPr/>
            </a:pPr>
            <a:endParaRPr lang="en-US" altLang="en-US" sz="2400" b="1" dirty="0">
              <a:solidFill>
                <a:prstClr val="white"/>
              </a:solidFill>
              <a:latin typeface="Arial" charset="0"/>
              <a:cs typeface="Arial" charset="0"/>
            </a:endParaRPr>
          </a:p>
        </p:txBody>
      </p:sp>
      <p:sp>
        <p:nvSpPr>
          <p:cNvPr id="12" name="Rectangle 11"/>
          <p:cNvSpPr/>
          <p:nvPr/>
        </p:nvSpPr>
        <p:spPr>
          <a:xfrm>
            <a:off x="0" y="228600"/>
            <a:ext cx="2889250" cy="1730375"/>
          </a:xfrm>
          <a:prstGeom prst="rect">
            <a:avLst/>
          </a:prstGeom>
          <a:blipFill rotWithShape="1">
            <a:blip r:embed="rId2" cstate="email">
              <a:extLst/>
            </a:blip>
            <a:stretch>
              <a:fillRect/>
            </a:stretch>
          </a:blipFill>
        </p:spPr>
        <p:style>
          <a:lnRef idx="1">
            <a:schemeClr val="accent1"/>
          </a:lnRef>
          <a:fillRef idx="3">
            <a:schemeClr val="accent1"/>
          </a:fillRef>
          <a:effectRef idx="2">
            <a:schemeClr val="accent1"/>
          </a:effectRef>
          <a:fontRef idx="minor">
            <a:schemeClr val="lt1"/>
          </a:fontRef>
        </p:style>
        <p:txBody>
          <a:bodyPr lIns="91315" tIns="45658" rIns="91315" bIns="45658" anchor="ctr"/>
          <a:lstStyle/>
          <a:p>
            <a:pPr algn="ctr" defTabSz="454983">
              <a:defRPr/>
            </a:pPr>
            <a:endParaRPr lang="en-US" sz="3600">
              <a:solidFill>
                <a:prstClr val="white"/>
              </a:solidFill>
            </a:endParaRPr>
          </a:p>
        </p:txBody>
      </p:sp>
      <p:sp>
        <p:nvSpPr>
          <p:cNvPr id="13" name="Rectangle 12"/>
          <p:cNvSpPr/>
          <p:nvPr/>
        </p:nvSpPr>
        <p:spPr>
          <a:xfrm>
            <a:off x="5730875" y="228600"/>
            <a:ext cx="3413125" cy="1730375"/>
          </a:xfrm>
          <a:prstGeom prst="rect">
            <a:avLst/>
          </a:prstGeom>
          <a:blipFill rotWithShape="1">
            <a:blip r:embed="rId3" cstate="email">
              <a:extLst/>
            </a:blip>
            <a:stretch>
              <a:fillRect/>
            </a:stretch>
          </a:blipFill>
        </p:spPr>
        <p:style>
          <a:lnRef idx="1">
            <a:schemeClr val="accent1"/>
          </a:lnRef>
          <a:fillRef idx="3">
            <a:schemeClr val="accent1"/>
          </a:fillRef>
          <a:effectRef idx="2">
            <a:schemeClr val="accent1"/>
          </a:effectRef>
          <a:fontRef idx="minor">
            <a:schemeClr val="lt1"/>
          </a:fontRef>
        </p:style>
        <p:txBody>
          <a:bodyPr lIns="91315" tIns="45658" rIns="91315" bIns="45658" anchor="ctr"/>
          <a:lstStyle/>
          <a:p>
            <a:pPr algn="ctr" defTabSz="454983">
              <a:defRPr/>
            </a:pPr>
            <a:endParaRPr lang="en-US" sz="3600">
              <a:solidFill>
                <a:prstClr val="white"/>
              </a:solidFill>
            </a:endParaRPr>
          </a:p>
        </p:txBody>
      </p:sp>
      <p:sp>
        <p:nvSpPr>
          <p:cNvPr id="14" name="Rectangle 13"/>
          <p:cNvSpPr/>
          <p:nvPr/>
        </p:nvSpPr>
        <p:spPr>
          <a:xfrm>
            <a:off x="2889250" y="228600"/>
            <a:ext cx="2841625" cy="1730375"/>
          </a:xfrm>
          <a:prstGeom prst="rect">
            <a:avLst/>
          </a:prstGeom>
          <a:blipFill rotWithShape="1">
            <a:blip r:embed="rId4" cstate="email">
              <a:extLst/>
            </a:blip>
            <a:stretch>
              <a:fillRect/>
            </a:stretch>
          </a:blipFill>
        </p:spPr>
        <p:style>
          <a:lnRef idx="1">
            <a:schemeClr val="accent1"/>
          </a:lnRef>
          <a:fillRef idx="3">
            <a:schemeClr val="accent1"/>
          </a:fillRef>
          <a:effectRef idx="2">
            <a:schemeClr val="accent1"/>
          </a:effectRef>
          <a:fontRef idx="minor">
            <a:schemeClr val="lt1"/>
          </a:fontRef>
        </p:style>
        <p:txBody>
          <a:bodyPr lIns="91315" tIns="45658" rIns="91315" bIns="45658" anchor="ctr"/>
          <a:lstStyle/>
          <a:p>
            <a:pPr algn="ctr" defTabSz="454983">
              <a:defRPr/>
            </a:pPr>
            <a:endParaRPr lang="en-US" sz="3600" dirty="0">
              <a:solidFill>
                <a:prstClr val="white"/>
              </a:solidFill>
            </a:endParaRPr>
          </a:p>
        </p:txBody>
      </p:sp>
    </p:spTree>
    <p:extLst>
      <p:ext uri="{BB962C8B-B14F-4D97-AF65-F5344CB8AC3E}">
        <p14:creationId xmlns:p14="http://schemas.microsoft.com/office/powerpoint/2010/main" val="2794499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3400" y="257175"/>
            <a:ext cx="8013700" cy="427038"/>
          </a:xfrm>
        </p:spPr>
        <p:txBody>
          <a:bodyPr>
            <a:normAutofit fontScale="90000"/>
          </a:bodyPr>
          <a:lstStyle/>
          <a:p>
            <a:r>
              <a:rPr lang="en-ZA" sz="2400" dirty="0"/>
              <a:t> GEOGRAPHY- how to get at least 30% to pass</a:t>
            </a:r>
          </a:p>
        </p:txBody>
      </p:sp>
      <p:sp>
        <p:nvSpPr>
          <p:cNvPr id="7" name="Content Placeholder 2"/>
          <p:cNvSpPr>
            <a:spLocks noGrp="1"/>
          </p:cNvSpPr>
          <p:nvPr>
            <p:ph idx="1"/>
          </p:nvPr>
        </p:nvSpPr>
        <p:spPr>
          <a:xfrm>
            <a:off x="533400" y="838200"/>
            <a:ext cx="8013700" cy="5254625"/>
          </a:xfrm>
        </p:spPr>
        <p:txBody>
          <a:bodyPr/>
          <a:lstStyle/>
          <a:p>
            <a:pPr marL="457200" lvl="1" indent="0">
              <a:buNone/>
            </a:pPr>
            <a:r>
              <a:rPr lang="en-US" sz="1600" b="1" dirty="0"/>
              <a:t>QUICK WINS (Progressed / High Risk Learners)</a:t>
            </a:r>
          </a:p>
          <a:p>
            <a:pPr lvl="1" algn="just">
              <a:buFont typeface="Arial" panose="020B0604020202020204" pitchFamily="34" charset="0"/>
              <a:buChar char="•"/>
            </a:pPr>
            <a:r>
              <a:rPr lang="en-GB" sz="1600" b="1" dirty="0"/>
              <a:t>Theory paper (P1)</a:t>
            </a:r>
          </a:p>
          <a:p>
            <a:pPr lvl="1" algn="just">
              <a:buFont typeface="Arial" panose="020B0604020202020204" pitchFamily="34" charset="0"/>
              <a:buChar char="•"/>
            </a:pPr>
            <a:r>
              <a:rPr lang="en-GB" sz="1600" dirty="0"/>
              <a:t>Know concepts well, first part of all four 75 mark questions (of which 3 should be answered); which is the 7+8=15 marks, are based on </a:t>
            </a:r>
            <a:r>
              <a:rPr lang="en-GB" sz="1600" b="1" u="sng" dirty="0">
                <a:solidFill>
                  <a:srgbClr val="00B050"/>
                </a:solidFill>
              </a:rPr>
              <a:t>concepts/definitions; </a:t>
            </a:r>
            <a:r>
              <a:rPr lang="en-GB" sz="1600" b="1" dirty="0">
                <a:solidFill>
                  <a:srgbClr val="00B050"/>
                </a:solidFill>
              </a:rPr>
              <a:t>concepts; thus need to be drilled. 15x3 =45 marks </a:t>
            </a:r>
            <a:r>
              <a:rPr lang="en-GB" sz="1600" dirty="0"/>
              <a:t>can be scored by knowing concepts;</a:t>
            </a:r>
          </a:p>
          <a:p>
            <a:pPr lvl="1" algn="just">
              <a:buFont typeface="Arial" panose="020B0604020202020204" pitchFamily="34" charset="0"/>
              <a:buChar char="•"/>
            </a:pPr>
            <a:r>
              <a:rPr lang="en-GB" sz="1600" dirty="0"/>
              <a:t>These mentioned above are the 1.1 and 1.2; 2.1 and 2.2; 3.1 and 3.2; 4.1 and 4.2 short questions;</a:t>
            </a:r>
          </a:p>
          <a:p>
            <a:pPr lvl="1" algn="just">
              <a:buFont typeface="Arial" panose="020B0604020202020204" pitchFamily="34" charset="0"/>
              <a:buChar char="•"/>
            </a:pPr>
            <a:r>
              <a:rPr lang="en-GB" sz="1600" dirty="0">
                <a:solidFill>
                  <a:srgbClr val="00B050"/>
                </a:solidFill>
              </a:rPr>
              <a:t>Understand the </a:t>
            </a:r>
            <a:r>
              <a:rPr lang="en-GB" sz="1600" b="1" dirty="0">
                <a:solidFill>
                  <a:srgbClr val="00B050"/>
                </a:solidFill>
              </a:rPr>
              <a:t>skill of elimination </a:t>
            </a:r>
            <a:r>
              <a:rPr lang="en-GB" sz="1600" dirty="0">
                <a:solidFill>
                  <a:srgbClr val="00B050"/>
                </a:solidFill>
              </a:rPr>
              <a:t>when answering multiple choice questions</a:t>
            </a:r>
          </a:p>
          <a:p>
            <a:pPr lvl="1" algn="just">
              <a:buFont typeface="Arial" panose="020B0604020202020204" pitchFamily="34" charset="0"/>
              <a:buChar char="•"/>
            </a:pPr>
            <a:r>
              <a:rPr lang="en-GB" sz="1600" dirty="0"/>
              <a:t>Marks can be scored if learners know their concepts well</a:t>
            </a:r>
            <a:r>
              <a:rPr lang="en-GB" sz="1600" dirty="0">
                <a:solidFill>
                  <a:srgbClr val="00B050"/>
                </a:solidFill>
              </a:rPr>
              <a:t> </a:t>
            </a:r>
            <a:endParaRPr lang="en-GB" sz="1600" b="1" dirty="0">
              <a:solidFill>
                <a:srgbClr val="00B050"/>
              </a:solidFill>
            </a:endParaRPr>
          </a:p>
          <a:p>
            <a:pPr lvl="1" algn="just">
              <a:buFont typeface="Arial" panose="020B0604020202020204" pitchFamily="34" charset="0"/>
              <a:buChar char="•"/>
            </a:pPr>
            <a:r>
              <a:rPr lang="en-GB" sz="1600" b="1" dirty="0">
                <a:solidFill>
                  <a:srgbClr val="00B050"/>
                </a:solidFill>
              </a:rPr>
              <a:t>Attempt the paragraph questions do not leave it out </a:t>
            </a:r>
            <a:r>
              <a:rPr lang="en-GB" sz="1600" b="1" dirty="0"/>
              <a:t>; </a:t>
            </a:r>
            <a:r>
              <a:rPr lang="en-GB" sz="1600" dirty="0"/>
              <a:t>even if they get 2/8 marks, its 2 marks towards a pass mark</a:t>
            </a:r>
            <a:r>
              <a:rPr lang="en-GB" sz="1600" b="1" dirty="0"/>
              <a:t>.</a:t>
            </a:r>
          </a:p>
          <a:p>
            <a:pPr lvl="1" algn="just">
              <a:buFont typeface="Arial" panose="020B0604020202020204" pitchFamily="34" charset="0"/>
              <a:buChar char="•"/>
            </a:pPr>
            <a:r>
              <a:rPr lang="en-GB" sz="1600" b="1" dirty="0"/>
              <a:t> </a:t>
            </a:r>
            <a:r>
              <a:rPr lang="en-GB" sz="1600" b="1" u="sng" dirty="0">
                <a:solidFill>
                  <a:srgbClr val="00B050"/>
                </a:solidFill>
              </a:rPr>
              <a:t>Underline verb and key words</a:t>
            </a:r>
            <a:r>
              <a:rPr lang="en-GB" sz="1600" b="1" u="sng" dirty="0"/>
              <a:t> </a:t>
            </a:r>
            <a:r>
              <a:rPr lang="en-GB" sz="1600" dirty="0"/>
              <a:t>to know what the question requires;</a:t>
            </a:r>
          </a:p>
          <a:p>
            <a:pPr lvl="1" algn="just">
              <a:buFont typeface="Arial" panose="020B0604020202020204" pitchFamily="34" charset="0"/>
              <a:buChar char="•"/>
            </a:pPr>
            <a:r>
              <a:rPr lang="en-GB" sz="1600" dirty="0">
                <a:solidFill>
                  <a:srgbClr val="00B050"/>
                </a:solidFill>
              </a:rPr>
              <a:t>Know your diagrams and be able to draw simple diagrams it </a:t>
            </a:r>
            <a:r>
              <a:rPr lang="en-GB" sz="1600" b="1" dirty="0">
                <a:solidFill>
                  <a:srgbClr val="00B050"/>
                </a:solidFill>
              </a:rPr>
              <a:t>(3</a:t>
            </a:r>
            <a:r>
              <a:rPr lang="en-GB" sz="1600" dirty="0">
                <a:solidFill>
                  <a:srgbClr val="00B050"/>
                </a:solidFill>
              </a:rPr>
              <a:t>) </a:t>
            </a:r>
          </a:p>
          <a:p>
            <a:pPr lvl="1" algn="just">
              <a:buFont typeface="Arial" panose="020B0604020202020204" pitchFamily="34" charset="0"/>
              <a:buChar char="•"/>
            </a:pPr>
            <a:r>
              <a:rPr lang="en-GB" sz="1600" b="1" dirty="0">
                <a:solidFill>
                  <a:srgbClr val="00B050"/>
                </a:solidFill>
              </a:rPr>
              <a:t>Write in full sentences </a:t>
            </a:r>
            <a:r>
              <a:rPr lang="en-GB" sz="1600" dirty="0"/>
              <a:t>unless a one word answer is required;</a:t>
            </a:r>
          </a:p>
          <a:p>
            <a:pPr lvl="1" algn="just">
              <a:buFont typeface="Arial" panose="020B0604020202020204" pitchFamily="34" charset="0"/>
              <a:buChar char="•"/>
            </a:pPr>
            <a:r>
              <a:rPr lang="en-GB" sz="1600" dirty="0">
                <a:solidFill>
                  <a:srgbClr val="FF0000"/>
                </a:solidFill>
              </a:rPr>
              <a:t>A GIVEN***</a:t>
            </a:r>
            <a:r>
              <a:rPr lang="en-GB" sz="1600" dirty="0"/>
              <a:t>: </a:t>
            </a:r>
            <a:r>
              <a:rPr lang="en-GB" sz="1600" dirty="0">
                <a:solidFill>
                  <a:srgbClr val="00B050"/>
                </a:solidFill>
              </a:rPr>
              <a:t>if the Industrial regions, SDI’s and IDZs is studied well, learners given maps on the areas and applied well, learners can score minimum 30/35 out of 45</a:t>
            </a:r>
          </a:p>
          <a:p>
            <a:pPr lvl="1" algn="just">
              <a:buFont typeface="Arial" panose="020B0604020202020204" pitchFamily="34" charset="0"/>
              <a:buChar char="•"/>
            </a:pPr>
            <a:r>
              <a:rPr lang="en-GB" sz="1600" dirty="0">
                <a:solidFill>
                  <a:prstClr val="black"/>
                </a:solidFill>
              </a:rPr>
              <a:t>Candidates can score + </a:t>
            </a:r>
            <a:r>
              <a:rPr lang="en-GB" sz="1600" b="1" dirty="0">
                <a:solidFill>
                  <a:prstClr val="black"/>
                </a:solidFill>
              </a:rPr>
              <a:t>60 marks in Paper 1 </a:t>
            </a:r>
            <a:r>
              <a:rPr lang="en-GB" sz="1600" dirty="0">
                <a:solidFill>
                  <a:prstClr val="black"/>
                </a:solidFill>
              </a:rPr>
              <a:t>by studying hard and just answer the basic recall of work in P1.</a:t>
            </a:r>
          </a:p>
          <a:p>
            <a:pPr lvl="1" algn="just">
              <a:buFont typeface="Arial" panose="020B0604020202020204" pitchFamily="34" charset="0"/>
              <a:buChar char="•"/>
            </a:pPr>
            <a:endParaRPr lang="en-GB" sz="1600" dirty="0"/>
          </a:p>
          <a:p>
            <a:pPr marL="457200" lvl="1" indent="0">
              <a:buNone/>
            </a:pPr>
            <a:endParaRPr lang="en-GB" sz="1600" dirty="0"/>
          </a:p>
          <a:p>
            <a:pPr lvl="1">
              <a:buFont typeface="Arial" panose="020B0604020202020204" pitchFamily="34" charset="0"/>
              <a:buChar char="•"/>
            </a:pPr>
            <a:endParaRPr lang="en-GB" sz="1600" b="1" dirty="0"/>
          </a:p>
          <a:p>
            <a:pPr lvl="1">
              <a:buFont typeface="Wingdings" panose="05000000000000000000" pitchFamily="2" charset="2"/>
              <a:buChar char="ü"/>
            </a:pPr>
            <a:endParaRPr lang="en-GB" sz="1600" dirty="0"/>
          </a:p>
          <a:p>
            <a:pPr marL="457200" lvl="1" indent="0">
              <a:buNone/>
            </a:pPr>
            <a:endParaRPr lang="en-GB" sz="1600" dirty="0"/>
          </a:p>
          <a:p>
            <a:pPr marL="457200" lvl="1" indent="0">
              <a:buNone/>
            </a:pPr>
            <a:endParaRPr lang="en-US" sz="1600" b="1" dirty="0"/>
          </a:p>
          <a:p>
            <a:pPr marL="457200" lvl="1" indent="0">
              <a:buNone/>
            </a:pPr>
            <a:endParaRPr lang="en-US" sz="1600" b="1" dirty="0"/>
          </a:p>
          <a:p>
            <a:pPr marL="457200" lvl="1" indent="0">
              <a:buNone/>
            </a:pPr>
            <a:endParaRPr lang="en-GB" sz="1600" dirty="0"/>
          </a:p>
          <a:p>
            <a:endParaRPr lang="en-ZA" dirty="0"/>
          </a:p>
        </p:txBody>
      </p:sp>
    </p:spTree>
    <p:extLst>
      <p:ext uri="{BB962C8B-B14F-4D97-AF65-F5344CB8AC3E}">
        <p14:creationId xmlns:p14="http://schemas.microsoft.com/office/powerpoint/2010/main" val="958926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81000" y="104775"/>
            <a:ext cx="8013700" cy="427038"/>
          </a:xfrm>
        </p:spPr>
        <p:txBody>
          <a:bodyPr>
            <a:normAutofit fontScale="90000"/>
          </a:bodyPr>
          <a:lstStyle/>
          <a:p>
            <a:r>
              <a:rPr lang="en-ZA" dirty="0"/>
              <a:t>GEOGRAPHY- 30% minimum TO PASS</a:t>
            </a:r>
            <a:endParaRPr lang="en-US" dirty="0"/>
          </a:p>
        </p:txBody>
      </p:sp>
      <p:sp>
        <p:nvSpPr>
          <p:cNvPr id="7" name="Content Placeholder 2"/>
          <p:cNvSpPr>
            <a:spLocks noGrp="1"/>
          </p:cNvSpPr>
          <p:nvPr>
            <p:ph idx="1"/>
          </p:nvPr>
        </p:nvSpPr>
        <p:spPr>
          <a:xfrm>
            <a:off x="381000" y="685800"/>
            <a:ext cx="8013700" cy="5254625"/>
          </a:xfrm>
        </p:spPr>
        <p:txBody>
          <a:bodyPr/>
          <a:lstStyle/>
          <a:p>
            <a:pPr lvl="1" algn="just">
              <a:buFont typeface="Arial" panose="020B0604020202020204" pitchFamily="34" charset="0"/>
              <a:buChar char="•"/>
            </a:pPr>
            <a:r>
              <a:rPr lang="en-GB" sz="2000" b="1" dirty="0"/>
              <a:t>Map work (P2):</a:t>
            </a:r>
          </a:p>
          <a:p>
            <a:pPr lvl="1" algn="just">
              <a:buFont typeface="Arial" panose="020B0604020202020204" pitchFamily="34" charset="0"/>
              <a:buChar char="•"/>
            </a:pPr>
            <a:r>
              <a:rPr lang="en-GB" sz="2000" dirty="0"/>
              <a:t>Know map work well and learner can score </a:t>
            </a:r>
            <a:r>
              <a:rPr lang="en-GB" sz="2000" b="1" dirty="0">
                <a:solidFill>
                  <a:srgbClr val="00B050"/>
                </a:solidFill>
              </a:rPr>
              <a:t>10 out of 15</a:t>
            </a:r>
            <a:r>
              <a:rPr lang="en-GB" sz="2000" dirty="0">
                <a:solidFill>
                  <a:srgbClr val="00B050"/>
                </a:solidFill>
              </a:rPr>
              <a:t> </a:t>
            </a:r>
            <a:r>
              <a:rPr lang="en-GB" sz="2000" dirty="0"/>
              <a:t>by answering the</a:t>
            </a:r>
            <a:r>
              <a:rPr lang="en-GB" sz="2000" b="1" dirty="0"/>
              <a:t> </a:t>
            </a:r>
            <a:r>
              <a:rPr lang="en-GB" sz="2000" b="1" dirty="0">
                <a:solidFill>
                  <a:srgbClr val="00B050"/>
                </a:solidFill>
              </a:rPr>
              <a:t>multiple choice questions</a:t>
            </a:r>
            <a:r>
              <a:rPr lang="en-GB" sz="2000" b="1" dirty="0"/>
              <a:t>; Know how to eliminate wrong answers first</a:t>
            </a:r>
          </a:p>
          <a:p>
            <a:pPr lvl="1" algn="just">
              <a:buFont typeface="Arial" panose="020B0604020202020204" pitchFamily="34" charset="0"/>
              <a:buChar char="•"/>
            </a:pPr>
            <a:r>
              <a:rPr lang="en-GB" sz="2000" b="1" dirty="0">
                <a:solidFill>
                  <a:srgbClr val="00B050"/>
                </a:solidFill>
              </a:rPr>
              <a:t>10 out of 20 with the calculations </a:t>
            </a:r>
            <a:r>
              <a:rPr lang="en-GB" sz="2000" dirty="0"/>
              <a:t>(area calculations; magnetic bearing and magnetic declination; vertical exaggeration; gradient)</a:t>
            </a:r>
          </a:p>
          <a:p>
            <a:pPr lvl="1" algn="just">
              <a:buFont typeface="Arial" panose="020B0604020202020204" pitchFamily="34" charset="0"/>
              <a:buChar char="•"/>
            </a:pPr>
            <a:r>
              <a:rPr lang="en-GB" sz="2000" b="1" dirty="0"/>
              <a:t>At least </a:t>
            </a:r>
            <a:r>
              <a:rPr lang="en-GB" sz="2000" b="1" dirty="0">
                <a:solidFill>
                  <a:srgbClr val="00B050"/>
                </a:solidFill>
              </a:rPr>
              <a:t>5-10 out of 30 </a:t>
            </a:r>
            <a:r>
              <a:rPr lang="en-GB" sz="2000" b="1" dirty="0"/>
              <a:t>by attempting Question 3 (</a:t>
            </a:r>
            <a:r>
              <a:rPr lang="en-GB" sz="2000" b="1" dirty="0">
                <a:solidFill>
                  <a:srgbClr val="00B050"/>
                </a:solidFill>
              </a:rPr>
              <a:t>map work application and interpretation) </a:t>
            </a:r>
            <a:r>
              <a:rPr lang="en-GB" sz="2000" b="1" dirty="0"/>
              <a:t>– knowing their street patterns; land use zones; economic sectors; </a:t>
            </a:r>
            <a:r>
              <a:rPr lang="en-GB" sz="2000" b="1" dirty="0" err="1"/>
              <a:t>etc</a:t>
            </a:r>
            <a:r>
              <a:rPr lang="en-GB" sz="2000" b="1" dirty="0"/>
              <a:t> (studying the theory – this is application)</a:t>
            </a:r>
          </a:p>
          <a:p>
            <a:pPr lvl="1" algn="just">
              <a:buFont typeface="Arial" panose="020B0604020202020204" pitchFamily="34" charset="0"/>
              <a:buChar char="•"/>
            </a:pPr>
            <a:r>
              <a:rPr lang="en-GB" sz="2000" b="1" dirty="0"/>
              <a:t>GIS – just by knowing concepts candidates can score </a:t>
            </a:r>
            <a:r>
              <a:rPr lang="en-GB" sz="2000" b="1" dirty="0">
                <a:solidFill>
                  <a:srgbClr val="00B050"/>
                </a:solidFill>
              </a:rPr>
              <a:t>6 out of 15 </a:t>
            </a:r>
            <a:r>
              <a:rPr lang="en-GB" sz="2000" b="1" dirty="0"/>
              <a:t>marks;</a:t>
            </a:r>
          </a:p>
          <a:p>
            <a:pPr lvl="1" algn="just">
              <a:buFont typeface="Arial" panose="020B0604020202020204" pitchFamily="34" charset="0"/>
              <a:buChar char="•"/>
            </a:pPr>
            <a:r>
              <a:rPr lang="en-GB" sz="2000" dirty="0"/>
              <a:t>A candidate can get </a:t>
            </a:r>
            <a:r>
              <a:rPr lang="en-GB" sz="2000" b="1" dirty="0">
                <a:solidFill>
                  <a:srgbClr val="00B050"/>
                </a:solidFill>
              </a:rPr>
              <a:t>+- 30 to 33 out of 75 </a:t>
            </a:r>
            <a:r>
              <a:rPr lang="en-GB" sz="2000" dirty="0"/>
              <a:t>by putting every effort into this </a:t>
            </a:r>
            <a:r>
              <a:rPr lang="en-GB" sz="2000" b="1" dirty="0"/>
              <a:t>afternoon paper AND </a:t>
            </a:r>
            <a:r>
              <a:rPr lang="en-GB" sz="2000" dirty="0"/>
              <a:t>making use of the </a:t>
            </a:r>
            <a:r>
              <a:rPr lang="en-GB" sz="2000" b="1" dirty="0"/>
              <a:t>FULL 1 and one half of an hour.</a:t>
            </a:r>
          </a:p>
          <a:p>
            <a:pPr lvl="1">
              <a:buFont typeface="Arial" panose="020B0604020202020204" pitchFamily="34" charset="0"/>
              <a:buChar char="•"/>
            </a:pPr>
            <a:endParaRPr lang="en-GB" sz="2000" b="1" dirty="0"/>
          </a:p>
          <a:p>
            <a:endParaRPr lang="en-US" dirty="0"/>
          </a:p>
        </p:txBody>
      </p:sp>
    </p:spTree>
    <p:extLst>
      <p:ext uri="{BB962C8B-B14F-4D97-AF65-F5344CB8AC3E}">
        <p14:creationId xmlns:p14="http://schemas.microsoft.com/office/powerpoint/2010/main" val="84909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902582" y="831850"/>
            <a:ext cx="8117593" cy="213520"/>
          </a:xfrm>
        </p:spPr>
        <p:txBody>
          <a:bodyPr>
            <a:normAutofit fontScale="90000"/>
          </a:bodyPr>
          <a:lstStyle/>
          <a:p>
            <a:r>
              <a:rPr lang="en-ZA" dirty="0"/>
              <a:t>GEOGRAPHY- 30% minimum TO PASS</a:t>
            </a:r>
            <a:endParaRPr lang="en-US" dirty="0"/>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3511191970"/>
              </p:ext>
            </p:extLst>
          </p:nvPr>
        </p:nvGraphicFramePr>
        <p:xfrm>
          <a:off x="228600" y="1295406"/>
          <a:ext cx="8686800" cy="4648198"/>
        </p:xfrm>
        <a:graphic>
          <a:graphicData uri="http://schemas.openxmlformats.org/drawingml/2006/table">
            <a:tbl>
              <a:tblPr firstRow="1" firstCol="1" bandRow="1">
                <a:tableStyleId>{5C22544A-7EE6-4342-B048-85BDC9FD1C3A}</a:tableStyleId>
              </a:tblPr>
              <a:tblGrid>
                <a:gridCol w="4343400">
                  <a:extLst>
                    <a:ext uri="{9D8B030D-6E8A-4147-A177-3AD203B41FA5}">
                      <a16:colId xmlns:a16="http://schemas.microsoft.com/office/drawing/2014/main" val="445777191"/>
                    </a:ext>
                  </a:extLst>
                </a:gridCol>
                <a:gridCol w="2090407">
                  <a:extLst>
                    <a:ext uri="{9D8B030D-6E8A-4147-A177-3AD203B41FA5}">
                      <a16:colId xmlns:a16="http://schemas.microsoft.com/office/drawing/2014/main" val="628829031"/>
                    </a:ext>
                  </a:extLst>
                </a:gridCol>
                <a:gridCol w="2252993">
                  <a:extLst>
                    <a:ext uri="{9D8B030D-6E8A-4147-A177-3AD203B41FA5}">
                      <a16:colId xmlns:a16="http://schemas.microsoft.com/office/drawing/2014/main" val="128577841"/>
                    </a:ext>
                  </a:extLst>
                </a:gridCol>
              </a:tblGrid>
              <a:tr h="244642">
                <a:tc>
                  <a:txBody>
                    <a:bodyPr/>
                    <a:lstStyle/>
                    <a:p>
                      <a:pPr marL="0" marR="0">
                        <a:lnSpc>
                          <a:spcPct val="107000"/>
                        </a:lnSpc>
                        <a:spcBef>
                          <a:spcPts val="0"/>
                        </a:spcBef>
                        <a:spcAft>
                          <a:spcPts val="0"/>
                        </a:spcAft>
                      </a:pPr>
                      <a:r>
                        <a:rPr lang="en-US" sz="1200">
                          <a:effectLst/>
                        </a:rPr>
                        <a:t>Where learners can “score” marks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Total mark of questions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Min mark learner get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8349879"/>
                  </a:ext>
                </a:extLst>
              </a:tr>
              <a:tr h="244642">
                <a:tc gridSpan="3">
                  <a:txBody>
                    <a:bodyPr/>
                    <a:lstStyle/>
                    <a:p>
                      <a:pPr marL="0" marR="0">
                        <a:lnSpc>
                          <a:spcPct val="107000"/>
                        </a:lnSpc>
                        <a:spcBef>
                          <a:spcPts val="0"/>
                        </a:spcBef>
                        <a:spcAft>
                          <a:spcPts val="0"/>
                        </a:spcAft>
                      </a:pPr>
                      <a:r>
                        <a:rPr lang="en-US" sz="1200" dirty="0">
                          <a:effectLst/>
                        </a:rPr>
                        <a:t>Paper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821893"/>
                  </a:ext>
                </a:extLst>
              </a:tr>
              <a:tr h="489284">
                <a:tc>
                  <a:txBody>
                    <a:bodyPr/>
                    <a:lstStyle/>
                    <a:p>
                      <a:pPr marL="0" marR="0">
                        <a:lnSpc>
                          <a:spcPct val="107000"/>
                        </a:lnSpc>
                        <a:spcBef>
                          <a:spcPts val="0"/>
                        </a:spcBef>
                        <a:spcAft>
                          <a:spcPts val="0"/>
                        </a:spcAft>
                      </a:pPr>
                      <a:r>
                        <a:rPr lang="en-US" sz="1200">
                          <a:effectLst/>
                        </a:rPr>
                        <a:t>Short objective questions (7+8=15) Questions 1.1/2.1/3.1/4.1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highlight>
                            <a:srgbClr val="FFFF00"/>
                          </a:highlight>
                        </a:rPr>
                        <a:t>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8763129"/>
                  </a:ext>
                </a:extLst>
              </a:tr>
              <a:tr h="244642">
                <a:tc>
                  <a:txBody>
                    <a:bodyPr/>
                    <a:lstStyle/>
                    <a:p>
                      <a:pPr marL="0" marR="0">
                        <a:lnSpc>
                          <a:spcPct val="107000"/>
                        </a:lnSpc>
                        <a:spcBef>
                          <a:spcPts val="0"/>
                        </a:spcBef>
                        <a:spcAft>
                          <a:spcPts val="0"/>
                        </a:spcAft>
                      </a:pPr>
                      <a:r>
                        <a:rPr lang="en-US" sz="1200">
                          <a:effectLst/>
                        </a:rPr>
                        <a:t>Recall questions – 1.3.1/1.4.1/2.3.1/2.4.1/3.3.1/3.4.1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highlight>
                            <a:srgbClr val="FFFF00"/>
                          </a:highlight>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60413305"/>
                  </a:ext>
                </a:extLst>
              </a:tr>
              <a:tr h="733926">
                <a:tc>
                  <a:txBody>
                    <a:bodyPr/>
                    <a:lstStyle/>
                    <a:p>
                      <a:pPr marL="0" marR="0">
                        <a:lnSpc>
                          <a:spcPct val="107000"/>
                        </a:lnSpc>
                        <a:spcBef>
                          <a:spcPts val="0"/>
                        </a:spcBef>
                        <a:spcAft>
                          <a:spcPts val="0"/>
                        </a:spcAft>
                      </a:pPr>
                      <a:r>
                        <a:rPr lang="en-US" sz="1200">
                          <a:effectLst/>
                        </a:rPr>
                        <a:t>Paragraph questions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8 marks x 2 paragraph questions (per 75 mark question) x3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2 marks x 2 x3 questions =</a:t>
                      </a:r>
                      <a:endParaRPr lang="en-US" sz="1100">
                        <a:effectLst/>
                      </a:endParaRPr>
                    </a:p>
                    <a:p>
                      <a:pPr marL="0" marR="0">
                        <a:lnSpc>
                          <a:spcPct val="107000"/>
                        </a:lnSpc>
                        <a:spcBef>
                          <a:spcPts val="0"/>
                        </a:spcBef>
                        <a:spcAft>
                          <a:spcPts val="0"/>
                        </a:spcAft>
                      </a:pPr>
                      <a:r>
                        <a:rPr lang="en-US" sz="1200">
                          <a:effectLst/>
                          <a:highlight>
                            <a:srgbClr val="FFFF00"/>
                          </a:highligh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545874"/>
                  </a:ext>
                </a:extLst>
              </a:tr>
              <a:tr h="489284">
                <a:tc>
                  <a:txBody>
                    <a:bodyPr/>
                    <a:lstStyle/>
                    <a:p>
                      <a:pPr marL="0" marR="0">
                        <a:lnSpc>
                          <a:spcPct val="107000"/>
                        </a:lnSpc>
                        <a:spcBef>
                          <a:spcPts val="0"/>
                        </a:spcBef>
                        <a:spcAft>
                          <a:spcPts val="0"/>
                        </a:spcAft>
                      </a:pPr>
                      <a:r>
                        <a:rPr lang="en-US" sz="1200">
                          <a:effectLst/>
                        </a:rPr>
                        <a:t>Industrial regions/SDI’s/IDZ’s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 - 15 marks per question for these 3 =45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highlight>
                            <a:srgbClr val="FFFF00"/>
                          </a:highlight>
                        </a:rPr>
                        <a:t>35</a:t>
                      </a:r>
                      <a:r>
                        <a:rPr lang="en-US" sz="1200">
                          <a:effectLst/>
                        </a:rPr>
                        <a:t> marks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2663501"/>
                  </a:ext>
                </a:extLst>
              </a:tr>
              <a:tr h="244642">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highlight>
                            <a:srgbClr val="FFFF00"/>
                          </a:highlight>
                        </a:rPr>
                        <a:t>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496551"/>
                  </a:ext>
                </a:extLst>
              </a:tr>
              <a:tr h="244642">
                <a:tc gridSpan="3">
                  <a:txBody>
                    <a:bodyPr/>
                    <a:lstStyle/>
                    <a:p>
                      <a:pPr marL="0" marR="0">
                        <a:lnSpc>
                          <a:spcPct val="107000"/>
                        </a:lnSpc>
                        <a:spcBef>
                          <a:spcPts val="0"/>
                        </a:spcBef>
                        <a:spcAft>
                          <a:spcPts val="0"/>
                        </a:spcAft>
                      </a:pPr>
                      <a:r>
                        <a:rPr lang="en-US" sz="1200">
                          <a:effectLst/>
                        </a:rPr>
                        <a:t>Paper 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88416689"/>
                  </a:ext>
                </a:extLst>
              </a:tr>
              <a:tr h="244642">
                <a:tc>
                  <a:txBody>
                    <a:bodyPr/>
                    <a:lstStyle/>
                    <a:p>
                      <a:pPr marL="0" marR="0">
                        <a:lnSpc>
                          <a:spcPct val="107000"/>
                        </a:lnSpc>
                        <a:spcBef>
                          <a:spcPts val="0"/>
                        </a:spcBef>
                        <a:spcAft>
                          <a:spcPts val="0"/>
                        </a:spcAft>
                      </a:pPr>
                      <a:r>
                        <a:rPr lang="en-US" sz="1200">
                          <a:effectLst/>
                        </a:rPr>
                        <a:t>Multiple choice questions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highlight>
                            <a:srgbClr val="FFFF00"/>
                          </a:highlight>
                        </a:rPr>
                        <a:t>10</a:t>
                      </a:r>
                      <a:r>
                        <a:rPr lang="en-US" sz="1200">
                          <a:effectLst/>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9296272"/>
                  </a:ext>
                </a:extLst>
              </a:tr>
              <a:tr h="244642">
                <a:tc>
                  <a:txBody>
                    <a:bodyPr/>
                    <a:lstStyle/>
                    <a:p>
                      <a:pPr marL="0" marR="0">
                        <a:lnSpc>
                          <a:spcPct val="107000"/>
                        </a:lnSpc>
                        <a:spcBef>
                          <a:spcPts val="0"/>
                        </a:spcBef>
                        <a:spcAft>
                          <a:spcPts val="0"/>
                        </a:spcAft>
                      </a:pPr>
                      <a:r>
                        <a:rPr lang="en-US" sz="1200">
                          <a:effectLst/>
                        </a:rPr>
                        <a:t>Calculations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Min </a:t>
                      </a:r>
                      <a:r>
                        <a:rPr lang="en-US" sz="1200">
                          <a:effectLst/>
                          <a:highlight>
                            <a:srgbClr val="FFFF00"/>
                          </a:highlight>
                        </a:rPr>
                        <a:t>10</a:t>
                      </a:r>
                      <a:r>
                        <a:rPr lang="en-US" sz="1200">
                          <a:effectLst/>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53166340"/>
                  </a:ext>
                </a:extLst>
              </a:tr>
              <a:tr h="244642">
                <a:tc>
                  <a:txBody>
                    <a:bodyPr/>
                    <a:lstStyle/>
                    <a:p>
                      <a:pPr marL="0" marR="0">
                        <a:lnSpc>
                          <a:spcPct val="107000"/>
                        </a:lnSpc>
                        <a:spcBef>
                          <a:spcPts val="0"/>
                        </a:spcBef>
                        <a:spcAft>
                          <a:spcPts val="0"/>
                        </a:spcAft>
                      </a:pPr>
                      <a:r>
                        <a:rPr lang="en-US" sz="1200">
                          <a:effectLst/>
                        </a:rPr>
                        <a:t>Map work Interpretation and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highlight>
                            <a:srgbClr val="FFFF00"/>
                          </a:highlight>
                        </a:rPr>
                        <a:t>10</a:t>
                      </a:r>
                      <a:r>
                        <a:rPr lang="en-US" sz="1200">
                          <a:effectLst/>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1711749"/>
                  </a:ext>
                </a:extLst>
              </a:tr>
              <a:tr h="244642">
                <a:tc>
                  <a:txBody>
                    <a:bodyPr/>
                    <a:lstStyle/>
                    <a:p>
                      <a:pPr marL="0" marR="0">
                        <a:lnSpc>
                          <a:spcPct val="107000"/>
                        </a:lnSpc>
                        <a:spcBef>
                          <a:spcPts val="0"/>
                        </a:spcBef>
                        <a:spcAft>
                          <a:spcPts val="0"/>
                        </a:spcAft>
                      </a:pPr>
                      <a:r>
                        <a:rPr lang="en-US" sz="1200">
                          <a:effectLst/>
                        </a:rPr>
                        <a:t>GIS (if they can just know their concepts)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 </a:t>
                      </a:r>
                      <a:r>
                        <a:rPr lang="en-US" sz="1200">
                          <a:effectLst/>
                          <a:highlight>
                            <a:srgbClr val="FFFF00"/>
                          </a:highlight>
                        </a:rPr>
                        <a:t>6</a:t>
                      </a:r>
                      <a:r>
                        <a:rPr lang="en-US" sz="1200">
                          <a:effectLst/>
                        </a:rPr>
                        <a:t> marks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1307166"/>
                  </a:ext>
                </a:extLst>
              </a:tr>
              <a:tr h="244642">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36 for map work/75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8591660"/>
                  </a:ext>
                </a:extLst>
              </a:tr>
              <a:tr h="244642">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4631107"/>
                  </a:ext>
                </a:extLst>
              </a:tr>
              <a:tr h="244642">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solidFill>
                            <a:schemeClr val="tx1"/>
                          </a:solidFill>
                          <a:effectLst/>
                        </a:rPr>
                        <a:t>Total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solidFill>
                            <a:schemeClr val="tx1"/>
                          </a:solidFill>
                          <a:effectLst/>
                        </a:rPr>
                        <a:t>97 + 36 = 133</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4144719"/>
                  </a:ext>
                </a:extLst>
              </a:tr>
            </a:tbl>
          </a:graphicData>
        </a:graphic>
      </p:graphicFrame>
      <p:sp>
        <p:nvSpPr>
          <p:cNvPr id="8" name="Rectangle 1"/>
          <p:cNvSpPr>
            <a:spLocks noChangeArrowheads="1"/>
          </p:cNvSpPr>
          <p:nvPr/>
        </p:nvSpPr>
        <p:spPr bwMode="auto">
          <a:xfrm>
            <a:off x="228600" y="135763"/>
            <a:ext cx="80067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How a learner can 30% (90/300) to pass Geography</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91703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8600" y="104775"/>
            <a:ext cx="8013700" cy="427038"/>
          </a:xfrm>
        </p:spPr>
        <p:txBody>
          <a:bodyPr>
            <a:normAutofit fontScale="90000"/>
          </a:bodyPr>
          <a:lstStyle/>
          <a:p>
            <a:r>
              <a:rPr lang="en-US" dirty="0"/>
              <a:t>More Tips</a:t>
            </a:r>
          </a:p>
        </p:txBody>
      </p:sp>
      <p:sp>
        <p:nvSpPr>
          <p:cNvPr id="7" name="Content Placeholder 2"/>
          <p:cNvSpPr>
            <a:spLocks noGrp="1"/>
          </p:cNvSpPr>
          <p:nvPr>
            <p:ph idx="1"/>
          </p:nvPr>
        </p:nvSpPr>
        <p:spPr>
          <a:xfrm>
            <a:off x="228600" y="685800"/>
            <a:ext cx="8013700" cy="5254625"/>
          </a:xfrm>
        </p:spPr>
        <p:txBody>
          <a:bodyPr/>
          <a:lstStyle/>
          <a:p>
            <a:pPr lvl="1">
              <a:buFont typeface="Wingdings" panose="05000000000000000000" pitchFamily="2" charset="2"/>
              <a:buChar char="ü"/>
            </a:pPr>
            <a:r>
              <a:rPr lang="en-GB" sz="1600" dirty="0"/>
              <a:t>Learners </a:t>
            </a:r>
            <a:r>
              <a:rPr lang="en-GB" sz="1600" b="1" dirty="0"/>
              <a:t>must know the concepts well</a:t>
            </a:r>
            <a:r>
              <a:rPr lang="en-GB" sz="1600" dirty="0"/>
              <a:t>! Drill! Drill! Drill!</a:t>
            </a:r>
          </a:p>
          <a:p>
            <a:pPr lvl="1">
              <a:buFont typeface="Wingdings" panose="05000000000000000000" pitchFamily="2" charset="2"/>
              <a:buChar char="ü"/>
            </a:pPr>
            <a:r>
              <a:rPr lang="en-GB" sz="1600" dirty="0"/>
              <a:t>Learners must </a:t>
            </a:r>
            <a:r>
              <a:rPr lang="en-GB" sz="1600" b="1" dirty="0"/>
              <a:t>attempt all sections of the paper </a:t>
            </a:r>
            <a:r>
              <a:rPr lang="en-GB" sz="1600" dirty="0"/>
              <a:t>(</a:t>
            </a:r>
            <a:r>
              <a:rPr lang="en-GB" sz="1600" b="1" dirty="0"/>
              <a:t>Do not </a:t>
            </a:r>
            <a:r>
              <a:rPr lang="en-GB" sz="1600" dirty="0"/>
              <a:t>leave any blank Spaces)</a:t>
            </a:r>
          </a:p>
          <a:p>
            <a:pPr lvl="1">
              <a:buFont typeface="Wingdings" panose="05000000000000000000" pitchFamily="2" charset="2"/>
              <a:buChar char="ü"/>
            </a:pPr>
            <a:r>
              <a:rPr lang="en-GB" sz="1600" dirty="0"/>
              <a:t>Always </a:t>
            </a:r>
            <a:r>
              <a:rPr lang="en-GB" sz="1600" b="1" dirty="0"/>
              <a:t>look at the mark allocation </a:t>
            </a:r>
            <a:r>
              <a:rPr lang="en-GB" sz="1600" dirty="0"/>
              <a:t>for the question to guide you.</a:t>
            </a:r>
          </a:p>
          <a:p>
            <a:pPr lvl="1">
              <a:buFont typeface="Wingdings" panose="05000000000000000000" pitchFamily="2" charset="2"/>
              <a:buChar char="ü"/>
            </a:pPr>
            <a:r>
              <a:rPr lang="en-GB" sz="1600" dirty="0"/>
              <a:t>Learners must do Data handling type questions (mostly question 4) Let learners </a:t>
            </a:r>
            <a:r>
              <a:rPr lang="en-GB" sz="1600" b="1" dirty="0"/>
              <a:t>work</a:t>
            </a:r>
            <a:r>
              <a:rPr lang="en-GB" sz="1600" dirty="0"/>
              <a:t> </a:t>
            </a:r>
            <a:r>
              <a:rPr lang="en-GB" sz="1600" b="1" dirty="0"/>
              <a:t>through past papers </a:t>
            </a:r>
            <a:r>
              <a:rPr lang="en-GB" sz="1600" dirty="0"/>
              <a:t>to practise the data handling questions. (Class Room Practice required)</a:t>
            </a:r>
          </a:p>
          <a:p>
            <a:pPr lvl="1">
              <a:buFont typeface="Wingdings" panose="05000000000000000000" pitchFamily="2" charset="2"/>
              <a:buChar char="ü"/>
            </a:pPr>
            <a:r>
              <a:rPr lang="en-GB" sz="1600" dirty="0"/>
              <a:t>Learners must practice  the 8 mark paragraph type questions (Class Room Practice)</a:t>
            </a:r>
          </a:p>
          <a:p>
            <a:pPr lvl="1">
              <a:buFont typeface="Wingdings" panose="05000000000000000000" pitchFamily="2" charset="2"/>
              <a:buChar char="ü"/>
            </a:pPr>
            <a:r>
              <a:rPr lang="en-GB" sz="1600" dirty="0"/>
              <a:t>Use the 10 minute reading time to identify the questions </a:t>
            </a:r>
            <a:r>
              <a:rPr lang="en-GB" sz="1600" b="1" dirty="0"/>
              <a:t>that will give the most mark</a:t>
            </a:r>
            <a:r>
              <a:rPr lang="en-GB" sz="1600" dirty="0"/>
              <a:t>s (Candidate knows best) </a:t>
            </a:r>
          </a:p>
          <a:p>
            <a:pPr marL="457200" lvl="1" indent="0">
              <a:buNone/>
            </a:pPr>
            <a:r>
              <a:rPr lang="en-GB" sz="1600" dirty="0"/>
              <a:t>      </a:t>
            </a:r>
            <a:r>
              <a:rPr lang="en-GB" sz="1600" b="1" dirty="0"/>
              <a:t>Start with that question that you know best</a:t>
            </a:r>
            <a:r>
              <a:rPr lang="en-GB" sz="1600" dirty="0"/>
              <a:t>, even if it is question 4.</a:t>
            </a:r>
          </a:p>
          <a:p>
            <a:pPr marL="457200" lvl="1" indent="0">
              <a:buNone/>
            </a:pPr>
            <a:r>
              <a:rPr lang="en-GB" sz="1600" dirty="0"/>
              <a:t>      It builds the confidence of the learner, and he/she will do better in the other</a:t>
            </a:r>
          </a:p>
          <a:p>
            <a:pPr marL="457200" lvl="1" indent="0">
              <a:buNone/>
            </a:pPr>
            <a:r>
              <a:rPr lang="en-GB" sz="1600" dirty="0"/>
              <a:t>      questions.</a:t>
            </a:r>
          </a:p>
          <a:p>
            <a:pPr lvl="1">
              <a:buFont typeface="Wingdings" panose="05000000000000000000" pitchFamily="2" charset="2"/>
              <a:buChar char="ü"/>
            </a:pPr>
            <a:r>
              <a:rPr lang="en-GB" sz="1600" b="1" dirty="0"/>
              <a:t>Number questions correctly </a:t>
            </a:r>
            <a:r>
              <a:rPr lang="en-GB" sz="1600" dirty="0"/>
              <a:t>(you don’t want to lose marks by wrong numbering;</a:t>
            </a:r>
          </a:p>
          <a:p>
            <a:pPr lvl="1">
              <a:buFont typeface="Wingdings" panose="05000000000000000000" pitchFamily="2" charset="2"/>
              <a:buChar char="ü"/>
            </a:pPr>
            <a:r>
              <a:rPr lang="en-GB" sz="1600" dirty="0"/>
              <a:t>Answer JUST </a:t>
            </a:r>
            <a:r>
              <a:rPr lang="en-GB" sz="1600" b="1" dirty="0"/>
              <a:t>THREE out of the FOUR </a:t>
            </a:r>
            <a:r>
              <a:rPr lang="en-GB" sz="1600" dirty="0"/>
              <a:t>questions (paper 1);</a:t>
            </a:r>
          </a:p>
          <a:p>
            <a:pPr lvl="1">
              <a:buFont typeface="Wingdings" panose="05000000000000000000" pitchFamily="2" charset="2"/>
              <a:buChar char="ü"/>
            </a:pPr>
            <a:r>
              <a:rPr lang="en-GB" sz="1600" b="1" dirty="0"/>
              <a:t>GO WRITE THE MAPWORK PAPER (P2) IN THE AFTERNOON </a:t>
            </a:r>
            <a:r>
              <a:rPr lang="en-GB" sz="1600" dirty="0"/>
              <a:t>AND ATTEMPT THE WHOLE PAPER, USE UP THE WHOLE ONE AND A HALF HOURS AND DON’T LEAVE BLANK SPACES.</a:t>
            </a:r>
          </a:p>
          <a:p>
            <a:pPr marL="457200" lvl="1" indent="0">
              <a:buNone/>
            </a:pPr>
            <a:endParaRPr lang="en-GB" sz="1600" dirty="0"/>
          </a:p>
          <a:p>
            <a:pPr marL="457200" lvl="1" indent="0">
              <a:buNone/>
            </a:pPr>
            <a:endParaRPr lang="en-US" dirty="0"/>
          </a:p>
        </p:txBody>
      </p:sp>
    </p:spTree>
    <p:extLst>
      <p:ext uri="{BB962C8B-B14F-4D97-AF65-F5344CB8AC3E}">
        <p14:creationId xmlns:p14="http://schemas.microsoft.com/office/powerpoint/2010/main" val="3109386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0" y="762000"/>
            <a:ext cx="7086600" cy="4379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696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228600" y="409575"/>
            <a:ext cx="8013700" cy="427038"/>
          </a:xfrm>
        </p:spPr>
        <p:txBody>
          <a:bodyPr>
            <a:normAutofit fontScale="90000"/>
          </a:bodyPr>
          <a:lstStyle/>
          <a:p>
            <a:r>
              <a:rPr lang="en-US" dirty="0"/>
              <a:t>Preamble</a:t>
            </a:r>
          </a:p>
        </p:txBody>
      </p:sp>
      <p:sp>
        <p:nvSpPr>
          <p:cNvPr id="10" name="Content Placeholder 2"/>
          <p:cNvSpPr>
            <a:spLocks noGrp="1"/>
          </p:cNvSpPr>
          <p:nvPr>
            <p:ph idx="1"/>
          </p:nvPr>
        </p:nvSpPr>
        <p:spPr>
          <a:xfrm>
            <a:off x="228600" y="990600"/>
            <a:ext cx="8013700" cy="5254625"/>
          </a:xfrm>
        </p:spPr>
        <p:txBody>
          <a:bodyPr/>
          <a:lstStyle/>
          <a:p>
            <a:pPr algn="just"/>
            <a:r>
              <a:rPr lang="en-US" sz="2800" dirty="0"/>
              <a:t>This last push strategy has been informed by findings from the 2018 analytical, moderation and diagnostic reports, as well as analysis of final NSC results and term performance of the subject. These strategies are aimed at ensuring that our high risk learners pass the subject and also ensuring increased learner attainment and number of distinctions in the subject.</a:t>
            </a:r>
          </a:p>
        </p:txBody>
      </p:sp>
    </p:spTree>
    <p:extLst>
      <p:ext uri="{BB962C8B-B14F-4D97-AF65-F5344CB8AC3E}">
        <p14:creationId xmlns:p14="http://schemas.microsoft.com/office/powerpoint/2010/main" val="540166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09600" y="180975"/>
            <a:ext cx="8013700" cy="427038"/>
          </a:xfrm>
        </p:spPr>
        <p:txBody>
          <a:bodyPr>
            <a:normAutofit fontScale="90000"/>
          </a:bodyPr>
          <a:lstStyle/>
          <a:p>
            <a:r>
              <a:rPr lang="en-US" dirty="0"/>
              <a:t>Responsibility and timeframes</a:t>
            </a:r>
          </a:p>
        </p:txBody>
      </p:sp>
      <p:sp>
        <p:nvSpPr>
          <p:cNvPr id="6" name="Content Placeholder 2"/>
          <p:cNvSpPr>
            <a:spLocks noGrp="1"/>
          </p:cNvSpPr>
          <p:nvPr>
            <p:ph idx="1"/>
          </p:nvPr>
        </p:nvSpPr>
        <p:spPr>
          <a:xfrm>
            <a:off x="609600" y="762000"/>
            <a:ext cx="8013700" cy="5254625"/>
          </a:xfrm>
        </p:spPr>
        <p:txBody>
          <a:bodyPr/>
          <a:lstStyle/>
          <a:p>
            <a:pPr algn="just"/>
            <a:r>
              <a:rPr lang="en-US" sz="2800" dirty="0"/>
              <a:t>Subject advisors to ensure that schools have all the necessary resources; mediate Quick wins with teachers;</a:t>
            </a:r>
          </a:p>
          <a:p>
            <a:pPr algn="just"/>
            <a:r>
              <a:rPr lang="en-US" sz="2800" dirty="0"/>
              <a:t>Teachers to implement this strategies intensively </a:t>
            </a:r>
            <a:r>
              <a:rPr lang="en-US" sz="2800" dirty="0">
                <a:solidFill>
                  <a:srgbClr val="FF0000"/>
                </a:solidFill>
              </a:rPr>
              <a:t>before prelim exams</a:t>
            </a:r>
            <a:r>
              <a:rPr lang="en-US" sz="2800" dirty="0"/>
              <a:t>; help learners focus on their strengths</a:t>
            </a:r>
          </a:p>
          <a:p>
            <a:pPr marL="0" indent="0">
              <a:buNone/>
            </a:pPr>
            <a:endParaRPr lang="en-US" sz="2800" dirty="0"/>
          </a:p>
        </p:txBody>
      </p:sp>
    </p:spTree>
    <p:extLst>
      <p:ext uri="{BB962C8B-B14F-4D97-AF65-F5344CB8AC3E}">
        <p14:creationId xmlns:p14="http://schemas.microsoft.com/office/powerpoint/2010/main" val="3570031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9600" y="257175"/>
            <a:ext cx="8013700" cy="427038"/>
          </a:xfrm>
        </p:spPr>
        <p:txBody>
          <a:bodyPr>
            <a:normAutofit fontScale="90000"/>
          </a:bodyPr>
          <a:lstStyle/>
          <a:p>
            <a:r>
              <a:rPr lang="en-US" dirty="0"/>
              <a:t>DIFFERENTIATION DURING REVISION</a:t>
            </a:r>
          </a:p>
        </p:txBody>
      </p:sp>
      <p:sp>
        <p:nvSpPr>
          <p:cNvPr id="7" name="Content Placeholder 2"/>
          <p:cNvSpPr>
            <a:spLocks noGrp="1"/>
          </p:cNvSpPr>
          <p:nvPr>
            <p:ph idx="1"/>
          </p:nvPr>
        </p:nvSpPr>
        <p:spPr>
          <a:xfrm>
            <a:off x="609600" y="838200"/>
            <a:ext cx="8013700" cy="5254625"/>
          </a:xfrm>
        </p:spPr>
        <p:txBody>
          <a:bodyPr/>
          <a:lstStyle/>
          <a:p>
            <a:r>
              <a:rPr lang="en-US" sz="2000" b="1" dirty="0"/>
              <a:t>(Divide learners in the following 3 groups in class, if you one teacher. If there is more than 1 Geo teacher, each can focus on a group)</a:t>
            </a:r>
          </a:p>
          <a:p>
            <a:r>
              <a:rPr lang="en-US" sz="2000" b="1" dirty="0"/>
              <a:t>Learners at risk (L1 and L2): </a:t>
            </a:r>
          </a:p>
          <a:p>
            <a:pPr marL="0" indent="0">
              <a:buNone/>
            </a:pPr>
            <a:r>
              <a:rPr lang="en-US" sz="2000" b="1" dirty="0"/>
              <a:t>     </a:t>
            </a:r>
            <a:r>
              <a:rPr lang="en-US" sz="2000" dirty="0"/>
              <a:t>Drill concepts, focus on areas as outlined in quick wins </a:t>
            </a:r>
          </a:p>
          <a:p>
            <a:pPr marL="0" indent="0">
              <a:buNone/>
            </a:pPr>
            <a:r>
              <a:rPr lang="en-US" sz="2000" dirty="0"/>
              <a:t>     to score marks    </a:t>
            </a:r>
          </a:p>
          <a:p>
            <a:r>
              <a:rPr lang="en-US" sz="2000" b="1" dirty="0"/>
              <a:t>Moderate achievers (Level 3 – 5):</a:t>
            </a:r>
          </a:p>
          <a:p>
            <a:pPr marL="0" indent="0">
              <a:buNone/>
            </a:pPr>
            <a:r>
              <a:rPr lang="en-US" sz="2000" dirty="0"/>
              <a:t>    let learners sit in groups. Give them past paper questions </a:t>
            </a:r>
          </a:p>
          <a:p>
            <a:pPr marL="0" indent="0">
              <a:buNone/>
            </a:pPr>
            <a:r>
              <a:rPr lang="en-US" sz="2000" dirty="0"/>
              <a:t>    to discuss in the group and come up with answers. (teacher </a:t>
            </a:r>
          </a:p>
          <a:p>
            <a:pPr marL="0" indent="0">
              <a:buNone/>
            </a:pPr>
            <a:r>
              <a:rPr lang="en-US" sz="2000" dirty="0"/>
              <a:t>    still need to be present</a:t>
            </a:r>
          </a:p>
          <a:p>
            <a:r>
              <a:rPr lang="en-US" sz="2000" b="1" dirty="0"/>
              <a:t>High flyers/Achievers (Level 6-7):</a:t>
            </a:r>
          </a:p>
          <a:p>
            <a:pPr marL="0" indent="0">
              <a:buNone/>
            </a:pPr>
            <a:r>
              <a:rPr lang="en-US" sz="2000" dirty="0"/>
              <a:t>    Give as much as possible past papers for learners to work </a:t>
            </a:r>
          </a:p>
          <a:p>
            <a:pPr marL="0" indent="0">
              <a:buNone/>
            </a:pPr>
            <a:r>
              <a:rPr lang="en-US" sz="2000" dirty="0"/>
              <a:t>    through. They need to take it a step further and work on that.</a:t>
            </a:r>
          </a:p>
          <a:p>
            <a:pPr marL="0" indent="0">
              <a:buNone/>
            </a:pPr>
            <a:r>
              <a:rPr lang="en-US" sz="2000" dirty="0">
                <a:solidFill>
                  <a:srgbClr val="FF0000"/>
                </a:solidFill>
              </a:rPr>
              <a:t>NB!! In all the groups you need to assist and discuss answers and give feedback. Ask geographical questions and stick to geographical language.</a:t>
            </a:r>
          </a:p>
          <a:p>
            <a:pPr marL="0" indent="0">
              <a:buNone/>
            </a:pPr>
            <a:endParaRPr lang="en-US" sz="2400" dirty="0"/>
          </a:p>
        </p:txBody>
      </p:sp>
    </p:spTree>
    <p:extLst>
      <p:ext uri="{BB962C8B-B14F-4D97-AF65-F5344CB8AC3E}">
        <p14:creationId xmlns:p14="http://schemas.microsoft.com/office/powerpoint/2010/main" val="1396482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9600" y="409575"/>
            <a:ext cx="8013700" cy="359176"/>
          </a:xfrm>
        </p:spPr>
        <p:txBody>
          <a:bodyPr>
            <a:normAutofit fontScale="90000"/>
          </a:bodyPr>
          <a:lstStyle/>
          <a:p>
            <a:r>
              <a:rPr lang="en-US" dirty="0"/>
              <a:t>LEVEL 4/5-7</a:t>
            </a:r>
          </a:p>
        </p:txBody>
      </p:sp>
      <p:sp>
        <p:nvSpPr>
          <p:cNvPr id="7" name="Content Placeholder 2"/>
          <p:cNvSpPr>
            <a:spLocks noGrp="1"/>
          </p:cNvSpPr>
          <p:nvPr>
            <p:ph idx="1"/>
          </p:nvPr>
        </p:nvSpPr>
        <p:spPr>
          <a:xfrm>
            <a:off x="609600" y="990601"/>
            <a:ext cx="8013700" cy="4419600"/>
          </a:xfrm>
        </p:spPr>
        <p:txBody>
          <a:bodyPr/>
          <a:lstStyle/>
          <a:p>
            <a:endParaRPr lang="en-US" dirty="0"/>
          </a:p>
          <a:p>
            <a:endParaRPr lang="en-US" dirty="0"/>
          </a:p>
          <a:p>
            <a:endParaRPr lang="en-US" dirty="0"/>
          </a:p>
          <a:p>
            <a:r>
              <a:rPr lang="en-US" sz="4400" b="1" dirty="0">
                <a:solidFill>
                  <a:srgbClr val="00B050"/>
                </a:solidFill>
              </a:rPr>
              <a:t>HOW TO MOVE FROM LEVEL </a:t>
            </a:r>
          </a:p>
          <a:p>
            <a:pPr marL="0" indent="0">
              <a:buNone/>
            </a:pPr>
            <a:r>
              <a:rPr lang="en-US" sz="4400" b="1" dirty="0">
                <a:solidFill>
                  <a:srgbClr val="00B050"/>
                </a:solidFill>
              </a:rPr>
              <a:t>            4/5 TO LEVEL 7</a:t>
            </a:r>
          </a:p>
        </p:txBody>
      </p:sp>
    </p:spTree>
    <p:extLst>
      <p:ext uri="{BB962C8B-B14F-4D97-AF65-F5344CB8AC3E}">
        <p14:creationId xmlns:p14="http://schemas.microsoft.com/office/powerpoint/2010/main" val="634400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50317" y="-26670"/>
            <a:ext cx="8120583" cy="792186"/>
          </a:xfrm>
          <a:solidFill>
            <a:schemeClr val="tx2">
              <a:lumMod val="60000"/>
              <a:lumOff val="40000"/>
            </a:schemeClr>
          </a:solidFill>
        </p:spPr>
        <p:txBody>
          <a:bodyPr>
            <a:normAutofit fontScale="90000"/>
          </a:bodyPr>
          <a:lstStyle/>
          <a:p>
            <a:r>
              <a:rPr lang="en-ZA" sz="2400" dirty="0"/>
              <a:t> GEOGRAPHY – important tips to move from Level 5 and 6 to  Level 7</a:t>
            </a:r>
          </a:p>
        </p:txBody>
      </p:sp>
      <p:sp>
        <p:nvSpPr>
          <p:cNvPr id="7" name="Content Placeholder 2"/>
          <p:cNvSpPr>
            <a:spLocks noGrp="1"/>
          </p:cNvSpPr>
          <p:nvPr>
            <p:ph idx="1"/>
          </p:nvPr>
        </p:nvSpPr>
        <p:spPr>
          <a:xfrm>
            <a:off x="457200" y="765516"/>
            <a:ext cx="8013700" cy="5254625"/>
          </a:xfrm>
        </p:spPr>
        <p:txBody>
          <a:bodyPr/>
          <a:lstStyle/>
          <a:p>
            <a:r>
              <a:rPr lang="en-GB" sz="1800" b="1" dirty="0">
                <a:ea typeface="Arial Unicode MS" panose="020B0604020202020204" pitchFamily="34" charset="-128"/>
                <a:cs typeface="Arial Unicode MS" panose="020B0604020202020204" pitchFamily="34" charset="-128"/>
              </a:rPr>
              <a:t>Paper 1(Theory)</a:t>
            </a:r>
          </a:p>
          <a:p>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Work </a:t>
            </a:r>
            <a:r>
              <a:rPr lang="en-GB" sz="1800" dirty="0">
                <a:ea typeface="Arial Unicode MS" panose="020B0604020202020204" pitchFamily="34" charset="-128"/>
                <a:cs typeface="Arial Unicode MS" panose="020B0604020202020204" pitchFamily="34" charset="-128"/>
              </a:rPr>
              <a:t>through as much past papers as possible; 2014 to 2018 Final, Supplementary and June SC (2019) question papers; and see the different ways in which the same content can be tested;</a:t>
            </a:r>
          </a:p>
          <a:p>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Use the past question papers </a:t>
            </a:r>
            <a:r>
              <a:rPr lang="en-GB" sz="1800" dirty="0">
                <a:ea typeface="Arial Unicode MS" panose="020B0604020202020204" pitchFamily="34" charset="-128"/>
                <a:cs typeface="Arial Unicode MS" panose="020B0604020202020204" pitchFamily="34" charset="-128"/>
              </a:rPr>
              <a:t>and find the answer on your own and compare your answer to memo later on and </a:t>
            </a:r>
            <a:r>
              <a:rPr lang="en-GB" sz="1800" b="1" dirty="0">
                <a:ea typeface="Arial Unicode MS" panose="020B0604020202020204" pitchFamily="34" charset="-128"/>
                <a:cs typeface="Arial Unicode MS" panose="020B0604020202020204" pitchFamily="34" charset="-128"/>
              </a:rPr>
              <a:t>DO NOT </a:t>
            </a:r>
            <a:r>
              <a:rPr lang="en-GB" sz="1800" dirty="0">
                <a:ea typeface="Arial Unicode MS" panose="020B0604020202020204" pitchFamily="34" charset="-128"/>
                <a:cs typeface="Arial Unicode MS" panose="020B0604020202020204" pitchFamily="34" charset="-128"/>
              </a:rPr>
              <a:t>take the memo and go study the memo, it will not help at all</a:t>
            </a:r>
          </a:p>
          <a:p>
            <a:r>
              <a:rPr lang="en-GB" sz="1800" dirty="0">
                <a:ea typeface="Arial Unicode MS" panose="020B0604020202020204" pitchFamily="34" charset="-128"/>
                <a:cs typeface="Arial Unicode MS" panose="020B0604020202020204" pitchFamily="34" charset="-128"/>
              </a:rPr>
              <a:t>There are </a:t>
            </a:r>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3 hours to answer three questions</a:t>
            </a:r>
            <a:r>
              <a:rPr lang="en-GB" sz="1800" dirty="0">
                <a:solidFill>
                  <a:srgbClr val="FF0000"/>
                </a:solidFill>
                <a:ea typeface="Arial Unicode MS" panose="020B0604020202020204" pitchFamily="34" charset="-128"/>
                <a:cs typeface="Arial Unicode MS" panose="020B0604020202020204" pitchFamily="34" charset="-128"/>
              </a:rPr>
              <a:t> </a:t>
            </a:r>
            <a:r>
              <a:rPr lang="en-GB" sz="1800" dirty="0">
                <a:ea typeface="Arial Unicode MS" panose="020B0604020202020204" pitchFamily="34" charset="-128"/>
                <a:cs typeface="Arial Unicode MS" panose="020B0604020202020204" pitchFamily="34" charset="-128"/>
              </a:rPr>
              <a:t>in Paper 1, one hour per question, utilize this time optimally (the best way possible) </a:t>
            </a:r>
          </a:p>
          <a:p>
            <a:r>
              <a:rPr lang="en-GB" sz="1800" dirty="0">
                <a:ea typeface="Arial Unicode MS" panose="020B0604020202020204" pitchFamily="34" charset="-128"/>
                <a:cs typeface="Arial Unicode MS" panose="020B0604020202020204" pitchFamily="34" charset="-128"/>
              </a:rPr>
              <a:t>Look at the </a:t>
            </a:r>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mark allocation </a:t>
            </a:r>
            <a:r>
              <a:rPr lang="en-GB" sz="1800" dirty="0">
                <a:ea typeface="Arial Unicode MS" panose="020B0604020202020204" pitchFamily="34" charset="-128"/>
                <a:cs typeface="Arial Unicode MS" panose="020B0604020202020204" pitchFamily="34" charset="-128"/>
              </a:rPr>
              <a:t>per item (question) e.g. 3x2(6) or 2x2(4) to guide you on </a:t>
            </a:r>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how many facts </a:t>
            </a:r>
            <a:r>
              <a:rPr lang="en-GB" sz="1800" dirty="0">
                <a:ea typeface="Arial Unicode MS" panose="020B0604020202020204" pitchFamily="34" charset="-128"/>
                <a:cs typeface="Arial Unicode MS" panose="020B0604020202020204" pitchFamily="34" charset="-128"/>
              </a:rPr>
              <a:t>you need to write to get the marks;</a:t>
            </a:r>
          </a:p>
          <a:p>
            <a:r>
              <a:rPr lang="en-GB" sz="1800" dirty="0">
                <a:ea typeface="Arial Unicode MS" panose="020B0604020202020204" pitchFamily="34" charset="-128"/>
                <a:cs typeface="Arial Unicode MS" panose="020B0604020202020204" pitchFamily="34" charset="-128"/>
              </a:rPr>
              <a:t>Understand the meaning of the </a:t>
            </a:r>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Action word/Verb, e.g. Suggest, Account etc.</a:t>
            </a:r>
          </a:p>
          <a:p>
            <a:r>
              <a:rPr lang="en-GB" sz="1800" dirty="0">
                <a:ea typeface="Arial Unicode MS" panose="020B0604020202020204" pitchFamily="34" charset="-128"/>
                <a:cs typeface="Arial Unicode MS" panose="020B0604020202020204" pitchFamily="34" charset="-128"/>
              </a:rPr>
              <a:t>Let the </a:t>
            </a:r>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action word/verb </a:t>
            </a:r>
            <a:r>
              <a:rPr lang="en-GB" sz="1800" dirty="0">
                <a:ea typeface="Arial Unicode MS" panose="020B0604020202020204" pitchFamily="34" charset="-128"/>
                <a:cs typeface="Arial Unicode MS" panose="020B0604020202020204" pitchFamily="34" charset="-128"/>
              </a:rPr>
              <a:t>guide you – </a:t>
            </a:r>
            <a:r>
              <a:rPr lang="en-GB" sz="1800" u="sng" dirty="0">
                <a:ea typeface="Arial Unicode MS" panose="020B0604020202020204" pitchFamily="34" charset="-128"/>
                <a:cs typeface="Arial Unicode MS" panose="020B0604020202020204" pitchFamily="34" charset="-128"/>
              </a:rPr>
              <a:t>Name</a:t>
            </a:r>
            <a:r>
              <a:rPr lang="en-GB" sz="1800" dirty="0">
                <a:ea typeface="Arial Unicode MS" panose="020B0604020202020204" pitchFamily="34" charset="-128"/>
                <a:cs typeface="Arial Unicode MS" panose="020B0604020202020204" pitchFamily="34" charset="-128"/>
              </a:rPr>
              <a:t> will require one word, </a:t>
            </a:r>
            <a:r>
              <a:rPr lang="en-GB" sz="1800" u="sng" dirty="0">
                <a:ea typeface="Arial Unicode MS" panose="020B0604020202020204" pitchFamily="34" charset="-128"/>
                <a:cs typeface="Arial Unicode MS" panose="020B0604020202020204" pitchFamily="34" charset="-128"/>
              </a:rPr>
              <a:t>Explain</a:t>
            </a:r>
            <a:r>
              <a:rPr lang="en-GB" sz="1800" dirty="0">
                <a:ea typeface="Arial Unicode MS" panose="020B0604020202020204" pitchFamily="34" charset="-128"/>
                <a:cs typeface="Arial Unicode MS" panose="020B0604020202020204" pitchFamily="34" charset="-128"/>
              </a:rPr>
              <a:t> requires sentences</a:t>
            </a:r>
          </a:p>
          <a:p>
            <a:r>
              <a:rPr lang="en-US" sz="1800" dirty="0">
                <a:solidFill>
                  <a:schemeClr val="accent4">
                    <a:lumMod val="60000"/>
                    <a:lumOff val="40000"/>
                  </a:schemeClr>
                </a:solidFill>
                <a:ea typeface="Arial Unicode MS" panose="020B0604020202020204" pitchFamily="34" charset="-128"/>
                <a:cs typeface="Arial Unicode MS" panose="020B0604020202020204" pitchFamily="34" charset="-128"/>
              </a:rPr>
              <a:t>Circle action verbs and underline key phrases/words</a:t>
            </a:r>
            <a:r>
              <a:rPr lang="en-US" sz="1800" dirty="0">
                <a:ea typeface="Arial Unicode MS" panose="020B0604020202020204" pitchFamily="34" charset="-128"/>
                <a:cs typeface="Arial Unicode MS" panose="020B0604020202020204" pitchFamily="34" charset="-128"/>
              </a:rPr>
              <a:t>; “dissect” (break up in smaller pieces) the longer questions – break it up into  smaller pieces to give a better understanding WHAT answer the question expects.</a:t>
            </a:r>
          </a:p>
          <a:p>
            <a:endParaRPr lang="en-US"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600" dirty="0"/>
          </a:p>
        </p:txBody>
      </p:sp>
    </p:spTree>
    <p:extLst>
      <p:ext uri="{BB962C8B-B14F-4D97-AF65-F5344CB8AC3E}">
        <p14:creationId xmlns:p14="http://schemas.microsoft.com/office/powerpoint/2010/main" val="1714951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26517" y="122214"/>
            <a:ext cx="8120583" cy="792186"/>
          </a:xfrm>
          <a:solidFill>
            <a:schemeClr val="tx2">
              <a:lumMod val="60000"/>
              <a:lumOff val="40000"/>
            </a:schemeClr>
          </a:solidFill>
        </p:spPr>
        <p:txBody>
          <a:bodyPr>
            <a:normAutofit fontScale="90000"/>
          </a:bodyPr>
          <a:lstStyle/>
          <a:p>
            <a:r>
              <a:rPr lang="en-ZA" sz="2400" dirty="0"/>
              <a:t> GEOGRAPHY – important tips to move from Level 5 and 6 to  Level 7</a:t>
            </a:r>
          </a:p>
        </p:txBody>
      </p:sp>
      <p:sp>
        <p:nvSpPr>
          <p:cNvPr id="5" name="Content Placeholder 2"/>
          <p:cNvSpPr>
            <a:spLocks noGrp="1"/>
          </p:cNvSpPr>
          <p:nvPr>
            <p:ph idx="1"/>
          </p:nvPr>
        </p:nvSpPr>
        <p:spPr>
          <a:xfrm>
            <a:off x="533400" y="914400"/>
            <a:ext cx="8013700" cy="5254625"/>
          </a:xfrm>
        </p:spPr>
        <p:txBody>
          <a:bodyPr/>
          <a:lstStyle/>
          <a:p>
            <a:pPr algn="just"/>
            <a:r>
              <a:rPr lang="en-GB" sz="1800" b="1" dirty="0">
                <a:ea typeface="Arial Unicode MS" panose="020B0604020202020204" pitchFamily="34" charset="-128"/>
                <a:cs typeface="Arial Unicode MS" panose="020B0604020202020204" pitchFamily="34" charset="-128"/>
              </a:rPr>
              <a:t>Paper 1(Theory)</a:t>
            </a:r>
          </a:p>
          <a:p>
            <a:pPr algn="just"/>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Work </a:t>
            </a:r>
            <a:r>
              <a:rPr lang="en-GB" sz="1800" dirty="0">
                <a:ea typeface="Arial Unicode MS" panose="020B0604020202020204" pitchFamily="34" charset="-128"/>
                <a:cs typeface="Arial Unicode MS" panose="020B0604020202020204" pitchFamily="34" charset="-128"/>
              </a:rPr>
              <a:t>through as much past papers as possible; 2014 to 2018 Final, Supplementary and June SC (2019) question papers; and see the different ways in which the same content can be tested;</a:t>
            </a:r>
          </a:p>
          <a:p>
            <a:pPr algn="just"/>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Use the past question papers </a:t>
            </a:r>
            <a:r>
              <a:rPr lang="en-GB" sz="1800" dirty="0">
                <a:ea typeface="Arial Unicode MS" panose="020B0604020202020204" pitchFamily="34" charset="-128"/>
                <a:cs typeface="Arial Unicode MS" panose="020B0604020202020204" pitchFamily="34" charset="-128"/>
              </a:rPr>
              <a:t>and find the answer on your own and compare your answer to memo later on and </a:t>
            </a:r>
            <a:r>
              <a:rPr lang="en-GB" sz="1800" b="1" dirty="0">
                <a:ea typeface="Arial Unicode MS" panose="020B0604020202020204" pitchFamily="34" charset="-128"/>
                <a:cs typeface="Arial Unicode MS" panose="020B0604020202020204" pitchFamily="34" charset="-128"/>
              </a:rPr>
              <a:t>DO NOT </a:t>
            </a:r>
            <a:r>
              <a:rPr lang="en-GB" sz="1800" dirty="0">
                <a:ea typeface="Arial Unicode MS" panose="020B0604020202020204" pitchFamily="34" charset="-128"/>
                <a:cs typeface="Arial Unicode MS" panose="020B0604020202020204" pitchFamily="34" charset="-128"/>
              </a:rPr>
              <a:t>take the memo and go study the memo, it will not help at all</a:t>
            </a:r>
          </a:p>
          <a:p>
            <a:pPr algn="just"/>
            <a:r>
              <a:rPr lang="en-GB" sz="1800" dirty="0">
                <a:ea typeface="Arial Unicode MS" panose="020B0604020202020204" pitchFamily="34" charset="-128"/>
                <a:cs typeface="Arial Unicode MS" panose="020B0604020202020204" pitchFamily="34" charset="-128"/>
              </a:rPr>
              <a:t>There are </a:t>
            </a:r>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3 hours to answer three questions</a:t>
            </a:r>
            <a:r>
              <a:rPr lang="en-GB" sz="1800" dirty="0">
                <a:solidFill>
                  <a:srgbClr val="FF0000"/>
                </a:solidFill>
                <a:ea typeface="Arial Unicode MS" panose="020B0604020202020204" pitchFamily="34" charset="-128"/>
                <a:cs typeface="Arial Unicode MS" panose="020B0604020202020204" pitchFamily="34" charset="-128"/>
              </a:rPr>
              <a:t> </a:t>
            </a:r>
            <a:r>
              <a:rPr lang="en-GB" sz="1800" dirty="0">
                <a:ea typeface="Arial Unicode MS" panose="020B0604020202020204" pitchFamily="34" charset="-128"/>
                <a:cs typeface="Arial Unicode MS" panose="020B0604020202020204" pitchFamily="34" charset="-128"/>
              </a:rPr>
              <a:t>in Paper 1, one hour per question, utilize this time optimally (the best way possible) </a:t>
            </a:r>
          </a:p>
          <a:p>
            <a:pPr algn="just"/>
            <a:r>
              <a:rPr lang="en-GB" sz="1800" dirty="0">
                <a:ea typeface="Arial Unicode MS" panose="020B0604020202020204" pitchFamily="34" charset="-128"/>
                <a:cs typeface="Arial Unicode MS" panose="020B0604020202020204" pitchFamily="34" charset="-128"/>
              </a:rPr>
              <a:t>Look at the </a:t>
            </a:r>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mark allocation </a:t>
            </a:r>
            <a:r>
              <a:rPr lang="en-GB" sz="1800" dirty="0">
                <a:ea typeface="Arial Unicode MS" panose="020B0604020202020204" pitchFamily="34" charset="-128"/>
                <a:cs typeface="Arial Unicode MS" panose="020B0604020202020204" pitchFamily="34" charset="-128"/>
              </a:rPr>
              <a:t>per item (question) e.g. 3x2(6) or 2x2(4) to guide you on </a:t>
            </a:r>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how many facts </a:t>
            </a:r>
            <a:r>
              <a:rPr lang="en-GB" sz="1800" dirty="0">
                <a:ea typeface="Arial Unicode MS" panose="020B0604020202020204" pitchFamily="34" charset="-128"/>
                <a:cs typeface="Arial Unicode MS" panose="020B0604020202020204" pitchFamily="34" charset="-128"/>
              </a:rPr>
              <a:t>you need to write to get the marks;</a:t>
            </a:r>
          </a:p>
          <a:p>
            <a:pPr algn="just"/>
            <a:r>
              <a:rPr lang="en-GB" sz="1800" dirty="0">
                <a:ea typeface="Arial Unicode MS" panose="020B0604020202020204" pitchFamily="34" charset="-128"/>
                <a:cs typeface="Arial Unicode MS" panose="020B0604020202020204" pitchFamily="34" charset="-128"/>
              </a:rPr>
              <a:t>Understand the meaning of the </a:t>
            </a:r>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Action word/Verb, e.g. Suggest, Account etc.</a:t>
            </a:r>
          </a:p>
          <a:p>
            <a:pPr algn="just"/>
            <a:r>
              <a:rPr lang="en-GB" sz="1800" dirty="0">
                <a:ea typeface="Arial Unicode MS" panose="020B0604020202020204" pitchFamily="34" charset="-128"/>
                <a:cs typeface="Arial Unicode MS" panose="020B0604020202020204" pitchFamily="34" charset="-128"/>
              </a:rPr>
              <a:t>Let the </a:t>
            </a:r>
            <a:r>
              <a:rPr lang="en-GB" sz="1800" dirty="0">
                <a:solidFill>
                  <a:schemeClr val="accent4">
                    <a:lumMod val="60000"/>
                    <a:lumOff val="40000"/>
                  </a:schemeClr>
                </a:solidFill>
                <a:ea typeface="Arial Unicode MS" panose="020B0604020202020204" pitchFamily="34" charset="-128"/>
                <a:cs typeface="Arial Unicode MS" panose="020B0604020202020204" pitchFamily="34" charset="-128"/>
              </a:rPr>
              <a:t>action word/verb </a:t>
            </a:r>
            <a:r>
              <a:rPr lang="en-GB" sz="1800" dirty="0">
                <a:ea typeface="Arial Unicode MS" panose="020B0604020202020204" pitchFamily="34" charset="-128"/>
                <a:cs typeface="Arial Unicode MS" panose="020B0604020202020204" pitchFamily="34" charset="-128"/>
              </a:rPr>
              <a:t>guide you – </a:t>
            </a:r>
            <a:r>
              <a:rPr lang="en-GB" sz="1800" u="sng" dirty="0">
                <a:ea typeface="Arial Unicode MS" panose="020B0604020202020204" pitchFamily="34" charset="-128"/>
                <a:cs typeface="Arial Unicode MS" panose="020B0604020202020204" pitchFamily="34" charset="-128"/>
              </a:rPr>
              <a:t>Name</a:t>
            </a:r>
            <a:r>
              <a:rPr lang="en-GB" sz="1800" dirty="0">
                <a:ea typeface="Arial Unicode MS" panose="020B0604020202020204" pitchFamily="34" charset="-128"/>
                <a:cs typeface="Arial Unicode MS" panose="020B0604020202020204" pitchFamily="34" charset="-128"/>
              </a:rPr>
              <a:t> will require one word, </a:t>
            </a:r>
            <a:r>
              <a:rPr lang="en-GB" sz="1800" u="sng" dirty="0">
                <a:ea typeface="Arial Unicode MS" panose="020B0604020202020204" pitchFamily="34" charset="-128"/>
                <a:cs typeface="Arial Unicode MS" panose="020B0604020202020204" pitchFamily="34" charset="-128"/>
              </a:rPr>
              <a:t>Explain</a:t>
            </a:r>
            <a:r>
              <a:rPr lang="en-GB" sz="1800" dirty="0">
                <a:ea typeface="Arial Unicode MS" panose="020B0604020202020204" pitchFamily="34" charset="-128"/>
                <a:cs typeface="Arial Unicode MS" panose="020B0604020202020204" pitchFamily="34" charset="-128"/>
              </a:rPr>
              <a:t> requires sentences</a:t>
            </a:r>
          </a:p>
          <a:p>
            <a:pPr algn="just"/>
            <a:r>
              <a:rPr lang="en-US" sz="1800" dirty="0">
                <a:solidFill>
                  <a:schemeClr val="accent4">
                    <a:lumMod val="60000"/>
                    <a:lumOff val="40000"/>
                  </a:schemeClr>
                </a:solidFill>
                <a:ea typeface="Arial Unicode MS" panose="020B0604020202020204" pitchFamily="34" charset="-128"/>
                <a:cs typeface="Arial Unicode MS" panose="020B0604020202020204" pitchFamily="34" charset="-128"/>
              </a:rPr>
              <a:t>Circle action verbs and underline key phrases/words</a:t>
            </a:r>
            <a:r>
              <a:rPr lang="en-US" sz="1800" dirty="0">
                <a:ea typeface="Arial Unicode MS" panose="020B0604020202020204" pitchFamily="34" charset="-128"/>
                <a:cs typeface="Arial Unicode MS" panose="020B0604020202020204" pitchFamily="34" charset="-128"/>
              </a:rPr>
              <a:t>; “dissect” (break up in smaller pieces) the longer questions – break it up into  smaller pieces to give a better understanding WHAT answer the question expects.</a:t>
            </a:r>
          </a:p>
          <a:p>
            <a:endParaRPr lang="en-US"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600" dirty="0"/>
          </a:p>
        </p:txBody>
      </p:sp>
    </p:spTree>
    <p:extLst>
      <p:ext uri="{BB962C8B-B14F-4D97-AF65-F5344CB8AC3E}">
        <p14:creationId xmlns:p14="http://schemas.microsoft.com/office/powerpoint/2010/main" val="928476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762000" y="561975"/>
            <a:ext cx="8013700" cy="427038"/>
          </a:xfrm>
        </p:spPr>
        <p:txBody>
          <a:bodyPr>
            <a:normAutofit fontScale="90000"/>
          </a:bodyPr>
          <a:lstStyle/>
          <a:p>
            <a:r>
              <a:rPr lang="en-US" dirty="0"/>
              <a:t>Question and Paragraph questioning skills</a:t>
            </a:r>
          </a:p>
        </p:txBody>
      </p:sp>
      <p:sp>
        <p:nvSpPr>
          <p:cNvPr id="7" name="Content Placeholder 2"/>
          <p:cNvSpPr>
            <a:spLocks noGrp="1"/>
          </p:cNvSpPr>
          <p:nvPr>
            <p:ph idx="1"/>
          </p:nvPr>
        </p:nvSpPr>
        <p:spPr>
          <a:xfrm>
            <a:off x="762000" y="1580515"/>
            <a:ext cx="8013700" cy="5254625"/>
          </a:xfrm>
        </p:spPr>
        <p:txBody>
          <a:bodyPr/>
          <a:lstStyle/>
          <a:p>
            <a:pPr marL="0" indent="0" algn="just">
              <a:buNone/>
            </a:pPr>
            <a:r>
              <a:rPr lang="en-US" sz="2400" dirty="0">
                <a:solidFill>
                  <a:schemeClr val="accent4">
                    <a:lumMod val="60000"/>
                    <a:lumOff val="40000"/>
                  </a:schemeClr>
                </a:solidFill>
              </a:rPr>
              <a:t>NB!! (still very relevant) Example of how to Interpret and break up questions into digestible pieces to lead learner to correct answer and and score marks:</a:t>
            </a:r>
          </a:p>
          <a:p>
            <a:endParaRPr lang="en-US"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803670"/>
            <a:ext cx="6768752" cy="2808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3200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33400" y="485775"/>
            <a:ext cx="8013700" cy="427038"/>
          </a:xfrm>
        </p:spPr>
        <p:txBody>
          <a:bodyPr>
            <a:normAutofit fontScale="90000"/>
          </a:bodyPr>
          <a:lstStyle/>
          <a:p>
            <a:r>
              <a:rPr lang="en-US" dirty="0"/>
              <a:t>How to pass Geography at least @ 30%</a:t>
            </a:r>
          </a:p>
        </p:txBody>
      </p:sp>
      <p:sp>
        <p:nvSpPr>
          <p:cNvPr id="7" name="Content Placeholder 2"/>
          <p:cNvSpPr>
            <a:spLocks noGrp="1"/>
          </p:cNvSpPr>
          <p:nvPr>
            <p:ph idx="1"/>
          </p:nvPr>
        </p:nvSpPr>
        <p:spPr>
          <a:xfrm>
            <a:off x="533400" y="1066800"/>
            <a:ext cx="8013700" cy="5254625"/>
          </a:xfrm>
        </p:spPr>
        <p:txBody>
          <a:bodyPr/>
          <a:lstStyle/>
          <a:p>
            <a:endParaRPr lang="en-US" dirty="0"/>
          </a:p>
          <a:p>
            <a:endParaRPr lang="en-US" dirty="0"/>
          </a:p>
          <a:p>
            <a:endParaRPr lang="en-US" dirty="0"/>
          </a:p>
          <a:p>
            <a:r>
              <a:rPr lang="en-US" sz="4400" b="1" dirty="0">
                <a:solidFill>
                  <a:srgbClr val="00B050"/>
                </a:solidFill>
              </a:rPr>
              <a:t>How to guide your learner </a:t>
            </a:r>
          </a:p>
          <a:p>
            <a:pPr marL="0" indent="0">
              <a:buNone/>
            </a:pPr>
            <a:r>
              <a:rPr lang="en-US" sz="4400" b="1" dirty="0">
                <a:solidFill>
                  <a:srgbClr val="00B050"/>
                </a:solidFill>
              </a:rPr>
              <a:t>        to get at  least 30%</a:t>
            </a:r>
          </a:p>
        </p:txBody>
      </p:sp>
    </p:spTree>
    <p:extLst>
      <p:ext uri="{BB962C8B-B14F-4D97-AF65-F5344CB8AC3E}">
        <p14:creationId xmlns:p14="http://schemas.microsoft.com/office/powerpoint/2010/main" val="209128720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6300</TotalTime>
  <Words>1551</Words>
  <Application>Microsoft Office PowerPoint</Application>
  <PresentationFormat>On-screen Show (4:3)</PresentationFormat>
  <Paragraphs>141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Unicode MS</vt:lpstr>
      <vt:lpstr>Calibri</vt:lpstr>
      <vt:lpstr>Times New Roman</vt:lpstr>
      <vt:lpstr>Wingdings</vt:lpstr>
      <vt:lpstr>1_Office Theme</vt:lpstr>
      <vt:lpstr>`</vt:lpstr>
      <vt:lpstr>Preamble</vt:lpstr>
      <vt:lpstr>Responsibility and timeframes</vt:lpstr>
      <vt:lpstr>DIFFERENTIATION DURING REVISION</vt:lpstr>
      <vt:lpstr>LEVEL 4/5-7</vt:lpstr>
      <vt:lpstr> GEOGRAPHY – important tips to move from Level 5 and 6 to  Level 7</vt:lpstr>
      <vt:lpstr> GEOGRAPHY – important tips to move from Level 5 and 6 to  Level 7</vt:lpstr>
      <vt:lpstr>Question and Paragraph questioning skills</vt:lpstr>
      <vt:lpstr>How to pass Geography at least @ 30%</vt:lpstr>
      <vt:lpstr> GEOGRAPHY- how to get at least 30% to pass</vt:lpstr>
      <vt:lpstr>GEOGRAPHY- 30% minimum TO PASS</vt:lpstr>
      <vt:lpstr>GEOGRAPHY- 30% minimum TO PASS</vt:lpstr>
      <vt:lpstr>More Tips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MacMaster</dc:creator>
  <cp:lastModifiedBy>Penny Japhta</cp:lastModifiedBy>
  <cp:revision>578</cp:revision>
  <cp:lastPrinted>2015-01-30T09:51:56Z</cp:lastPrinted>
  <dcterms:created xsi:type="dcterms:W3CDTF">2009-04-29T10:12:29Z</dcterms:created>
  <dcterms:modified xsi:type="dcterms:W3CDTF">2019-08-05T12:31:54Z</dcterms:modified>
</cp:coreProperties>
</file>