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9" r:id="rId3"/>
    <p:sldId id="325" r:id="rId4"/>
    <p:sldId id="262" r:id="rId5"/>
    <p:sldId id="299" r:id="rId6"/>
    <p:sldId id="315" r:id="rId7"/>
    <p:sldId id="300" r:id="rId8"/>
    <p:sldId id="275" r:id="rId9"/>
    <p:sldId id="304" r:id="rId10"/>
    <p:sldId id="282" r:id="rId11"/>
    <p:sldId id="284" r:id="rId12"/>
    <p:sldId id="285" r:id="rId13"/>
    <p:sldId id="287" r:id="rId14"/>
    <p:sldId id="320" r:id="rId15"/>
    <p:sldId id="322" r:id="rId16"/>
    <p:sldId id="324" r:id="rId17"/>
    <p:sldId id="290" r:id="rId18"/>
    <p:sldId id="305" r:id="rId19"/>
    <p:sldId id="291" r:id="rId20"/>
    <p:sldId id="292" r:id="rId21"/>
    <p:sldId id="326" r:id="rId22"/>
    <p:sldId id="327" r:id="rId23"/>
    <p:sldId id="328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ADEA"/>
    <a:srgbClr val="FFCC00"/>
    <a:srgbClr val="0033CC"/>
    <a:srgbClr val="FFA725"/>
    <a:srgbClr val="F07F09"/>
    <a:srgbClr val="482400"/>
    <a:srgbClr val="663300"/>
    <a:srgbClr val="00CC00"/>
    <a:srgbClr val="D8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90" d="100"/>
          <a:sy n="90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910C9-86C7-4E1A-A678-2DC0969A6175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56E2-CB92-4227-8887-842F7CA1F6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14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05109"/>
            <a:ext cx="4536504" cy="43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60" y="476672"/>
            <a:ext cx="79058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Geografiese Inligtingstelsels</a:t>
            </a:r>
            <a:endParaRPr lang="en-US" sz="4400" b="1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378334">
            <a:off x="1586704" y="2757616"/>
            <a:ext cx="332975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Graad 12</a:t>
            </a:r>
            <a:endParaRPr lang="en-US" sz="4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5892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b-NO" b="1">
                <a:solidFill>
                  <a:srgbClr val="002060"/>
                </a:solidFill>
              </a:rPr>
              <a:t>J.A.(André)Jacobs</a:t>
            </a:r>
          </a:p>
          <a:p>
            <a:pPr algn="ctr">
              <a:spcBef>
                <a:spcPct val="0"/>
              </a:spcBef>
              <a:defRPr/>
            </a:pPr>
            <a:r>
              <a:rPr lang="nb-NO" b="1" smtClean="0">
                <a:solidFill>
                  <a:srgbClr val="002060"/>
                </a:solidFill>
              </a:rPr>
              <a:t>andre@cartografix.co.za</a:t>
            </a:r>
            <a:endParaRPr lang="en-ZA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950913" y="477758"/>
            <a:ext cx="7291387" cy="6469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/>
              <a:t>GIS DATA </a:t>
            </a:r>
            <a:r>
              <a:rPr lang="nb-NO" sz="3200" b="1" smtClean="0"/>
              <a:t>TIPES </a:t>
            </a:r>
            <a:endParaRPr lang="en-GB" sz="3200" b="1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037692" y="1556792"/>
            <a:ext cx="691868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RUIMTELIKE DATA</a:t>
            </a:r>
            <a:r>
              <a:rPr lang="nb-NO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nb-NO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62524" y="4005064"/>
            <a:ext cx="664051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ATTRIBUUT DATA </a:t>
            </a:r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29083" y="2276872"/>
            <a:ext cx="664051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smtClean="0">
                <a:latin typeface="Arial" pitchFamily="34" charset="0"/>
                <a:cs typeface="Arial" pitchFamily="34" charset="0"/>
              </a:rPr>
              <a:t>Alle geografiese voorwerpe, natuurlik en mensgemaak</a:t>
            </a:r>
          </a:p>
          <a:p>
            <a:pPr algn="ctr" eaLnBrk="1" hangingPunct="1"/>
            <a:r>
              <a:rPr lang="en-GB" sz="2800" smtClean="0">
                <a:latin typeface="Arial" pitchFamily="34" charset="0"/>
                <a:cs typeface="Arial" pitchFamily="34" charset="0"/>
              </a:rPr>
              <a:t>[Kaartdata]</a:t>
            </a:r>
            <a:endParaRPr lang="en-GB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76349" y="4725144"/>
            <a:ext cx="664051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smtClean="0">
                <a:latin typeface="Arial" pitchFamily="34" charset="0"/>
                <a:cs typeface="Arial" pitchFamily="34" charset="0"/>
              </a:rPr>
              <a:t>Kenmerke/beskrywing/inligting van die geografiese voorwerp</a:t>
            </a:r>
            <a:endParaRPr lang="en-GB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63575" y="457200"/>
            <a:ext cx="7924800" cy="783193"/>
          </a:xfrm>
          <a:prstGeom prst="round2Diag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smtClean="0"/>
              <a:t>Ruimtelike datastrukture</a:t>
            </a:r>
            <a:endParaRPr lang="en-GB" sz="400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47" y="1556792"/>
            <a:ext cx="318135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20" y="1594599"/>
            <a:ext cx="3254375" cy="265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7419" y="3893592"/>
            <a:ext cx="1600200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/>
              <a:t>Raster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64520" y="3892011"/>
            <a:ext cx="1600200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smtClean="0"/>
              <a:t>Vektor</a:t>
            </a:r>
            <a:endParaRPr lang="en-GB" sz="3200" b="1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87624" y="4901098"/>
            <a:ext cx="280831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Pixels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44008" y="4789600"/>
            <a:ext cx="331236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Punte, lyne, oppervlakke</a:t>
            </a:r>
          </a:p>
          <a:p>
            <a:pPr algn="ctr">
              <a:defRPr/>
            </a:pPr>
            <a:r>
              <a:rPr lang="en-GB" sz="2000">
                <a:latin typeface="Arial" pitchFamily="34" charset="0"/>
                <a:cs typeface="Arial" pitchFamily="34" charset="0"/>
              </a:rPr>
              <a:t>(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Nodusse, vektore, poligone/veelhoeke)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01750"/>
            <a:ext cx="5808662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ounded Rectangle 4"/>
          <p:cNvSpPr>
            <a:spLocks noChangeArrowheads="1"/>
          </p:cNvSpPr>
          <p:nvPr/>
        </p:nvSpPr>
        <p:spPr bwMode="auto">
          <a:xfrm>
            <a:off x="127000" y="98425"/>
            <a:ext cx="8953500" cy="6680200"/>
          </a:xfrm>
          <a:prstGeom prst="roundRect">
            <a:avLst>
              <a:gd name="adj" fmla="val 3389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52240" y="4365104"/>
            <a:ext cx="1600200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/>
              <a:t>Raster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7794" y="2420888"/>
            <a:ext cx="1600200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smtClean="0"/>
              <a:t>Vektor</a:t>
            </a:r>
            <a:endParaRPr lang="en-GB" sz="3200" b="1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63575" y="457200"/>
            <a:ext cx="7924800" cy="783193"/>
          </a:xfrm>
          <a:prstGeom prst="round2Diag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smtClean="0"/>
              <a:t>Ruimtelike datastrukture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2766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173288" y="381000"/>
            <a:ext cx="4903787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/>
              <a:t>GIS DATA </a:t>
            </a:r>
            <a:r>
              <a:rPr lang="nb-NO" sz="3200" b="1" smtClean="0"/>
              <a:t>LAE</a:t>
            </a:r>
            <a:endParaRPr lang="en-GB" sz="3200" b="1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22275" y="1339979"/>
            <a:ext cx="419417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2800"/>
              <a:t>Alle ruimtelike data hetsy vektordata of rasterdata word in ’n GIS in lae vertoon</a:t>
            </a:r>
            <a:r>
              <a:rPr lang="nb-NO" sz="2800" smtClean="0"/>
              <a:t>.</a:t>
            </a:r>
          </a:p>
          <a:p>
            <a:pPr eaLnBrk="1" hangingPunct="1"/>
            <a:r>
              <a:rPr lang="nb-NO" sz="2800" smtClean="0"/>
              <a:t> </a:t>
            </a:r>
            <a:endParaRPr lang="nb-NO" sz="2800"/>
          </a:p>
          <a:p>
            <a:pPr eaLnBrk="1" hangingPunct="1"/>
            <a:r>
              <a:rPr lang="nb-NO" sz="2800"/>
              <a:t>Elke laag verteenwoordig ’n enkele entiteit of tema</a:t>
            </a:r>
            <a:r>
              <a:rPr lang="en-GB" sz="2800"/>
              <a:t> </a:t>
            </a:r>
          </a:p>
        </p:txBody>
      </p:sp>
      <p:pic>
        <p:nvPicPr>
          <p:cNvPr id="35845" name="Picture 5" descr="GIS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2434"/>
          <a:stretch>
            <a:fillRect/>
          </a:stretch>
        </p:blipFill>
        <p:spPr bwMode="auto">
          <a:xfrm>
            <a:off x="4704881" y="1186990"/>
            <a:ext cx="3779590" cy="4042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04440" y="5373216"/>
            <a:ext cx="812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2800"/>
              <a:t>Hierdie eienskap stel ’n GIS instaat om data te manipuleer, integreer, </a:t>
            </a:r>
            <a:r>
              <a:rPr lang="nb-NO" sz="2800" smtClean="0"/>
              <a:t>bevraagteken.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364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87486" y="607219"/>
            <a:ext cx="7291388" cy="579438"/>
          </a:xfrm>
          <a:prstGeom prst="rect">
            <a:avLst/>
          </a:prstGeom>
          <a:solidFill>
            <a:srgbClr val="00ADE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/>
              <a:t>DATA MANIPULASIE EN ANALISE</a:t>
            </a:r>
            <a:endParaRPr lang="en-GB" sz="3200" b="1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35683" y="1556792"/>
            <a:ext cx="7999413" cy="4460796"/>
          </a:xfrm>
          <a:prstGeom prst="roundRect">
            <a:avLst>
              <a:gd name="adj" fmla="val 784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244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3200"/>
              <a:t>Data kan met behulp van ’n GIS verwerk (gemanipuleer) en ge-analiseer word. </a:t>
            </a:r>
          </a:p>
          <a:p>
            <a:pPr lvl="1" eaLnBrk="1" hangingPunct="1">
              <a:buFontTx/>
              <a:buChar char="•"/>
            </a:pPr>
            <a:r>
              <a:rPr lang="nb-NO" sz="3200"/>
              <a:t>Transformasie van een kaartprojeksie na ’n ander</a:t>
            </a:r>
          </a:p>
          <a:p>
            <a:pPr lvl="1" eaLnBrk="1" hangingPunct="1">
              <a:buFontTx/>
              <a:buChar char="•"/>
            </a:pPr>
            <a:r>
              <a:rPr lang="nb-NO" sz="3200"/>
              <a:t>Omskakeling vanaf raster- na vektorformaat en andersom</a:t>
            </a:r>
            <a:endParaRPr lang="es-MX" sz="3200"/>
          </a:p>
          <a:p>
            <a:pPr lvl="1" eaLnBrk="1" hangingPunct="1">
              <a:buFontTx/>
              <a:buChar char="•"/>
            </a:pPr>
            <a:r>
              <a:rPr lang="es-MX" sz="3200"/>
              <a:t>Interpolasie tussen punte (bv. punthoogtes)</a:t>
            </a:r>
          </a:p>
        </p:txBody>
      </p:sp>
      <p:sp>
        <p:nvSpPr>
          <p:cNvPr id="29700" name="Rounded Rectangle 4"/>
          <p:cNvSpPr>
            <a:spLocks noChangeArrowheads="1"/>
          </p:cNvSpPr>
          <p:nvPr/>
        </p:nvSpPr>
        <p:spPr bwMode="auto">
          <a:xfrm>
            <a:off x="127000" y="98425"/>
            <a:ext cx="8953500" cy="6680200"/>
          </a:xfrm>
          <a:prstGeom prst="roundRect">
            <a:avLst>
              <a:gd name="adj" fmla="val 3389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50913" y="629444"/>
            <a:ext cx="7291387" cy="579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3200" b="1"/>
              <a:t>DATA INTEGRASIE</a:t>
            </a:r>
            <a:endParaRPr lang="nb-NO" sz="3200" b="1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56811" y="2189041"/>
            <a:ext cx="7606679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3200"/>
              <a:t>Die integrasie van data behels die samevoeging van twee of meer verskillende lae om ‘n nuwe laag te skep. </a:t>
            </a:r>
          </a:p>
        </p:txBody>
      </p:sp>
    </p:spTree>
    <p:extLst>
      <p:ext uri="{BB962C8B-B14F-4D97-AF65-F5344CB8AC3E}">
        <p14:creationId xmlns:p14="http://schemas.microsoft.com/office/powerpoint/2010/main" val="17782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ounded Rectangle 4"/>
          <p:cNvSpPr>
            <a:spLocks noChangeArrowheads="1"/>
          </p:cNvSpPr>
          <p:nvPr/>
        </p:nvSpPr>
        <p:spPr bwMode="auto">
          <a:xfrm>
            <a:off x="127000" y="98425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906463" y="481013"/>
            <a:ext cx="7291387" cy="5794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3200" b="1"/>
              <a:t>BUFFERS</a:t>
            </a:r>
            <a:endParaRPr lang="nb-NO" sz="3200" b="1"/>
          </a:p>
        </p:txBody>
      </p:sp>
      <p:pic>
        <p:nvPicPr>
          <p:cNvPr id="33796" name="Picture 6" descr="http://www.univie.ac.at/chis/assets/images/buffer_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53" y="3284984"/>
            <a:ext cx="3828360" cy="33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98488" y="1201738"/>
            <a:ext cx="79803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44475" indent="-244475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3200"/>
              <a:t>Dit is dikwels nodig om sones op sekere afstande vanaf sekere geografiese verskynsels te trek en te </a:t>
            </a:r>
            <a:r>
              <a:rPr lang="nb-NO" sz="3200" smtClean="0"/>
              <a:t>vertoon</a:t>
            </a:r>
          </a:p>
          <a:p>
            <a:pPr eaLnBrk="1" hangingPunct="1"/>
            <a:endParaRPr lang="nb-NO" sz="3200"/>
          </a:p>
          <a:p>
            <a:pPr lvl="1" eaLnBrk="1" hangingPunct="1">
              <a:buFontTx/>
              <a:buChar char="•"/>
            </a:pPr>
            <a:r>
              <a:rPr lang="nb-NO" sz="3200"/>
              <a:t>Geraasbuffers langs paaie</a:t>
            </a:r>
          </a:p>
          <a:p>
            <a:pPr lvl="1" eaLnBrk="1" hangingPunct="1">
              <a:buFontTx/>
              <a:buChar char="•"/>
            </a:pPr>
            <a:r>
              <a:rPr lang="nb-NO" sz="3200" smtClean="0"/>
              <a:t>Veiligheidsbuffers </a:t>
            </a:r>
            <a:r>
              <a:rPr lang="nb-NO" sz="3200"/>
              <a:t>langs </a:t>
            </a:r>
            <a:br>
              <a:rPr lang="nb-NO" sz="3200"/>
            </a:br>
            <a:r>
              <a:rPr lang="nb-NO" sz="3200"/>
              <a:t>gevaargebiede, ens.</a:t>
            </a:r>
          </a:p>
        </p:txBody>
      </p:sp>
    </p:spTree>
    <p:extLst>
      <p:ext uri="{BB962C8B-B14F-4D97-AF65-F5344CB8AC3E}">
        <p14:creationId xmlns:p14="http://schemas.microsoft.com/office/powerpoint/2010/main" val="38452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62125"/>
            <a:ext cx="3067050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100138" y="4667652"/>
            <a:ext cx="74977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/>
              <a:t>Stel die pad, die twee skole en die landerye voor op in ‘n vektor en ‘n raster </a:t>
            </a:r>
            <a:r>
              <a:rPr lang="en-ZA" sz="2400" smtClean="0"/>
              <a:t>datastruktuur</a:t>
            </a:r>
          </a:p>
          <a:p>
            <a:pPr eaLnBrk="1" hangingPunct="1"/>
            <a:r>
              <a:rPr lang="en-ZA" sz="2400" smtClean="0"/>
              <a:t> </a:t>
            </a:r>
            <a:endParaRPr lang="en-ZA" sz="2400"/>
          </a:p>
          <a:p>
            <a:pPr eaLnBrk="1" hangingPunct="1"/>
            <a:r>
              <a:rPr lang="en-ZA" sz="2400"/>
              <a:t>Stel ‘n attribuuttabel saam vir die hospitaal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552" y="1572246"/>
            <a:ext cx="1711523" cy="2464594"/>
          </a:xfrm>
          <a:prstGeom prst="roundRect">
            <a:avLst/>
          </a:prstGeom>
          <a:solidFill>
            <a:srgbClr val="D8FF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 smtClean="0"/>
              <a:t>Pad</a:t>
            </a:r>
          </a:p>
          <a:p>
            <a:pPr eaLnBrk="1" hangingPunct="1"/>
            <a:endParaRPr lang="en-ZA" sz="2400"/>
          </a:p>
          <a:p>
            <a:pPr eaLnBrk="1" hangingPunct="1"/>
            <a:r>
              <a:rPr lang="en-ZA" sz="2400" smtClean="0"/>
              <a:t>Bewerkte landerye</a:t>
            </a:r>
            <a:endParaRPr lang="en-ZA" sz="2400"/>
          </a:p>
          <a:p>
            <a:pPr eaLnBrk="1" hangingPunct="1"/>
            <a:endParaRPr lang="en-ZA" sz="2400"/>
          </a:p>
          <a:p>
            <a:pPr eaLnBrk="1" hangingPunct="1"/>
            <a:r>
              <a:rPr lang="en-ZA" sz="2400" smtClean="0"/>
              <a:t>Skole</a:t>
            </a:r>
            <a:endParaRPr lang="en-ZA" sz="2400"/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251075" y="1984425"/>
            <a:ext cx="10382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251075" y="2649587"/>
            <a:ext cx="3181350" cy="250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2251075" y="3644950"/>
            <a:ext cx="1806575" cy="968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251075" y="3741787"/>
            <a:ext cx="1447800" cy="2206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73288" y="405750"/>
            <a:ext cx="4903787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 smtClean="0"/>
              <a:t>KOM ONS GIS!</a:t>
            </a:r>
            <a:endParaRPr lang="en-GB" sz="3200" b="1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940880" y="1746538"/>
            <a:ext cx="2759834" cy="2375297"/>
          </a:xfrm>
          <a:prstGeom prst="round2DiagRect">
            <a:avLst>
              <a:gd name="adj1" fmla="val 5426"/>
              <a:gd name="adj2" fmla="val 0"/>
            </a:avLst>
          </a:prstGeom>
          <a:solidFill>
            <a:srgbClr val="D8FF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 smtClean="0"/>
              <a:t>Noem voorbeelde van:</a:t>
            </a:r>
          </a:p>
          <a:p>
            <a:pPr eaLnBrk="1" hangingPunct="1"/>
            <a:endParaRPr lang="en-ZA" sz="240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ZA" sz="2400" smtClean="0"/>
              <a:t>Punte/nodusse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ZA" sz="2400" smtClean="0"/>
              <a:t>Lyne/vektore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ZA" sz="2400" smtClean="0"/>
              <a:t>Areas/Poligone</a:t>
            </a:r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571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79" y="836712"/>
            <a:ext cx="2739013" cy="2746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4070"/>
            <a:ext cx="2748938" cy="27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92080" y="980728"/>
            <a:ext cx="144016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smtClean="0">
                <a:latin typeface="Arial" pitchFamily="34" charset="0"/>
                <a:cs typeface="Arial" pitchFamily="34" charset="0"/>
              </a:rPr>
              <a:t>Vektor</a:t>
            </a:r>
            <a:endParaRPr lang="en-GB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5576" y="4387443"/>
            <a:ext cx="3312368" cy="1323439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smtClean="0">
                <a:latin typeface="Arial" pitchFamily="34" charset="0"/>
                <a:cs typeface="Arial" pitchFamily="34" charset="0"/>
              </a:rPr>
              <a:t>ONTHOU!</a:t>
            </a:r>
          </a:p>
          <a:p>
            <a:pPr algn="ctr">
              <a:defRPr/>
            </a:pPr>
            <a:r>
              <a:rPr lang="en-GB" sz="2000">
                <a:latin typeface="Arial" pitchFamily="34" charset="0"/>
                <a:cs typeface="Arial" pitchFamily="34" charset="0"/>
              </a:rPr>
              <a:t>Punte, lyne, oppervlakke</a:t>
            </a:r>
          </a:p>
          <a:p>
            <a:pPr algn="ctr">
              <a:defRPr/>
            </a:pPr>
            <a:r>
              <a:rPr lang="en-GB" sz="2000">
                <a:latin typeface="Arial" pitchFamily="34" charset="0"/>
                <a:cs typeface="Arial" pitchFamily="34" charset="0"/>
              </a:rPr>
              <a:t>(Nodusse, vektore, poligone/veelhoeke)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07704" y="1628800"/>
            <a:ext cx="3672408" cy="2448272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75756" y="3186427"/>
            <a:ext cx="3636404" cy="2402031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753293" y="2073349"/>
            <a:ext cx="3561907" cy="2668772"/>
          </a:xfrm>
          <a:custGeom>
            <a:avLst/>
            <a:gdLst>
              <a:gd name="connsiteX0" fmla="*/ 0 w 3561907"/>
              <a:gd name="connsiteY0" fmla="*/ 0 h 2668772"/>
              <a:gd name="connsiteX1" fmla="*/ 2743200 w 3561907"/>
              <a:gd name="connsiteY1" fmla="*/ 808074 h 2668772"/>
              <a:gd name="connsiteX2" fmla="*/ 3561907 w 3561907"/>
              <a:gd name="connsiteY2" fmla="*/ 2668772 h 2668772"/>
              <a:gd name="connsiteX3" fmla="*/ 3561907 w 3561907"/>
              <a:gd name="connsiteY3" fmla="*/ 2668772 h 266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907" h="2668772">
                <a:moveTo>
                  <a:pt x="0" y="0"/>
                </a:moveTo>
                <a:lnTo>
                  <a:pt x="2743200" y="808074"/>
                </a:lnTo>
                <a:lnTo>
                  <a:pt x="3561907" y="2668772"/>
                </a:lnTo>
                <a:lnTo>
                  <a:pt x="3561907" y="2668772"/>
                </a:lnTo>
              </a:path>
            </a:pathLst>
          </a:custGeom>
          <a:ln w="38100">
            <a:solidFill>
              <a:srgbClr val="00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00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79" y="600727"/>
            <a:ext cx="2739013" cy="2746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47" y="3645024"/>
            <a:ext cx="2678053" cy="27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22" y="557016"/>
            <a:ext cx="2746103" cy="27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70005" y="3579186"/>
            <a:ext cx="144016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smtClean="0">
                <a:latin typeface="Arial" pitchFamily="34" charset="0"/>
                <a:cs typeface="Arial" pitchFamily="34" charset="0"/>
              </a:rPr>
              <a:t>Raster</a:t>
            </a:r>
            <a:endParaRPr lang="en-GB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95296" y="4653136"/>
            <a:ext cx="2664296" cy="707886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smtClean="0">
                <a:latin typeface="Arial" pitchFamily="34" charset="0"/>
                <a:cs typeface="Arial" pitchFamily="34" charset="0"/>
              </a:rPr>
              <a:t>ONTHOU!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Pixels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209953" y="1318437"/>
            <a:ext cx="31898" cy="2604977"/>
          </a:xfrm>
          <a:custGeom>
            <a:avLst/>
            <a:gdLst>
              <a:gd name="connsiteX0" fmla="*/ 31898 w 31898"/>
              <a:gd name="connsiteY0" fmla="*/ 0 h 2604977"/>
              <a:gd name="connsiteX1" fmla="*/ 0 w 31898"/>
              <a:gd name="connsiteY1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98" h="2604977">
                <a:moveTo>
                  <a:pt x="31898" y="0"/>
                </a:moveTo>
                <a:lnTo>
                  <a:pt x="0" y="2604977"/>
                </a:lnTo>
              </a:path>
            </a:pathLst>
          </a:custGeom>
          <a:ln w="38100">
            <a:solidFill>
              <a:srgbClr val="00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24128" y="2924944"/>
            <a:ext cx="0" cy="3096344"/>
          </a:xfrm>
          <a:prstGeom prst="straightConnector1">
            <a:avLst/>
          </a:prstGeom>
          <a:ln w="38100">
            <a:solidFill>
              <a:srgbClr val="00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7060019" y="2541181"/>
            <a:ext cx="712381" cy="2998382"/>
          </a:xfrm>
          <a:custGeom>
            <a:avLst/>
            <a:gdLst>
              <a:gd name="connsiteX0" fmla="*/ 0 w 712381"/>
              <a:gd name="connsiteY0" fmla="*/ 0 h 2998382"/>
              <a:gd name="connsiteX1" fmla="*/ 712381 w 712381"/>
              <a:gd name="connsiteY1" fmla="*/ 2030819 h 2998382"/>
              <a:gd name="connsiteX2" fmla="*/ 10632 w 712381"/>
              <a:gd name="connsiteY2" fmla="*/ 2998382 h 2998382"/>
              <a:gd name="connsiteX3" fmla="*/ 10632 w 712381"/>
              <a:gd name="connsiteY3" fmla="*/ 2998382 h 299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381" h="2998382">
                <a:moveTo>
                  <a:pt x="0" y="0"/>
                </a:moveTo>
                <a:lnTo>
                  <a:pt x="712381" y="2030819"/>
                </a:lnTo>
                <a:lnTo>
                  <a:pt x="10632" y="2998382"/>
                </a:lnTo>
                <a:lnTo>
                  <a:pt x="10632" y="2998382"/>
                </a:lnTo>
              </a:path>
            </a:pathLst>
          </a:custGeom>
          <a:ln w="38100">
            <a:solidFill>
              <a:srgbClr val="00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60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88950" y="1128713"/>
            <a:ext cx="8229600" cy="47551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nb-NO" sz="3200">
                <a:solidFill>
                  <a:schemeClr val="accent4">
                    <a:lumMod val="50000"/>
                  </a:schemeClr>
                </a:solidFill>
              </a:rPr>
              <a:t>’n rekenaarstelsel van hardeware, sagteware, en metodes(prosedures)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nb-NO" sz="3200">
                <a:solidFill>
                  <a:schemeClr val="accent4">
                    <a:lumMod val="50000"/>
                  </a:schemeClr>
                </a:solidFill>
              </a:rPr>
              <a:t>vir die vaslegging, bestuur, manipulasie, analise, modellering en vertoon 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nb-NO" sz="3200">
                <a:solidFill>
                  <a:schemeClr val="accent4">
                    <a:lumMod val="50000"/>
                  </a:schemeClr>
                </a:solidFill>
              </a:rPr>
              <a:t>van ruimtelike data 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nb-NO" sz="3200">
                <a:solidFill>
                  <a:schemeClr val="accent4">
                    <a:lumMod val="50000"/>
                  </a:schemeClr>
                </a:solidFill>
              </a:rPr>
              <a:t>en nie-ruimtelike data </a:t>
            </a:r>
            <a:endParaRPr lang="nb-NO" sz="320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FontTx/>
              <a:buChar char="•"/>
            </a:pPr>
            <a:endParaRPr lang="nb-NO" sz="320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nb-NO" sz="3200" b="1">
                <a:solidFill>
                  <a:schemeClr val="accent4">
                    <a:lumMod val="50000"/>
                  </a:schemeClr>
                </a:solidFill>
              </a:rPr>
              <a:t>om beplanning- en bestuursprobleme op te los</a:t>
            </a:r>
            <a:endParaRPr lang="en-GB" sz="32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5389919"/>
            <a:ext cx="3456384" cy="919401"/>
          </a:xfrm>
          <a:prstGeom prst="wedgeRoundRectCallout">
            <a:avLst>
              <a:gd name="adj1" fmla="val -81411"/>
              <a:gd name="adj2" fmla="val -57938"/>
              <a:gd name="adj3" fmla="val 16667"/>
            </a:avLst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24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Hierdie is die hoofdoel van die GIS!</a:t>
            </a:r>
            <a:endParaRPr lang="en-ZA" sz="2400" b="1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7704" y="260648"/>
            <a:ext cx="5184576" cy="646986"/>
          </a:xfrm>
          <a:prstGeom prst="roundRect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 smtClean="0">
                <a:solidFill>
                  <a:srgbClr val="00B050"/>
                </a:solidFill>
              </a:rPr>
              <a:t>WAT </a:t>
            </a:r>
            <a:r>
              <a:rPr lang="nb-NO" sz="3200" b="1">
                <a:solidFill>
                  <a:srgbClr val="00B050"/>
                </a:solidFill>
              </a:rPr>
              <a:t>IS </a:t>
            </a:r>
            <a:r>
              <a:rPr lang="nb-NO" sz="3200" b="1" smtClean="0">
                <a:solidFill>
                  <a:srgbClr val="00B050"/>
                </a:solidFill>
              </a:rPr>
              <a:t>n’ </a:t>
            </a:r>
            <a:r>
              <a:rPr lang="nb-NO" sz="3200" b="1">
                <a:solidFill>
                  <a:srgbClr val="00B050"/>
                </a:solidFill>
              </a:rPr>
              <a:t>GIS?</a:t>
            </a:r>
            <a:endParaRPr lang="en-GB" sz="32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9552" y="1210246"/>
            <a:ext cx="8064895" cy="2578794"/>
          </a:xfrm>
          <a:prstGeom prst="rect">
            <a:avLst/>
          </a:prstGeom>
          <a:solidFill>
            <a:srgbClr val="DAC1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en-ZA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1014413" y="406400"/>
            <a:ext cx="7291387" cy="646986"/>
          </a:xfrm>
          <a:prstGeom prst="roundRect">
            <a:avLst/>
          </a:prstGeom>
          <a:solidFill>
            <a:srgbClr val="D3B48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/>
              <a:t>MOONTLIKE ATTRIBUTE</a:t>
            </a:r>
            <a:endParaRPr lang="en-GB" sz="3200" b="1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3568" y="1276970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Hospitaal naam</a:t>
            </a:r>
            <a:endParaRPr lang="en-ZA" sz="2400"/>
          </a:p>
          <a:p>
            <a:r>
              <a:rPr lang="en-US" sz="2400" smtClean="0"/>
              <a:t>Straat </a:t>
            </a:r>
            <a:r>
              <a:rPr lang="en-US" sz="2400"/>
              <a:t>adres</a:t>
            </a:r>
            <a:endParaRPr lang="en-ZA" sz="2400"/>
          </a:p>
          <a:p>
            <a:r>
              <a:rPr lang="en-US" sz="2400"/>
              <a:t>Posadres</a:t>
            </a:r>
            <a:endParaRPr lang="en-ZA" sz="2400"/>
          </a:p>
          <a:p>
            <a:r>
              <a:rPr lang="en-ZA" sz="2400"/>
              <a:t>Geografiese Koördinate</a:t>
            </a:r>
          </a:p>
          <a:p>
            <a:r>
              <a:rPr lang="en-ZA" sz="2400"/>
              <a:t>Aantal beddens</a:t>
            </a:r>
          </a:p>
          <a:p>
            <a:r>
              <a:rPr lang="en-ZA" sz="2400"/>
              <a:t>Aantal dokters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76849" y="1276970"/>
            <a:ext cx="39275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ZA" sz="2400"/>
              <a:t>Aantal verpleegpersoneel</a:t>
            </a:r>
          </a:p>
          <a:p>
            <a:r>
              <a:rPr lang="en-ZA" sz="2400"/>
              <a:t>Intensiewe sorgeenheid</a:t>
            </a:r>
          </a:p>
          <a:p>
            <a:r>
              <a:rPr lang="en-ZA" sz="2400"/>
              <a:t>Kinderafdeling</a:t>
            </a:r>
          </a:p>
          <a:p>
            <a:r>
              <a:rPr lang="en-ZA" sz="2400"/>
              <a:t>Aantal operasie teaters</a:t>
            </a:r>
          </a:p>
          <a:p>
            <a:r>
              <a:rPr lang="en-US" sz="2400"/>
              <a:t>Gebou </a:t>
            </a:r>
            <a:r>
              <a:rPr lang="en-US" sz="2400" smtClean="0"/>
              <a:t>struktuur</a:t>
            </a:r>
            <a:endParaRPr lang="en-ZA" sz="24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05064"/>
            <a:ext cx="757857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ounded Rectangle 3"/>
          <p:cNvSpPr>
            <a:spLocks noChangeArrowheads="1"/>
          </p:cNvSpPr>
          <p:nvPr/>
        </p:nvSpPr>
        <p:spPr bwMode="auto">
          <a:xfrm>
            <a:off x="95250" y="95250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AutoShape 4"/>
          <p:cNvSpPr>
            <a:spLocks noChangeArrowheads="1"/>
          </p:cNvSpPr>
          <p:nvPr/>
        </p:nvSpPr>
        <p:spPr bwMode="auto">
          <a:xfrm>
            <a:off x="688975" y="177800"/>
            <a:ext cx="7742238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Calibri" pitchFamily="34" charset="0"/>
              </a:rPr>
              <a:t>GIS TOEPASSING</a:t>
            </a:r>
            <a:endParaRPr lang="en-GB" sz="1000" b="1">
              <a:latin typeface="Calibri" pitchFamily="34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63588" y="1050925"/>
            <a:ext cx="7456487" cy="9540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Graad 12 Vraestel 2 GIS Vraag kom daar toepassingsvrae voor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938" y="2230438"/>
            <a:ext cx="7456487" cy="9540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Verduidelik hoe GIS aangewend/gebruik kan word om ‘n probleem op te los?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41363" y="3421063"/>
            <a:ext cx="7456487" cy="1384300"/>
          </a:xfrm>
          <a:prstGeom prst="rect">
            <a:avLst/>
          </a:prstGeom>
          <a:solidFill>
            <a:srgbClr val="FF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Sonder om aan GIS te dink identifiseer  die faktore/vraagstukke wat hier ‘n rol speel of verwant is aan die probleem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3588" y="5002213"/>
            <a:ext cx="7456487" cy="1384300"/>
          </a:xfrm>
          <a:prstGeom prst="rect">
            <a:avLst/>
          </a:prstGeom>
          <a:solidFill>
            <a:srgbClr val="81D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Hierdie sal dan die data-oorlegte (lae) wees wat benodig sal word om dmv analise die oplossing vir die probleem/vraag te kry</a:t>
            </a:r>
          </a:p>
        </p:txBody>
      </p:sp>
    </p:spTree>
    <p:extLst>
      <p:ext uri="{BB962C8B-B14F-4D97-AF65-F5344CB8AC3E}">
        <p14:creationId xmlns:p14="http://schemas.microsoft.com/office/powerpoint/2010/main" val="29995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ounded Rectangle 3"/>
          <p:cNvSpPr>
            <a:spLocks noChangeArrowheads="1"/>
          </p:cNvSpPr>
          <p:nvPr/>
        </p:nvSpPr>
        <p:spPr bwMode="auto">
          <a:xfrm>
            <a:off x="100013" y="98425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22300" y="266700"/>
            <a:ext cx="2443163" cy="522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Winkel/Besigh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8650" y="927100"/>
            <a:ext cx="2441575" cy="37861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Beskikbare erf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Koste van erf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Afstand na ander winkels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Kliëntebasis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Kliënte koop eienskappe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Sentrale plek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Invloedsfeer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168650" y="282575"/>
            <a:ext cx="2441575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Vloede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73413" y="942975"/>
            <a:ext cx="2443162" cy="56324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Reliëf (kontoere)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Geskiedenis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Reënvalsyfers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50 jaar vloedlyn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Ontwikkeling bo 50 jvl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Ontwikkeling onder 50 jvl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Brue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Residensiële gebiede beïnvloed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Ontruimings roetes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5775325" y="282575"/>
            <a:ext cx="2443163" cy="523875"/>
          </a:xfrm>
          <a:prstGeom prst="rect">
            <a:avLst/>
          </a:prstGeom>
          <a:solidFill>
            <a:srgbClr val="FF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Misdaad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81675" y="942975"/>
            <a:ext cx="2441575" cy="30162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Tipe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Ligging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Tyd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Risiko areas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Woonbuurt eienskappe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Frekwensie</a:t>
            </a:r>
          </a:p>
        </p:txBody>
      </p:sp>
    </p:spTree>
    <p:extLst>
      <p:ext uri="{BB962C8B-B14F-4D97-AF65-F5344CB8AC3E}">
        <p14:creationId xmlns:p14="http://schemas.microsoft.com/office/powerpoint/2010/main" val="23881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ounded Rectangle 3"/>
          <p:cNvSpPr>
            <a:spLocks noChangeArrowheads="1"/>
          </p:cNvSpPr>
          <p:nvPr/>
        </p:nvSpPr>
        <p:spPr bwMode="auto">
          <a:xfrm>
            <a:off x="77788" y="76200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785938" y="368300"/>
            <a:ext cx="2441575" cy="5222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Telekom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92263" y="1028700"/>
            <a:ext cx="2719387" cy="2554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Reliëf (kontoere)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Hindernisse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Tussensigbaarheid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Afstand tussen torings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Seinsterkte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884738" y="361950"/>
            <a:ext cx="2916237" cy="52387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Terreinanalise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89500" y="1022350"/>
            <a:ext cx="2922588" cy="3632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Plantegroei tipe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Plantegroei struktuur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Grondtipe 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Grondvog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Hellings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Aspek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Oppervlak rofheid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Geologie</a:t>
            </a:r>
          </a:p>
        </p:txBody>
      </p:sp>
    </p:spTree>
    <p:extLst>
      <p:ext uri="{BB962C8B-B14F-4D97-AF65-F5344CB8AC3E}">
        <p14:creationId xmlns:p14="http://schemas.microsoft.com/office/powerpoint/2010/main" val="28315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788024" y="1143702"/>
            <a:ext cx="35938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 smtClean="0"/>
              <a:t>Skep ‘n buffersone van 250m rondom die moeras/vlei gebied</a:t>
            </a:r>
          </a:p>
          <a:p>
            <a:pPr eaLnBrk="1" hangingPunct="1"/>
            <a:endParaRPr lang="en-ZA" sz="2400"/>
          </a:p>
          <a:p>
            <a:pPr eaLnBrk="1" hangingPunct="1"/>
            <a:r>
              <a:rPr lang="en-ZA" sz="2400" smtClean="0"/>
              <a:t>Onthou dat 250m </a:t>
            </a:r>
            <a:r>
              <a:rPr lang="en-ZA" sz="2400"/>
              <a:t>in </a:t>
            </a:r>
            <a:r>
              <a:rPr lang="en-ZA" sz="2400" smtClean="0"/>
              <a:t>die werklikheid 5mm op ‘n 1:50 000 sal wees </a:t>
            </a:r>
            <a:endParaRPr lang="en-ZA" sz="24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11760" y="188640"/>
            <a:ext cx="6055915" cy="646986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 smtClean="0"/>
              <a:t>Toepassing V2 Nov 2014</a:t>
            </a:r>
            <a:endParaRPr lang="en-GB" sz="32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8"/>
            <a:ext cx="3812592" cy="437571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403498" y="1254641"/>
            <a:ext cx="1530771" cy="4409180"/>
            <a:chOff x="1403498" y="1254641"/>
            <a:chExt cx="1530771" cy="4409180"/>
          </a:xfrm>
        </p:grpSpPr>
        <p:sp>
          <p:nvSpPr>
            <p:cNvPr id="2" name="Freeform 1"/>
            <p:cNvSpPr/>
            <p:nvPr/>
          </p:nvSpPr>
          <p:spPr>
            <a:xfrm>
              <a:off x="1403498" y="1254641"/>
              <a:ext cx="1063255" cy="4401879"/>
            </a:xfrm>
            <a:custGeom>
              <a:avLst/>
              <a:gdLst>
                <a:gd name="connsiteX0" fmla="*/ 818707 w 1063255"/>
                <a:gd name="connsiteY0" fmla="*/ 0 h 4657060"/>
                <a:gd name="connsiteX1" fmla="*/ 850604 w 1063255"/>
                <a:gd name="connsiteY1" fmla="*/ 180753 h 4657060"/>
                <a:gd name="connsiteX2" fmla="*/ 818707 w 1063255"/>
                <a:gd name="connsiteY2" fmla="*/ 318977 h 4657060"/>
                <a:gd name="connsiteX3" fmla="*/ 223283 w 1063255"/>
                <a:gd name="connsiteY3" fmla="*/ 861237 h 4657060"/>
                <a:gd name="connsiteX4" fmla="*/ 0 w 1063255"/>
                <a:gd name="connsiteY4" fmla="*/ 1010093 h 4657060"/>
                <a:gd name="connsiteX5" fmla="*/ 0 w 1063255"/>
                <a:gd name="connsiteY5" fmla="*/ 1127051 h 4657060"/>
                <a:gd name="connsiteX6" fmla="*/ 63795 w 1063255"/>
                <a:gd name="connsiteY6" fmla="*/ 1169581 h 4657060"/>
                <a:gd name="connsiteX7" fmla="*/ 659218 w 1063255"/>
                <a:gd name="connsiteY7" fmla="*/ 754911 h 4657060"/>
                <a:gd name="connsiteX8" fmla="*/ 754911 w 1063255"/>
                <a:gd name="connsiteY8" fmla="*/ 903767 h 4657060"/>
                <a:gd name="connsiteX9" fmla="*/ 744279 w 1063255"/>
                <a:gd name="connsiteY9" fmla="*/ 1084521 h 4657060"/>
                <a:gd name="connsiteX10" fmla="*/ 776176 w 1063255"/>
                <a:gd name="connsiteY10" fmla="*/ 1307805 h 4657060"/>
                <a:gd name="connsiteX11" fmla="*/ 1010093 w 1063255"/>
                <a:gd name="connsiteY11" fmla="*/ 2200939 h 4657060"/>
                <a:gd name="connsiteX12" fmla="*/ 1052623 w 1063255"/>
                <a:gd name="connsiteY12" fmla="*/ 2913321 h 4657060"/>
                <a:gd name="connsiteX13" fmla="*/ 1063255 w 1063255"/>
                <a:gd name="connsiteY13" fmla="*/ 3423684 h 4657060"/>
                <a:gd name="connsiteX14" fmla="*/ 1063255 w 1063255"/>
                <a:gd name="connsiteY14" fmla="*/ 3827721 h 4657060"/>
                <a:gd name="connsiteX15" fmla="*/ 967562 w 1063255"/>
                <a:gd name="connsiteY15" fmla="*/ 3987209 h 4657060"/>
                <a:gd name="connsiteX16" fmla="*/ 978195 w 1063255"/>
                <a:gd name="connsiteY16" fmla="*/ 4401879 h 4657060"/>
                <a:gd name="connsiteX17" fmla="*/ 1031358 w 1063255"/>
                <a:gd name="connsiteY17" fmla="*/ 4657060 h 4657060"/>
                <a:gd name="connsiteX0" fmla="*/ 818707 w 1063255"/>
                <a:gd name="connsiteY0" fmla="*/ 0 h 4401879"/>
                <a:gd name="connsiteX1" fmla="*/ 850604 w 1063255"/>
                <a:gd name="connsiteY1" fmla="*/ 180753 h 4401879"/>
                <a:gd name="connsiteX2" fmla="*/ 818707 w 1063255"/>
                <a:gd name="connsiteY2" fmla="*/ 318977 h 4401879"/>
                <a:gd name="connsiteX3" fmla="*/ 223283 w 1063255"/>
                <a:gd name="connsiteY3" fmla="*/ 861237 h 4401879"/>
                <a:gd name="connsiteX4" fmla="*/ 0 w 1063255"/>
                <a:gd name="connsiteY4" fmla="*/ 1010093 h 4401879"/>
                <a:gd name="connsiteX5" fmla="*/ 0 w 1063255"/>
                <a:gd name="connsiteY5" fmla="*/ 1127051 h 4401879"/>
                <a:gd name="connsiteX6" fmla="*/ 63795 w 1063255"/>
                <a:gd name="connsiteY6" fmla="*/ 1169581 h 4401879"/>
                <a:gd name="connsiteX7" fmla="*/ 659218 w 1063255"/>
                <a:gd name="connsiteY7" fmla="*/ 754911 h 4401879"/>
                <a:gd name="connsiteX8" fmla="*/ 754911 w 1063255"/>
                <a:gd name="connsiteY8" fmla="*/ 903767 h 4401879"/>
                <a:gd name="connsiteX9" fmla="*/ 744279 w 1063255"/>
                <a:gd name="connsiteY9" fmla="*/ 1084521 h 4401879"/>
                <a:gd name="connsiteX10" fmla="*/ 776176 w 1063255"/>
                <a:gd name="connsiteY10" fmla="*/ 1307805 h 4401879"/>
                <a:gd name="connsiteX11" fmla="*/ 1010093 w 1063255"/>
                <a:gd name="connsiteY11" fmla="*/ 2200939 h 4401879"/>
                <a:gd name="connsiteX12" fmla="*/ 1052623 w 1063255"/>
                <a:gd name="connsiteY12" fmla="*/ 2913321 h 4401879"/>
                <a:gd name="connsiteX13" fmla="*/ 1063255 w 1063255"/>
                <a:gd name="connsiteY13" fmla="*/ 3423684 h 4401879"/>
                <a:gd name="connsiteX14" fmla="*/ 1063255 w 1063255"/>
                <a:gd name="connsiteY14" fmla="*/ 3827721 h 4401879"/>
                <a:gd name="connsiteX15" fmla="*/ 967562 w 1063255"/>
                <a:gd name="connsiteY15" fmla="*/ 3987209 h 4401879"/>
                <a:gd name="connsiteX16" fmla="*/ 978195 w 1063255"/>
                <a:gd name="connsiteY16" fmla="*/ 4401879 h 44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3255" h="4401879">
                  <a:moveTo>
                    <a:pt x="818707" y="0"/>
                  </a:moveTo>
                  <a:lnTo>
                    <a:pt x="850604" y="180753"/>
                  </a:lnTo>
                  <a:lnTo>
                    <a:pt x="818707" y="318977"/>
                  </a:lnTo>
                  <a:lnTo>
                    <a:pt x="223283" y="861237"/>
                  </a:lnTo>
                  <a:lnTo>
                    <a:pt x="0" y="1010093"/>
                  </a:lnTo>
                  <a:lnTo>
                    <a:pt x="0" y="1127051"/>
                  </a:lnTo>
                  <a:lnTo>
                    <a:pt x="63795" y="1169581"/>
                  </a:lnTo>
                  <a:lnTo>
                    <a:pt x="659218" y="754911"/>
                  </a:lnTo>
                  <a:lnTo>
                    <a:pt x="754911" y="903767"/>
                  </a:lnTo>
                  <a:lnTo>
                    <a:pt x="744279" y="1084521"/>
                  </a:lnTo>
                  <a:lnTo>
                    <a:pt x="776176" y="1307805"/>
                  </a:lnTo>
                  <a:lnTo>
                    <a:pt x="1010093" y="2200939"/>
                  </a:lnTo>
                  <a:lnTo>
                    <a:pt x="1052623" y="2913321"/>
                  </a:lnTo>
                  <a:lnTo>
                    <a:pt x="1063255" y="3423684"/>
                  </a:lnTo>
                  <a:lnTo>
                    <a:pt x="1063255" y="3827721"/>
                  </a:lnTo>
                  <a:lnTo>
                    <a:pt x="967562" y="3987209"/>
                  </a:lnTo>
                  <a:lnTo>
                    <a:pt x="978195" y="4401879"/>
                  </a:lnTo>
                </a:path>
              </a:pathLst>
            </a:cu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" name="Freeform 2"/>
            <p:cNvSpPr/>
            <p:nvPr/>
          </p:nvSpPr>
          <p:spPr>
            <a:xfrm>
              <a:off x="2593075" y="1269242"/>
              <a:ext cx="341194" cy="4394579"/>
            </a:xfrm>
            <a:custGeom>
              <a:avLst/>
              <a:gdLst>
                <a:gd name="connsiteX0" fmla="*/ 150125 w 341194"/>
                <a:gd name="connsiteY0" fmla="*/ 0 h 3609833"/>
                <a:gd name="connsiteX1" fmla="*/ 156949 w 341194"/>
                <a:gd name="connsiteY1" fmla="*/ 197892 h 3609833"/>
                <a:gd name="connsiteX2" fmla="*/ 156949 w 341194"/>
                <a:gd name="connsiteY2" fmla="*/ 354842 h 3609833"/>
                <a:gd name="connsiteX3" fmla="*/ 0 w 341194"/>
                <a:gd name="connsiteY3" fmla="*/ 464024 h 3609833"/>
                <a:gd name="connsiteX4" fmla="*/ 102358 w 341194"/>
                <a:gd name="connsiteY4" fmla="*/ 675564 h 3609833"/>
                <a:gd name="connsiteX5" fmla="*/ 40943 w 341194"/>
                <a:gd name="connsiteY5" fmla="*/ 839337 h 3609833"/>
                <a:gd name="connsiteX6" fmla="*/ 88710 w 341194"/>
                <a:gd name="connsiteY6" fmla="*/ 1044054 h 3609833"/>
                <a:gd name="connsiteX7" fmla="*/ 40943 w 341194"/>
                <a:gd name="connsiteY7" fmla="*/ 1153236 h 3609833"/>
                <a:gd name="connsiteX8" fmla="*/ 232012 w 341194"/>
                <a:gd name="connsiteY8" fmla="*/ 1405719 h 3609833"/>
                <a:gd name="connsiteX9" fmla="*/ 259307 w 341194"/>
                <a:gd name="connsiteY9" fmla="*/ 2224585 h 3609833"/>
                <a:gd name="connsiteX10" fmla="*/ 259307 w 341194"/>
                <a:gd name="connsiteY10" fmla="*/ 2552131 h 3609833"/>
                <a:gd name="connsiteX11" fmla="*/ 341194 w 341194"/>
                <a:gd name="connsiteY11" fmla="*/ 2804615 h 3609833"/>
                <a:gd name="connsiteX12" fmla="*/ 341194 w 341194"/>
                <a:gd name="connsiteY12" fmla="*/ 3063922 h 3609833"/>
                <a:gd name="connsiteX13" fmla="*/ 184244 w 341194"/>
                <a:gd name="connsiteY13" fmla="*/ 3609833 h 3609833"/>
                <a:gd name="connsiteX0" fmla="*/ 150125 w 341194"/>
                <a:gd name="connsiteY0" fmla="*/ 0 h 3609833"/>
                <a:gd name="connsiteX1" fmla="*/ 156949 w 341194"/>
                <a:gd name="connsiteY1" fmla="*/ 197892 h 3609833"/>
                <a:gd name="connsiteX2" fmla="*/ 156949 w 341194"/>
                <a:gd name="connsiteY2" fmla="*/ 354842 h 3609833"/>
                <a:gd name="connsiteX3" fmla="*/ 0 w 341194"/>
                <a:gd name="connsiteY3" fmla="*/ 464024 h 3609833"/>
                <a:gd name="connsiteX4" fmla="*/ 102358 w 341194"/>
                <a:gd name="connsiteY4" fmla="*/ 675564 h 3609833"/>
                <a:gd name="connsiteX5" fmla="*/ 40943 w 341194"/>
                <a:gd name="connsiteY5" fmla="*/ 839337 h 3609833"/>
                <a:gd name="connsiteX6" fmla="*/ 88710 w 341194"/>
                <a:gd name="connsiteY6" fmla="*/ 1044054 h 3609833"/>
                <a:gd name="connsiteX7" fmla="*/ 40943 w 341194"/>
                <a:gd name="connsiteY7" fmla="*/ 1153236 h 3609833"/>
                <a:gd name="connsiteX8" fmla="*/ 232012 w 341194"/>
                <a:gd name="connsiteY8" fmla="*/ 1405719 h 3609833"/>
                <a:gd name="connsiteX9" fmla="*/ 259307 w 341194"/>
                <a:gd name="connsiteY9" fmla="*/ 2224585 h 3609833"/>
                <a:gd name="connsiteX10" fmla="*/ 259307 w 341194"/>
                <a:gd name="connsiteY10" fmla="*/ 2552131 h 3609833"/>
                <a:gd name="connsiteX11" fmla="*/ 341194 w 341194"/>
                <a:gd name="connsiteY11" fmla="*/ 2804615 h 3609833"/>
                <a:gd name="connsiteX12" fmla="*/ 341194 w 341194"/>
                <a:gd name="connsiteY12" fmla="*/ 3063922 h 3609833"/>
                <a:gd name="connsiteX13" fmla="*/ 300250 w 341194"/>
                <a:gd name="connsiteY13" fmla="*/ 3316406 h 3609833"/>
                <a:gd name="connsiteX14" fmla="*/ 184244 w 341194"/>
                <a:gd name="connsiteY14" fmla="*/ 3609833 h 3609833"/>
                <a:gd name="connsiteX0" fmla="*/ 150125 w 341194"/>
                <a:gd name="connsiteY0" fmla="*/ 0 h 4394579"/>
                <a:gd name="connsiteX1" fmla="*/ 156949 w 341194"/>
                <a:gd name="connsiteY1" fmla="*/ 197892 h 4394579"/>
                <a:gd name="connsiteX2" fmla="*/ 156949 w 341194"/>
                <a:gd name="connsiteY2" fmla="*/ 354842 h 4394579"/>
                <a:gd name="connsiteX3" fmla="*/ 0 w 341194"/>
                <a:gd name="connsiteY3" fmla="*/ 464024 h 4394579"/>
                <a:gd name="connsiteX4" fmla="*/ 102358 w 341194"/>
                <a:gd name="connsiteY4" fmla="*/ 675564 h 4394579"/>
                <a:gd name="connsiteX5" fmla="*/ 40943 w 341194"/>
                <a:gd name="connsiteY5" fmla="*/ 839337 h 4394579"/>
                <a:gd name="connsiteX6" fmla="*/ 88710 w 341194"/>
                <a:gd name="connsiteY6" fmla="*/ 1044054 h 4394579"/>
                <a:gd name="connsiteX7" fmla="*/ 40943 w 341194"/>
                <a:gd name="connsiteY7" fmla="*/ 1153236 h 4394579"/>
                <a:gd name="connsiteX8" fmla="*/ 232012 w 341194"/>
                <a:gd name="connsiteY8" fmla="*/ 1405719 h 4394579"/>
                <a:gd name="connsiteX9" fmla="*/ 259307 w 341194"/>
                <a:gd name="connsiteY9" fmla="*/ 2224585 h 4394579"/>
                <a:gd name="connsiteX10" fmla="*/ 259307 w 341194"/>
                <a:gd name="connsiteY10" fmla="*/ 2552131 h 4394579"/>
                <a:gd name="connsiteX11" fmla="*/ 341194 w 341194"/>
                <a:gd name="connsiteY11" fmla="*/ 2804615 h 4394579"/>
                <a:gd name="connsiteX12" fmla="*/ 341194 w 341194"/>
                <a:gd name="connsiteY12" fmla="*/ 3063922 h 4394579"/>
                <a:gd name="connsiteX13" fmla="*/ 300250 w 341194"/>
                <a:gd name="connsiteY13" fmla="*/ 3316406 h 4394579"/>
                <a:gd name="connsiteX14" fmla="*/ 88710 w 341194"/>
                <a:gd name="connsiteY14" fmla="*/ 4394579 h 4394579"/>
                <a:gd name="connsiteX0" fmla="*/ 150125 w 341194"/>
                <a:gd name="connsiteY0" fmla="*/ 0 h 4394579"/>
                <a:gd name="connsiteX1" fmla="*/ 156949 w 341194"/>
                <a:gd name="connsiteY1" fmla="*/ 197892 h 4394579"/>
                <a:gd name="connsiteX2" fmla="*/ 156949 w 341194"/>
                <a:gd name="connsiteY2" fmla="*/ 354842 h 4394579"/>
                <a:gd name="connsiteX3" fmla="*/ 0 w 341194"/>
                <a:gd name="connsiteY3" fmla="*/ 464024 h 4394579"/>
                <a:gd name="connsiteX4" fmla="*/ 102358 w 341194"/>
                <a:gd name="connsiteY4" fmla="*/ 675564 h 4394579"/>
                <a:gd name="connsiteX5" fmla="*/ 40943 w 341194"/>
                <a:gd name="connsiteY5" fmla="*/ 839337 h 4394579"/>
                <a:gd name="connsiteX6" fmla="*/ 88710 w 341194"/>
                <a:gd name="connsiteY6" fmla="*/ 1044054 h 4394579"/>
                <a:gd name="connsiteX7" fmla="*/ 40943 w 341194"/>
                <a:gd name="connsiteY7" fmla="*/ 1153236 h 4394579"/>
                <a:gd name="connsiteX8" fmla="*/ 232012 w 341194"/>
                <a:gd name="connsiteY8" fmla="*/ 1405719 h 4394579"/>
                <a:gd name="connsiteX9" fmla="*/ 259307 w 341194"/>
                <a:gd name="connsiteY9" fmla="*/ 2224585 h 4394579"/>
                <a:gd name="connsiteX10" fmla="*/ 259307 w 341194"/>
                <a:gd name="connsiteY10" fmla="*/ 2552131 h 4394579"/>
                <a:gd name="connsiteX11" fmla="*/ 341194 w 341194"/>
                <a:gd name="connsiteY11" fmla="*/ 2804615 h 4394579"/>
                <a:gd name="connsiteX12" fmla="*/ 341194 w 341194"/>
                <a:gd name="connsiteY12" fmla="*/ 3063922 h 4394579"/>
                <a:gd name="connsiteX13" fmla="*/ 225188 w 341194"/>
                <a:gd name="connsiteY13" fmla="*/ 3589361 h 4394579"/>
                <a:gd name="connsiteX14" fmla="*/ 88710 w 341194"/>
                <a:gd name="connsiteY14" fmla="*/ 4394579 h 43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1194" h="4394579">
                  <a:moveTo>
                    <a:pt x="150125" y="0"/>
                  </a:moveTo>
                  <a:lnTo>
                    <a:pt x="156949" y="197892"/>
                  </a:lnTo>
                  <a:lnTo>
                    <a:pt x="156949" y="354842"/>
                  </a:lnTo>
                  <a:lnTo>
                    <a:pt x="0" y="464024"/>
                  </a:lnTo>
                  <a:lnTo>
                    <a:pt x="102358" y="675564"/>
                  </a:lnTo>
                  <a:lnTo>
                    <a:pt x="40943" y="839337"/>
                  </a:lnTo>
                  <a:lnTo>
                    <a:pt x="88710" y="1044054"/>
                  </a:lnTo>
                  <a:lnTo>
                    <a:pt x="40943" y="1153236"/>
                  </a:lnTo>
                  <a:lnTo>
                    <a:pt x="232012" y="1405719"/>
                  </a:lnTo>
                  <a:lnTo>
                    <a:pt x="259307" y="2224585"/>
                  </a:lnTo>
                  <a:lnTo>
                    <a:pt x="259307" y="2552131"/>
                  </a:lnTo>
                  <a:lnTo>
                    <a:pt x="341194" y="2804615"/>
                  </a:lnTo>
                  <a:lnTo>
                    <a:pt x="341194" y="3063922"/>
                  </a:lnTo>
                  <a:cubicBezTo>
                    <a:pt x="318448" y="3150358"/>
                    <a:pt x="247934" y="3502925"/>
                    <a:pt x="225188" y="3589361"/>
                  </a:cubicBezTo>
                  <a:lnTo>
                    <a:pt x="88710" y="4394579"/>
                  </a:lnTo>
                </a:path>
              </a:pathLst>
            </a:cu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7085" y="1265530"/>
            <a:ext cx="2545689" cy="4389120"/>
            <a:chOff x="907085" y="1265530"/>
            <a:chExt cx="2545689" cy="4389120"/>
          </a:xfrm>
        </p:grpSpPr>
        <p:sp>
          <p:nvSpPr>
            <p:cNvPr id="6" name="Freeform 5"/>
            <p:cNvSpPr/>
            <p:nvPr/>
          </p:nvSpPr>
          <p:spPr>
            <a:xfrm>
              <a:off x="3057754" y="1265530"/>
              <a:ext cx="395020" cy="4389120"/>
            </a:xfrm>
            <a:custGeom>
              <a:avLst/>
              <a:gdLst>
                <a:gd name="connsiteX0" fmla="*/ 87782 w 395020"/>
                <a:gd name="connsiteY0" fmla="*/ 0 h 4389120"/>
                <a:gd name="connsiteX1" fmla="*/ 0 w 395020"/>
                <a:gd name="connsiteY1" fmla="*/ 1002182 h 4389120"/>
                <a:gd name="connsiteX2" fmla="*/ 234086 w 395020"/>
                <a:gd name="connsiteY2" fmla="*/ 1426464 h 4389120"/>
                <a:gd name="connsiteX3" fmla="*/ 321868 w 395020"/>
                <a:gd name="connsiteY3" fmla="*/ 1821484 h 4389120"/>
                <a:gd name="connsiteX4" fmla="*/ 336499 w 395020"/>
                <a:gd name="connsiteY4" fmla="*/ 2553004 h 4389120"/>
                <a:gd name="connsiteX5" fmla="*/ 395020 w 395020"/>
                <a:gd name="connsiteY5" fmla="*/ 2904134 h 4389120"/>
                <a:gd name="connsiteX6" fmla="*/ 365760 w 395020"/>
                <a:gd name="connsiteY6" fmla="*/ 3401568 h 4389120"/>
                <a:gd name="connsiteX7" fmla="*/ 212140 w 395020"/>
                <a:gd name="connsiteY7" fmla="*/ 4389120 h 438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020" h="4389120">
                  <a:moveTo>
                    <a:pt x="87782" y="0"/>
                  </a:moveTo>
                  <a:lnTo>
                    <a:pt x="0" y="1002182"/>
                  </a:lnTo>
                  <a:lnTo>
                    <a:pt x="234086" y="1426464"/>
                  </a:lnTo>
                  <a:lnTo>
                    <a:pt x="321868" y="1821484"/>
                  </a:lnTo>
                  <a:lnTo>
                    <a:pt x="336499" y="2553004"/>
                  </a:lnTo>
                  <a:lnTo>
                    <a:pt x="395020" y="2904134"/>
                  </a:lnTo>
                  <a:lnTo>
                    <a:pt x="365760" y="3401568"/>
                  </a:lnTo>
                  <a:lnTo>
                    <a:pt x="212140" y="438912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Freeform 7"/>
            <p:cNvSpPr/>
            <p:nvPr/>
          </p:nvSpPr>
          <p:spPr>
            <a:xfrm>
              <a:off x="907085" y="1265530"/>
              <a:ext cx="1016813" cy="4389120"/>
            </a:xfrm>
            <a:custGeom>
              <a:avLst/>
              <a:gdLst>
                <a:gd name="connsiteX0" fmla="*/ 709574 w 1016813"/>
                <a:gd name="connsiteY0" fmla="*/ 0 h 4389120"/>
                <a:gd name="connsiteX1" fmla="*/ 716889 w 1016813"/>
                <a:gd name="connsiteY1" fmla="*/ 204825 h 4389120"/>
                <a:gd name="connsiteX2" fmla="*/ 629107 w 1016813"/>
                <a:gd name="connsiteY2" fmla="*/ 416966 h 4389120"/>
                <a:gd name="connsiteX3" fmla="*/ 65837 w 1016813"/>
                <a:gd name="connsiteY3" fmla="*/ 870508 h 4389120"/>
                <a:gd name="connsiteX4" fmla="*/ 0 w 1016813"/>
                <a:gd name="connsiteY4" fmla="*/ 1038758 h 4389120"/>
                <a:gd name="connsiteX5" fmla="*/ 14630 w 1016813"/>
                <a:gd name="connsiteY5" fmla="*/ 1265529 h 4389120"/>
                <a:gd name="connsiteX6" fmla="*/ 190195 w 1016813"/>
                <a:gd name="connsiteY6" fmla="*/ 1426464 h 4389120"/>
                <a:gd name="connsiteX7" fmla="*/ 446227 w 1016813"/>
                <a:gd name="connsiteY7" fmla="*/ 1528876 h 4389120"/>
                <a:gd name="connsiteX8" fmla="*/ 731520 w 1016813"/>
                <a:gd name="connsiteY8" fmla="*/ 1499616 h 4389120"/>
                <a:gd name="connsiteX9" fmla="*/ 804672 w 1016813"/>
                <a:gd name="connsiteY9" fmla="*/ 1499616 h 4389120"/>
                <a:gd name="connsiteX10" fmla="*/ 965606 w 1016813"/>
                <a:gd name="connsiteY10" fmla="*/ 2318918 h 4389120"/>
                <a:gd name="connsiteX11" fmla="*/ 980237 w 1016813"/>
                <a:gd name="connsiteY11" fmla="*/ 3452774 h 4389120"/>
                <a:gd name="connsiteX12" fmla="*/ 1016813 w 1016813"/>
                <a:gd name="connsiteY12" fmla="*/ 3760012 h 4389120"/>
                <a:gd name="connsiteX13" fmla="*/ 899769 w 1016813"/>
                <a:gd name="connsiteY13" fmla="*/ 4008729 h 4389120"/>
                <a:gd name="connsiteX14" fmla="*/ 870509 w 1016813"/>
                <a:gd name="connsiteY14" fmla="*/ 4389120 h 438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13" h="4389120">
                  <a:moveTo>
                    <a:pt x="709574" y="0"/>
                  </a:moveTo>
                  <a:lnTo>
                    <a:pt x="716889" y="204825"/>
                  </a:lnTo>
                  <a:lnTo>
                    <a:pt x="629107" y="416966"/>
                  </a:lnTo>
                  <a:lnTo>
                    <a:pt x="65837" y="870508"/>
                  </a:lnTo>
                  <a:lnTo>
                    <a:pt x="0" y="1038758"/>
                  </a:lnTo>
                  <a:lnTo>
                    <a:pt x="14630" y="1265529"/>
                  </a:lnTo>
                  <a:lnTo>
                    <a:pt x="190195" y="1426464"/>
                  </a:lnTo>
                  <a:lnTo>
                    <a:pt x="446227" y="1528876"/>
                  </a:lnTo>
                  <a:lnTo>
                    <a:pt x="731520" y="1499616"/>
                  </a:lnTo>
                  <a:lnTo>
                    <a:pt x="804672" y="1499616"/>
                  </a:lnTo>
                  <a:lnTo>
                    <a:pt x="965606" y="2318918"/>
                  </a:lnTo>
                  <a:lnTo>
                    <a:pt x="980237" y="3452774"/>
                  </a:lnTo>
                  <a:lnTo>
                    <a:pt x="1016813" y="3760012"/>
                  </a:lnTo>
                  <a:lnTo>
                    <a:pt x="899769" y="4008729"/>
                  </a:lnTo>
                  <a:lnTo>
                    <a:pt x="870509" y="438912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9320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30"/>
          <p:cNvSpPr>
            <a:spLocks noChangeArrowheads="1"/>
          </p:cNvSpPr>
          <p:nvPr/>
        </p:nvSpPr>
        <p:spPr bwMode="auto">
          <a:xfrm>
            <a:off x="95250" y="95250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9850" y="387350"/>
            <a:ext cx="7000875" cy="4905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9"/>
                </a:solidFill>
              </a:rPr>
              <a:t>DIE KOMPONENTE VAN ‘n GIS</a:t>
            </a:r>
            <a:endParaRPr lang="en-GB" sz="3200" b="1" dirty="0" smtClean="0">
              <a:solidFill>
                <a:srgbClr val="000099"/>
              </a:solidFill>
            </a:endParaRP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1554163" y="893763"/>
            <a:ext cx="5705475" cy="55181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200" b="1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4400" b="1">
                <a:latin typeface="Arial" pitchFamily="34" charset="0"/>
                <a:cs typeface="Arial" pitchFamily="34" charset="0"/>
              </a:rPr>
              <a:t>GIS</a:t>
            </a:r>
            <a:endParaRPr lang="en-GB" sz="4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00038" y="2505075"/>
            <a:ext cx="3419475" cy="2320925"/>
            <a:chOff x="182" y="1578"/>
            <a:chExt cx="2154" cy="1462"/>
          </a:xfrm>
        </p:grpSpPr>
        <p:grpSp>
          <p:nvGrpSpPr>
            <p:cNvPr id="6170" name="Group 16"/>
            <p:cNvGrpSpPr>
              <a:grpSpLocks/>
            </p:cNvGrpSpPr>
            <p:nvPr/>
          </p:nvGrpSpPr>
          <p:grpSpPr bwMode="auto">
            <a:xfrm>
              <a:off x="1193" y="1578"/>
              <a:ext cx="1143" cy="1011"/>
              <a:chOff x="1204" y="1622"/>
              <a:chExt cx="1061" cy="886"/>
            </a:xfrm>
          </p:grpSpPr>
          <p:sp>
            <p:nvSpPr>
              <p:cNvPr id="6172" name="Oval 17"/>
              <p:cNvSpPr>
                <a:spLocks noChangeArrowheads="1"/>
              </p:cNvSpPr>
              <p:nvPr/>
            </p:nvSpPr>
            <p:spPr bwMode="auto">
              <a:xfrm>
                <a:off x="1232" y="1622"/>
                <a:ext cx="987" cy="88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73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04" y="1953"/>
                <a:ext cx="1061" cy="1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Metodes</a:t>
                </a:r>
              </a:p>
            </p:txBody>
          </p:sp>
        </p:grpSp>
        <p:sp>
          <p:nvSpPr>
            <p:cNvPr id="6171" name="Text Box 19"/>
            <p:cNvSpPr txBox="1">
              <a:spLocks noChangeArrowheads="1"/>
            </p:cNvSpPr>
            <p:nvPr/>
          </p:nvSpPr>
          <p:spPr bwMode="auto">
            <a:xfrm>
              <a:off x="182" y="2189"/>
              <a:ext cx="1050" cy="85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b="1"/>
                <a:t>GIS ontwerp volgens die gebruiker se behoeftes</a:t>
              </a:r>
              <a:endParaRPr lang="en-GB" b="1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63550" y="4313238"/>
            <a:ext cx="3724275" cy="2214562"/>
            <a:chOff x="292" y="2717"/>
            <a:chExt cx="2346" cy="1395"/>
          </a:xfrm>
        </p:grpSpPr>
        <p:grpSp>
          <p:nvGrpSpPr>
            <p:cNvPr id="6166" name="Group 13"/>
            <p:cNvGrpSpPr>
              <a:grpSpLocks/>
            </p:cNvGrpSpPr>
            <p:nvPr/>
          </p:nvGrpSpPr>
          <p:grpSpPr bwMode="auto">
            <a:xfrm>
              <a:off x="1575" y="2717"/>
              <a:ext cx="1063" cy="1011"/>
              <a:chOff x="1583" y="2761"/>
              <a:chExt cx="987" cy="886"/>
            </a:xfrm>
          </p:grpSpPr>
          <p:sp>
            <p:nvSpPr>
              <p:cNvPr id="6168" name="Oval 14"/>
              <p:cNvSpPr>
                <a:spLocks noChangeArrowheads="1"/>
              </p:cNvSpPr>
              <p:nvPr/>
            </p:nvSpPr>
            <p:spPr bwMode="auto">
              <a:xfrm>
                <a:off x="1583" y="2761"/>
                <a:ext cx="987" cy="886"/>
              </a:xfrm>
              <a:prstGeom prst="ellipse">
                <a:avLst/>
              </a:prstGeom>
              <a:solidFill>
                <a:srgbClr val="8FE4E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69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97" y="3084"/>
                <a:ext cx="732" cy="17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Mense</a:t>
                </a:r>
              </a:p>
            </p:txBody>
          </p:sp>
        </p:grpSp>
        <p:sp>
          <p:nvSpPr>
            <p:cNvPr id="6167" name="Text Box 20"/>
            <p:cNvSpPr txBox="1">
              <a:spLocks noChangeArrowheads="1"/>
            </p:cNvSpPr>
            <p:nvPr/>
          </p:nvSpPr>
          <p:spPr bwMode="auto">
            <a:xfrm>
              <a:off x="292" y="3463"/>
              <a:ext cx="1228" cy="6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b="1"/>
                <a:t>Datavasleggers, datagebruikers, GIS ontleders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505325" y="4313238"/>
            <a:ext cx="3925888" cy="2043112"/>
            <a:chOff x="2838" y="2717"/>
            <a:chExt cx="2473" cy="1287"/>
          </a:xfrm>
        </p:grpSpPr>
        <p:grpSp>
          <p:nvGrpSpPr>
            <p:cNvPr id="6162" name="Group 10"/>
            <p:cNvGrpSpPr>
              <a:grpSpLocks/>
            </p:cNvGrpSpPr>
            <p:nvPr/>
          </p:nvGrpSpPr>
          <p:grpSpPr bwMode="auto">
            <a:xfrm>
              <a:off x="2838" y="2717"/>
              <a:ext cx="1063" cy="1011"/>
              <a:chOff x="2846" y="2761"/>
              <a:chExt cx="987" cy="886"/>
            </a:xfrm>
          </p:grpSpPr>
          <p:sp>
            <p:nvSpPr>
              <p:cNvPr id="6164" name="Oval 11"/>
              <p:cNvSpPr>
                <a:spLocks noChangeArrowheads="1"/>
              </p:cNvSpPr>
              <p:nvPr/>
            </p:nvSpPr>
            <p:spPr bwMode="auto">
              <a:xfrm>
                <a:off x="2846" y="2761"/>
                <a:ext cx="987" cy="886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65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87" y="3097"/>
                <a:ext cx="659" cy="14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Data</a:t>
                </a:r>
              </a:p>
            </p:txBody>
          </p:sp>
        </p:grpSp>
        <p:sp>
          <p:nvSpPr>
            <p:cNvPr id="6163" name="Text Box 21"/>
            <p:cNvSpPr txBox="1">
              <a:spLocks noChangeArrowheads="1"/>
            </p:cNvSpPr>
            <p:nvPr/>
          </p:nvSpPr>
          <p:spPr bwMode="auto">
            <a:xfrm>
              <a:off x="3996" y="3146"/>
              <a:ext cx="1315" cy="85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b="1"/>
                <a:t>Kaarte, lugfotos, satellietbeelde, administratiewe rekords, ens</a:t>
              </a:r>
              <a:r>
                <a:rPr lang="nb-NO" sz="2000"/>
                <a:t>.</a:t>
              </a:r>
              <a:endParaRPr lang="en-GB" sz="2000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17538" y="984250"/>
            <a:ext cx="4924425" cy="1984375"/>
            <a:chOff x="389" y="620"/>
            <a:chExt cx="3102" cy="1250"/>
          </a:xfrm>
        </p:grpSpPr>
        <p:grpSp>
          <p:nvGrpSpPr>
            <p:cNvPr id="6158" name="Group 4"/>
            <p:cNvGrpSpPr>
              <a:grpSpLocks/>
            </p:cNvGrpSpPr>
            <p:nvPr/>
          </p:nvGrpSpPr>
          <p:grpSpPr bwMode="auto">
            <a:xfrm>
              <a:off x="2123" y="859"/>
              <a:ext cx="1368" cy="1011"/>
              <a:chOff x="2140" y="903"/>
              <a:chExt cx="1270" cy="886"/>
            </a:xfrm>
          </p:grpSpPr>
          <p:sp>
            <p:nvSpPr>
              <p:cNvPr id="6160" name="Oval 5"/>
              <p:cNvSpPr>
                <a:spLocks noChangeArrowheads="1"/>
              </p:cNvSpPr>
              <p:nvPr/>
            </p:nvSpPr>
            <p:spPr bwMode="auto">
              <a:xfrm>
                <a:off x="2250" y="903"/>
                <a:ext cx="986" cy="88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61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40" y="1203"/>
                <a:ext cx="1270" cy="23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Hardeware</a:t>
                </a:r>
              </a:p>
            </p:txBody>
          </p:sp>
        </p:grpSp>
        <p:sp>
          <p:nvSpPr>
            <p:cNvPr id="6159" name="Text Box 22"/>
            <p:cNvSpPr txBox="1">
              <a:spLocks noChangeArrowheads="1"/>
            </p:cNvSpPr>
            <p:nvPr/>
          </p:nvSpPr>
          <p:spPr bwMode="auto">
            <a:xfrm>
              <a:off x="389" y="620"/>
              <a:ext cx="1633" cy="87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b="1"/>
                <a:t>SVE, skerm, sleutelbord, muis, skandeerder, drukker, versyferingstablet</a:t>
              </a:r>
              <a:endParaRPr lang="en-GB" b="1"/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830763" y="1838325"/>
            <a:ext cx="3900487" cy="2271713"/>
            <a:chOff x="3043" y="1158"/>
            <a:chExt cx="2457" cy="1431"/>
          </a:xfrm>
        </p:grpSpPr>
        <p:grpSp>
          <p:nvGrpSpPr>
            <p:cNvPr id="6154" name="Group 7"/>
            <p:cNvGrpSpPr>
              <a:grpSpLocks/>
            </p:cNvGrpSpPr>
            <p:nvPr/>
          </p:nvGrpSpPr>
          <p:grpSpPr bwMode="auto">
            <a:xfrm>
              <a:off x="3043" y="1578"/>
              <a:ext cx="1368" cy="1011"/>
              <a:chOff x="3060" y="1622"/>
              <a:chExt cx="1270" cy="886"/>
            </a:xfrm>
          </p:grpSpPr>
          <p:sp>
            <p:nvSpPr>
              <p:cNvPr id="6156" name="Oval 8"/>
              <p:cNvSpPr>
                <a:spLocks noChangeArrowheads="1"/>
              </p:cNvSpPr>
              <p:nvPr/>
            </p:nvSpPr>
            <p:spPr bwMode="auto">
              <a:xfrm>
                <a:off x="3188" y="1622"/>
                <a:ext cx="987" cy="886"/>
              </a:xfrm>
              <a:prstGeom prst="ellipse">
                <a:avLst/>
              </a:prstGeom>
              <a:solidFill>
                <a:srgbClr val="FF89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5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0" y="1932"/>
                <a:ext cx="1270" cy="23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Sagteware</a:t>
                </a:r>
              </a:p>
            </p:txBody>
          </p:sp>
        </p:grpSp>
        <p:sp>
          <p:nvSpPr>
            <p:cNvPr id="6155" name="Text Box 23"/>
            <p:cNvSpPr txBox="1">
              <a:spLocks noChangeArrowheads="1"/>
            </p:cNvSpPr>
            <p:nvPr/>
          </p:nvSpPr>
          <p:spPr bwMode="auto">
            <a:xfrm>
              <a:off x="4286" y="1158"/>
              <a:ext cx="1214" cy="65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b="1"/>
                <a:t>Toepassings sagteware soos bv  ArcView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2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619672" y="405750"/>
            <a:ext cx="5472608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 smtClean="0"/>
              <a:t>AFSTANDSWAARNEMING</a:t>
            </a:r>
            <a:endParaRPr lang="en-GB" sz="320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1301273"/>
            <a:ext cx="485943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b-NO" sz="2600"/>
              <a:t>Die </a:t>
            </a:r>
            <a:r>
              <a:rPr lang="nb-NO" sz="2600" smtClean="0"/>
              <a:t>verkryging </a:t>
            </a:r>
            <a:r>
              <a:rPr lang="nb-NO" sz="2600"/>
              <a:t>van informasie </a:t>
            </a:r>
          </a:p>
          <a:p>
            <a:pPr eaLnBrk="1" hangingPunct="1">
              <a:buFontTx/>
              <a:buChar char="•"/>
            </a:pPr>
            <a:r>
              <a:rPr lang="nb-NO" sz="2600"/>
              <a:t>oor die </a:t>
            </a:r>
            <a:r>
              <a:rPr lang="nb-NO" sz="2600" smtClean="0"/>
              <a:t>aardoppervlak </a:t>
            </a:r>
            <a:endParaRPr lang="nb-NO" sz="2600"/>
          </a:p>
          <a:p>
            <a:pPr eaLnBrk="1" hangingPunct="1">
              <a:buFontTx/>
              <a:buChar char="•"/>
            </a:pPr>
            <a:r>
              <a:rPr lang="nb-NO" sz="2600"/>
              <a:t>met </a:t>
            </a:r>
            <a:r>
              <a:rPr lang="nb-NO" sz="2600" smtClean="0"/>
              <a:t>sensors </a:t>
            </a:r>
            <a:r>
              <a:rPr lang="nb-NO" sz="2600"/>
              <a:t>op platforms soos weerballonne, vliegtuie of satelliete </a:t>
            </a:r>
          </a:p>
          <a:p>
            <a:pPr eaLnBrk="1" hangingPunct="1">
              <a:buFontTx/>
              <a:buChar char="•"/>
            </a:pPr>
            <a:r>
              <a:rPr lang="nb-NO" sz="2600"/>
              <a:t>deur die </a:t>
            </a:r>
            <a:r>
              <a:rPr lang="nb-NO" sz="2600" smtClean="0"/>
              <a:t>energie </a:t>
            </a:r>
            <a:r>
              <a:rPr lang="nb-NO" sz="2600"/>
              <a:t>wat die aarde reflekteer of </a:t>
            </a:r>
            <a:r>
              <a:rPr lang="nb-NO" sz="2600" smtClean="0"/>
              <a:t>uitstraal</a:t>
            </a:r>
            <a:br>
              <a:rPr lang="nb-NO" sz="2600" smtClean="0"/>
            </a:br>
            <a:r>
              <a:rPr lang="nb-NO" sz="2600" smtClean="0"/>
              <a:t>te gebruik</a:t>
            </a:r>
          </a:p>
          <a:p>
            <a:pPr eaLnBrk="1" hangingPunct="1">
              <a:buFontTx/>
              <a:buChar char="•"/>
            </a:pPr>
            <a:endParaRPr lang="nb-NO" sz="2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44" y="1556793"/>
            <a:ext cx="3883344" cy="3170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301208"/>
            <a:ext cx="76328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600" b="1"/>
              <a:t>sonder om in fisiese kontak met die aarde te wees</a:t>
            </a:r>
            <a:endParaRPr lang="en-GB" sz="2600" b="1"/>
          </a:p>
        </p:txBody>
      </p:sp>
    </p:spTree>
    <p:extLst>
      <p:ext uri="{BB962C8B-B14F-4D97-AF65-F5344CB8AC3E}">
        <p14:creationId xmlns:p14="http://schemas.microsoft.com/office/powerpoint/2010/main" val="33837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89024" y="433814"/>
            <a:ext cx="7292975" cy="783193"/>
          </a:xfrm>
          <a:prstGeom prst="roundRect">
            <a:avLst/>
          </a:prstGeom>
          <a:solidFill>
            <a:srgbClr val="D3B48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smtClean="0">
                <a:solidFill>
                  <a:srgbClr val="002060"/>
                </a:solidFill>
              </a:rPr>
              <a:t>Wat is ‘n ruimtelike voorwerp?</a:t>
            </a:r>
            <a:endParaRPr lang="en-GB" sz="4000">
              <a:solidFill>
                <a:srgbClr val="002060"/>
              </a:solidFill>
            </a:endParaRPr>
          </a:p>
        </p:txBody>
      </p:sp>
      <p:pic>
        <p:nvPicPr>
          <p:cNvPr id="41986" name="Picture 2" descr="http://upload.wikimedia.org/wikipedia/commons/a/a0/Row_of_Poplar_Trees_-_geograph.org.uk_-_1481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59" y="4005064"/>
            <a:ext cx="3561373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blog.sa-venues.com/wp-content/uploads/2007/02/mac-mac-fa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5456"/>
            <a:ext cx="2160240" cy="2877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http://www.universewithme.com/wp-content/uploads/2013/02/South-Africa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29" y="1340768"/>
            <a:ext cx="3153826" cy="2104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http://www.indetail.co.za/sites/default/files/imagecache/460/project/wes-aans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6" y="1579192"/>
            <a:ext cx="3762198" cy="2281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89024" y="433814"/>
            <a:ext cx="7292975" cy="783193"/>
          </a:xfrm>
          <a:prstGeom prst="roundRect">
            <a:avLst/>
          </a:prstGeom>
          <a:solidFill>
            <a:srgbClr val="D3B48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smtClean="0">
                <a:solidFill>
                  <a:srgbClr val="002060"/>
                </a:solidFill>
              </a:rPr>
              <a:t>Ruimtelike voorwerpe</a:t>
            </a:r>
            <a:endParaRPr lang="en-GB" sz="400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9804" y="2089942"/>
            <a:ext cx="7074565" cy="578882"/>
            <a:chOff x="809804" y="2089942"/>
            <a:chExt cx="7068179" cy="578882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809804" y="2089942"/>
              <a:ext cx="1728192" cy="57888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Gebou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444208" y="2089942"/>
              <a:ext cx="1433775" cy="578882"/>
            </a:xfrm>
            <a:prstGeom prst="roundRect">
              <a:avLst/>
            </a:prstGeom>
            <a:solidFill>
              <a:srgbClr val="9F5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Nodus</a:t>
              </a:r>
            </a:p>
          </p:txBody>
        </p:sp>
        <p:sp>
          <p:nvSpPr>
            <p:cNvPr id="17" name="Left Arrow 16"/>
            <p:cNvSpPr/>
            <p:nvPr/>
          </p:nvSpPr>
          <p:spPr>
            <a:xfrm rot="10800000">
              <a:off x="2644834" y="2163359"/>
              <a:ext cx="3744416" cy="432048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909394" y="2089942"/>
              <a:ext cx="1179512" cy="57888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Punt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9804" y="3407543"/>
            <a:ext cx="7434604" cy="578882"/>
            <a:chOff x="809804" y="3407543"/>
            <a:chExt cx="7434604" cy="578882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09804" y="3407543"/>
              <a:ext cx="1453852" cy="57888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Rivier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6450364" y="3407543"/>
              <a:ext cx="1794044" cy="578882"/>
            </a:xfrm>
            <a:prstGeom prst="roundRect">
              <a:avLst/>
            </a:prstGeom>
            <a:solidFill>
              <a:srgbClr val="9F5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Vektor</a:t>
              </a:r>
            </a:p>
          </p:txBody>
        </p:sp>
        <p:sp>
          <p:nvSpPr>
            <p:cNvPr id="18" name="Left Arrow 17"/>
            <p:cNvSpPr/>
            <p:nvPr/>
          </p:nvSpPr>
          <p:spPr>
            <a:xfrm rot="10800000">
              <a:off x="2626079" y="3480960"/>
              <a:ext cx="3744416" cy="432048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3909394" y="3407543"/>
              <a:ext cx="1179512" cy="57888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Lyn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7834" y="4725144"/>
            <a:ext cx="7193055" cy="594239"/>
            <a:chOff x="827834" y="4725144"/>
            <a:chExt cx="7193055" cy="594239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827834" y="4725144"/>
              <a:ext cx="1728192" cy="57888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Wingerd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083098" y="4740501"/>
              <a:ext cx="1937791" cy="578882"/>
            </a:xfrm>
            <a:prstGeom prst="roundRect">
              <a:avLst/>
            </a:prstGeom>
            <a:solidFill>
              <a:srgbClr val="9F5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Poligoon</a:t>
              </a:r>
            </a:p>
          </p:txBody>
        </p:sp>
        <p:sp>
          <p:nvSpPr>
            <p:cNvPr id="19" name="Left Arrow 18"/>
            <p:cNvSpPr/>
            <p:nvPr/>
          </p:nvSpPr>
          <p:spPr>
            <a:xfrm rot="10800000">
              <a:off x="2656242" y="4813918"/>
              <a:ext cx="3365276" cy="432048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945316" y="4725144"/>
              <a:ext cx="1179512" cy="57888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66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dorp Topoka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52736"/>
            <a:ext cx="8543925" cy="521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18" name="Straight Arrow Connector 2"/>
          <p:cNvCxnSpPr>
            <a:cxnSpLocks noChangeShapeType="1"/>
          </p:cNvCxnSpPr>
          <p:nvPr/>
        </p:nvCxnSpPr>
        <p:spPr bwMode="auto">
          <a:xfrm flipH="1" flipV="1">
            <a:off x="4476750" y="4667250"/>
            <a:ext cx="887413" cy="36353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5004048" y="1612954"/>
            <a:ext cx="1971600" cy="1273742"/>
            <a:chOff x="5004048" y="1612954"/>
            <a:chExt cx="1971600" cy="1273742"/>
          </a:xfrm>
        </p:grpSpPr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5004048" y="1612954"/>
              <a:ext cx="977652" cy="984301"/>
            </a:xfrm>
            <a:prstGeom prst="straightConnector1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5220072" y="2447989"/>
              <a:ext cx="761628" cy="149266"/>
            </a:xfrm>
            <a:prstGeom prst="straightConnector1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796136" y="2307814"/>
              <a:ext cx="1179512" cy="578882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Punt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02607" y="2158548"/>
            <a:ext cx="2254498" cy="982420"/>
            <a:chOff x="2502607" y="2158548"/>
            <a:chExt cx="2254498" cy="982420"/>
          </a:xfrm>
        </p:grpSpPr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>
              <a:off x="3501179" y="2664628"/>
              <a:ext cx="1255926" cy="188308"/>
            </a:xfrm>
            <a:prstGeom prst="straightConnector1">
              <a:avLst/>
            </a:prstGeom>
            <a:noFill/>
            <a:ln w="38100" algn="ctr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>
              <a:off x="3635896" y="2664628"/>
              <a:ext cx="144016" cy="476340"/>
            </a:xfrm>
            <a:prstGeom prst="straightConnector1">
              <a:avLst/>
            </a:prstGeom>
            <a:noFill/>
            <a:ln w="38100" algn="ctr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502607" y="2158548"/>
              <a:ext cx="1179512" cy="57888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Lyn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71599" y="3972731"/>
            <a:ext cx="2529579" cy="1417638"/>
            <a:chOff x="1227100" y="2540000"/>
            <a:chExt cx="2529579" cy="1417638"/>
          </a:xfrm>
        </p:grpSpPr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1371117" y="3062288"/>
              <a:ext cx="948221" cy="354000"/>
            </a:xfrm>
            <a:prstGeom prst="straightConnector1">
              <a:avLst/>
            </a:prstGeom>
            <a:noFill/>
            <a:ln w="38100" algn="ctr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1801813" y="3062288"/>
              <a:ext cx="400050" cy="895350"/>
            </a:xfrm>
            <a:prstGeom prst="straightConnector1">
              <a:avLst/>
            </a:prstGeom>
            <a:noFill/>
            <a:ln w="38100" algn="ctr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227100" y="2540000"/>
              <a:ext cx="2529579" cy="5788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Oppervlak</a:t>
              </a:r>
            </a:p>
          </p:txBody>
        </p:sp>
      </p:grpSp>
      <p:sp>
        <p:nvSpPr>
          <p:cNvPr id="19" name="Text Box 2"/>
          <p:cNvSpPr>
            <a:spLocks noChangeArrowheads="1"/>
          </p:cNvSpPr>
          <p:nvPr/>
        </p:nvSpPr>
        <p:spPr bwMode="auto">
          <a:xfrm>
            <a:off x="3254375" y="225425"/>
            <a:ext cx="5454650" cy="981789"/>
          </a:xfrm>
          <a:prstGeom prst="roundRect">
            <a:avLst>
              <a:gd name="adj" fmla="val 6125"/>
            </a:avLst>
          </a:prstGeom>
          <a:solidFill>
            <a:srgbClr val="D3B487"/>
          </a:solidFill>
          <a:ln w="9525" algn="ctr">
            <a:solidFill>
              <a:srgbClr val="0000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nb-NO" sz="2800" b="1" smtClean="0">
                <a:solidFill>
                  <a:schemeClr val="accent2"/>
                </a:solidFill>
              </a:rPr>
              <a:t>Ruimtelike voorwerpe</a:t>
            </a:r>
            <a:endParaRPr lang="nb-NO" sz="2800" b="1">
              <a:solidFill>
                <a:schemeClr val="accent2"/>
              </a:solidFill>
            </a:endParaRPr>
          </a:p>
          <a:p>
            <a:pPr algn="ctr"/>
            <a:r>
              <a:rPr lang="nb-NO" sz="2800" b="1">
                <a:solidFill>
                  <a:schemeClr val="accent2"/>
                </a:solidFill>
              </a:rPr>
              <a:t>Geografiese </a:t>
            </a:r>
            <a:r>
              <a:rPr lang="nb-NO" sz="2800" b="1" smtClean="0">
                <a:solidFill>
                  <a:schemeClr val="accent2"/>
                </a:solidFill>
              </a:rPr>
              <a:t>verskynsels</a:t>
            </a:r>
            <a:endParaRPr lang="en-GB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81112" y="188640"/>
            <a:ext cx="5754216" cy="8512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/>
              <a:t>Wat is </a:t>
            </a:r>
            <a:r>
              <a:rPr lang="en-GB" sz="4400" smtClean="0"/>
              <a:t>resolusie</a:t>
            </a:r>
            <a:r>
              <a:rPr lang="en-GB" sz="4400"/>
              <a:t>?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12859"/>
            <a:ext cx="4320480" cy="370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3120" y="5157192"/>
            <a:ext cx="797932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600" smtClean="0"/>
              <a:t>Die vermoë van ‘n afstandwaarneming sensor om </a:t>
            </a:r>
            <a:r>
              <a:rPr lang="en-GB" sz="2600" b="1" smtClean="0"/>
              <a:t>skerp en duidelike </a:t>
            </a:r>
            <a:r>
              <a:rPr lang="en-GB" sz="2600" smtClean="0"/>
              <a:t>beelde te skep</a:t>
            </a:r>
            <a:endParaRPr lang="en-ZA" sz="2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064493"/>
            <a:ext cx="20669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03848" y="188640"/>
            <a:ext cx="5754216" cy="8512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 smtClean="0"/>
              <a:t>Tipes resolusie</a:t>
            </a:r>
            <a:endParaRPr lang="en-GB" sz="440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5532" y="5589240"/>
            <a:ext cx="4314500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52400" dist="165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i="1">
                <a:solidFill>
                  <a:schemeClr val="bg1"/>
                </a:solidFill>
              </a:rPr>
              <a:t>	</a:t>
            </a:r>
            <a:r>
              <a:rPr lang="en-GB" sz="3200" i="1" smtClean="0">
                <a:solidFill>
                  <a:schemeClr val="bg1"/>
                </a:solidFill>
              </a:rPr>
              <a:t>Ruimtelike resolusie</a:t>
            </a:r>
            <a:endParaRPr lang="nb-NO" sz="320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98" y="1340768"/>
            <a:ext cx="2093693" cy="179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9"/>
            <a:ext cx="2171718" cy="179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47664" y="3284984"/>
            <a:ext cx="144016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smtClean="0">
                <a:latin typeface="Arial" pitchFamily="34" charset="0"/>
                <a:cs typeface="Arial" pitchFamily="34" charset="0"/>
              </a:rPr>
              <a:t>Hoë</a:t>
            </a: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20006" y="3284984"/>
            <a:ext cx="144016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smtClean="0">
                <a:latin typeface="Arial" pitchFamily="34" charset="0"/>
                <a:cs typeface="Arial" pitchFamily="34" charset="0"/>
              </a:rPr>
              <a:t>Lae</a:t>
            </a: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9552" y="4007056"/>
            <a:ext cx="36004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Baie pixels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Klein pixels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Voorwerpe duidelik en maklik herken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60032" y="4007055"/>
            <a:ext cx="381642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Minder pixels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Groter pixels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Voorwerpe onduidelik en nie maklik herken nie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2721</TotalTime>
  <Words>647</Words>
  <Application>Microsoft Office PowerPoint</Application>
  <PresentationFormat>On-screen Show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PowerPoint Presentation</vt:lpstr>
      <vt:lpstr>PowerPoint Presentation</vt:lpstr>
      <vt:lpstr>DIE KOMPONENTE VAN ‘n 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</dc:creator>
  <cp:lastModifiedBy>Glenn Samaai</cp:lastModifiedBy>
  <cp:revision>103</cp:revision>
  <dcterms:created xsi:type="dcterms:W3CDTF">2014-10-10T15:25:25Z</dcterms:created>
  <dcterms:modified xsi:type="dcterms:W3CDTF">2015-10-17T06:00:47Z</dcterms:modified>
</cp:coreProperties>
</file>