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33"/>
  </p:handoutMasterIdLst>
  <p:sldIdLst>
    <p:sldId id="258" r:id="rId2"/>
    <p:sldId id="275" r:id="rId3"/>
    <p:sldId id="333" r:id="rId4"/>
    <p:sldId id="344" r:id="rId5"/>
    <p:sldId id="334" r:id="rId6"/>
    <p:sldId id="316" r:id="rId7"/>
    <p:sldId id="346" r:id="rId8"/>
    <p:sldId id="276" r:id="rId9"/>
    <p:sldId id="341" r:id="rId10"/>
    <p:sldId id="424" r:id="rId11"/>
    <p:sldId id="425" r:id="rId12"/>
    <p:sldId id="269" r:id="rId13"/>
    <p:sldId id="337" r:id="rId14"/>
    <p:sldId id="455" r:id="rId15"/>
    <p:sldId id="456" r:id="rId16"/>
    <p:sldId id="266" r:id="rId17"/>
    <p:sldId id="342" r:id="rId18"/>
    <p:sldId id="339" r:id="rId19"/>
    <p:sldId id="343" r:id="rId20"/>
    <p:sldId id="321" r:id="rId21"/>
    <p:sldId id="328" r:id="rId22"/>
    <p:sldId id="345" r:id="rId23"/>
    <p:sldId id="301" r:id="rId24"/>
    <p:sldId id="332" r:id="rId25"/>
    <p:sldId id="331" r:id="rId26"/>
    <p:sldId id="303" r:id="rId27"/>
    <p:sldId id="319" r:id="rId28"/>
    <p:sldId id="304" r:id="rId29"/>
    <p:sldId id="305" r:id="rId30"/>
    <p:sldId id="330" r:id="rId31"/>
    <p:sldId id="340" r:id="rId32"/>
  </p:sldIdLst>
  <p:sldSz cx="9144000" cy="6858000" type="screen4x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0" autoAdjust="0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408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E:\MATRIC%20REPORTS%202018\REPORT%20GRAPH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'PARAGRAPH QUESTIONS'!$A$2</c:f>
              <c:strCache>
                <c:ptCount val="1"/>
                <c:pt idx="0">
                  <c:v>0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'PARAGRAPH QUESTIONS'!$A$1:$I$1</c:f>
              <c:strCache>
                <c:ptCount val="8"/>
                <c:pt idx="0">
                  <c:v>Q 1.3.5</c:v>
                </c:pt>
                <c:pt idx="1">
                  <c:v>Q 1.5.4</c:v>
                </c:pt>
                <c:pt idx="2">
                  <c:v>Q 2.4.4</c:v>
                </c:pt>
                <c:pt idx="3">
                  <c:v>Q 2.5.5</c:v>
                </c:pt>
                <c:pt idx="4">
                  <c:v>Q 3.3.4</c:v>
                </c:pt>
                <c:pt idx="5">
                  <c:v>Q 3.5.4</c:v>
                </c:pt>
                <c:pt idx="6">
                  <c:v>Q 4.4.5</c:v>
                </c:pt>
                <c:pt idx="7">
                  <c:v>Q 4.5.4</c:v>
                </c:pt>
              </c:strCache>
              <c:extLst/>
            </c:strRef>
          </c:cat>
          <c:val>
            <c:numRef>
              <c:f>'PARAGRAPH QUESTIONS'!$A$2:$I$2</c:f>
              <c:numCache>
                <c:formatCode>General</c:formatCode>
                <c:ptCount val="8"/>
                <c:pt idx="0">
                  <c:v>6</c:v>
                </c:pt>
                <c:pt idx="1">
                  <c:v>31</c:v>
                </c:pt>
                <c:pt idx="2">
                  <c:v>53</c:v>
                </c:pt>
                <c:pt idx="3">
                  <c:v>25</c:v>
                </c:pt>
                <c:pt idx="4">
                  <c:v>23</c:v>
                </c:pt>
                <c:pt idx="5">
                  <c:v>37</c:v>
                </c:pt>
                <c:pt idx="6">
                  <c:v>8</c:v>
                </c:pt>
                <c:pt idx="7">
                  <c:v>34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2B8-43F6-A5EE-0C2AB6CC307C}"/>
            </c:ext>
          </c:extLst>
        </c:ser>
        <c:ser>
          <c:idx val="1"/>
          <c:order val="1"/>
          <c:tx>
            <c:strRef>
              <c:f>'PARAGRAPH QUESTIONS'!$A$3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'PARAGRAPH QUESTIONS'!$A$1:$I$1</c:f>
              <c:strCache>
                <c:ptCount val="8"/>
                <c:pt idx="0">
                  <c:v>Q 1.3.5</c:v>
                </c:pt>
                <c:pt idx="1">
                  <c:v>Q 1.5.4</c:v>
                </c:pt>
                <c:pt idx="2">
                  <c:v>Q 2.4.4</c:v>
                </c:pt>
                <c:pt idx="3">
                  <c:v>Q 2.5.5</c:v>
                </c:pt>
                <c:pt idx="4">
                  <c:v>Q 3.3.4</c:v>
                </c:pt>
                <c:pt idx="5">
                  <c:v>Q 3.5.4</c:v>
                </c:pt>
                <c:pt idx="6">
                  <c:v>Q 4.4.5</c:v>
                </c:pt>
                <c:pt idx="7">
                  <c:v>Q 4.5.4</c:v>
                </c:pt>
              </c:strCache>
              <c:extLst/>
            </c:strRef>
          </c:cat>
          <c:val>
            <c:numRef>
              <c:f>'PARAGRAPH QUESTIONS'!$A$3:$I$3</c:f>
              <c:numCache>
                <c:formatCode>General</c:formatCode>
                <c:ptCount val="8"/>
                <c:pt idx="0">
                  <c:v>6</c:v>
                </c:pt>
                <c:pt idx="1">
                  <c:v>19</c:v>
                </c:pt>
                <c:pt idx="2">
                  <c:v>18</c:v>
                </c:pt>
                <c:pt idx="3">
                  <c:v>12</c:v>
                </c:pt>
                <c:pt idx="4">
                  <c:v>18</c:v>
                </c:pt>
                <c:pt idx="5">
                  <c:v>22</c:v>
                </c:pt>
                <c:pt idx="6">
                  <c:v>9</c:v>
                </c:pt>
                <c:pt idx="7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2B8-43F6-A5EE-0C2AB6CC307C}"/>
            </c:ext>
          </c:extLst>
        </c:ser>
        <c:ser>
          <c:idx val="2"/>
          <c:order val="2"/>
          <c:tx>
            <c:strRef>
              <c:f>'PARAGRAPH QUESTIONS'!$A$4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'PARAGRAPH QUESTIONS'!$A$1:$I$1</c:f>
              <c:strCache>
                <c:ptCount val="8"/>
                <c:pt idx="0">
                  <c:v>Q 1.3.5</c:v>
                </c:pt>
                <c:pt idx="1">
                  <c:v>Q 1.5.4</c:v>
                </c:pt>
                <c:pt idx="2">
                  <c:v>Q 2.4.4</c:v>
                </c:pt>
                <c:pt idx="3">
                  <c:v>Q 2.5.5</c:v>
                </c:pt>
                <c:pt idx="4">
                  <c:v>Q 3.3.4</c:v>
                </c:pt>
                <c:pt idx="5">
                  <c:v>Q 3.5.4</c:v>
                </c:pt>
                <c:pt idx="6">
                  <c:v>Q 4.4.5</c:v>
                </c:pt>
                <c:pt idx="7">
                  <c:v>Q 4.5.4</c:v>
                </c:pt>
              </c:strCache>
              <c:extLst/>
            </c:strRef>
          </c:cat>
          <c:val>
            <c:numRef>
              <c:f>'PARAGRAPH QUESTIONS'!$A$4:$I$4</c:f>
              <c:numCache>
                <c:formatCode>General</c:formatCode>
                <c:ptCount val="8"/>
                <c:pt idx="0">
                  <c:v>13</c:v>
                </c:pt>
                <c:pt idx="1">
                  <c:v>8</c:v>
                </c:pt>
                <c:pt idx="2">
                  <c:v>6</c:v>
                </c:pt>
                <c:pt idx="3">
                  <c:v>18</c:v>
                </c:pt>
                <c:pt idx="4">
                  <c:v>22</c:v>
                </c:pt>
                <c:pt idx="5">
                  <c:v>13</c:v>
                </c:pt>
                <c:pt idx="6">
                  <c:v>16</c:v>
                </c:pt>
                <c:pt idx="7">
                  <c:v>8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D2B8-43F6-A5EE-0C2AB6CC307C}"/>
            </c:ext>
          </c:extLst>
        </c:ser>
        <c:ser>
          <c:idx val="3"/>
          <c:order val="3"/>
          <c:tx>
            <c:strRef>
              <c:f>'PARAGRAPH QUESTIONS'!$A$5</c:f>
              <c:strCache>
                <c:ptCount val="1"/>
                <c:pt idx="0">
                  <c:v>6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'PARAGRAPH QUESTIONS'!$A$1:$I$1</c:f>
              <c:strCache>
                <c:ptCount val="8"/>
                <c:pt idx="0">
                  <c:v>Q 1.3.5</c:v>
                </c:pt>
                <c:pt idx="1">
                  <c:v>Q 1.5.4</c:v>
                </c:pt>
                <c:pt idx="2">
                  <c:v>Q 2.4.4</c:v>
                </c:pt>
                <c:pt idx="3">
                  <c:v>Q 2.5.5</c:v>
                </c:pt>
                <c:pt idx="4">
                  <c:v>Q 3.3.4</c:v>
                </c:pt>
                <c:pt idx="5">
                  <c:v>Q 3.5.4</c:v>
                </c:pt>
                <c:pt idx="6">
                  <c:v>Q 4.4.5</c:v>
                </c:pt>
                <c:pt idx="7">
                  <c:v>Q 4.5.4</c:v>
                </c:pt>
              </c:strCache>
              <c:extLst/>
            </c:strRef>
          </c:cat>
          <c:val>
            <c:numRef>
              <c:f>'PARAGRAPH QUESTIONS'!$A$5:$I$5</c:f>
              <c:numCache>
                <c:formatCode>General</c:formatCode>
                <c:ptCount val="8"/>
                <c:pt idx="0">
                  <c:v>25</c:v>
                </c:pt>
                <c:pt idx="1">
                  <c:v>6</c:v>
                </c:pt>
                <c:pt idx="2">
                  <c:v>6</c:v>
                </c:pt>
                <c:pt idx="3">
                  <c:v>11</c:v>
                </c:pt>
                <c:pt idx="4">
                  <c:v>8</c:v>
                </c:pt>
                <c:pt idx="5">
                  <c:v>5</c:v>
                </c:pt>
                <c:pt idx="6">
                  <c:v>17</c:v>
                </c:pt>
                <c:pt idx="7">
                  <c:v>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3-D2B8-43F6-A5EE-0C2AB6CC307C}"/>
            </c:ext>
          </c:extLst>
        </c:ser>
        <c:ser>
          <c:idx val="4"/>
          <c:order val="4"/>
          <c:tx>
            <c:strRef>
              <c:f>'PARAGRAPH QUESTIONS'!$A$6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'PARAGRAPH QUESTIONS'!$A$1:$I$1</c:f>
              <c:strCache>
                <c:ptCount val="8"/>
                <c:pt idx="0">
                  <c:v>Q 1.3.5</c:v>
                </c:pt>
                <c:pt idx="1">
                  <c:v>Q 1.5.4</c:v>
                </c:pt>
                <c:pt idx="2">
                  <c:v>Q 2.4.4</c:v>
                </c:pt>
                <c:pt idx="3">
                  <c:v>Q 2.5.5</c:v>
                </c:pt>
                <c:pt idx="4">
                  <c:v>Q 3.3.4</c:v>
                </c:pt>
                <c:pt idx="5">
                  <c:v>Q 3.5.4</c:v>
                </c:pt>
                <c:pt idx="6">
                  <c:v>Q 4.4.5</c:v>
                </c:pt>
                <c:pt idx="7">
                  <c:v>Q 4.5.4</c:v>
                </c:pt>
              </c:strCache>
              <c:extLst/>
            </c:strRef>
          </c:cat>
          <c:val>
            <c:numRef>
              <c:f>'PARAGRAPH QUESTIONS'!$A$6:$I$6</c:f>
              <c:numCache>
                <c:formatCode>General</c:formatCode>
                <c:ptCount val="8"/>
                <c:pt idx="0">
                  <c:v>20</c:v>
                </c:pt>
                <c:pt idx="1">
                  <c:v>4</c:v>
                </c:pt>
                <c:pt idx="2">
                  <c:v>2</c:v>
                </c:pt>
                <c:pt idx="3">
                  <c:v>17</c:v>
                </c:pt>
                <c:pt idx="4">
                  <c:v>10</c:v>
                </c:pt>
                <c:pt idx="5">
                  <c:v>4</c:v>
                </c:pt>
                <c:pt idx="6">
                  <c:v>13</c:v>
                </c:pt>
                <c:pt idx="7">
                  <c:v>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D2B8-43F6-A5EE-0C2AB6CC30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82336768"/>
        <c:axId val="82367232"/>
        <c:extLst>
          <c:ext xmlns:c15="http://schemas.microsoft.com/office/drawing/2012/chart" uri="{02D57815-91ED-43cb-92C2-25804820EDAC}">
            <c15:filteredBarSeries>
              <c15:ser>
                <c:idx val="5"/>
                <c:order val="5"/>
                <c:tx>
                  <c:v>Series6</c:v>
                </c:tx>
                <c:spPr>
                  <a:solidFill>
                    <a:schemeClr val="accent3">
                      <a:tint val="5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ctr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'PARAGRAPH QUESTIONS'!$A$1:$I$1</c15:sqref>
                        </c15:formulaRef>
                      </c:ext>
                    </c:extLst>
                    <c:strCache>
                      <c:ptCount val="8"/>
                      <c:pt idx="0">
                        <c:v>Q 1.3.5</c:v>
                      </c:pt>
                      <c:pt idx="1">
                        <c:v>Q 1.5.4</c:v>
                      </c:pt>
                      <c:pt idx="2">
                        <c:v>Q 2.4.4</c:v>
                      </c:pt>
                      <c:pt idx="3">
                        <c:v>Q 2.5.5</c:v>
                      </c:pt>
                      <c:pt idx="4">
                        <c:v>Q 3.3.4</c:v>
                      </c:pt>
                      <c:pt idx="5">
                        <c:v>Q 3.5.4</c:v>
                      </c:pt>
                      <c:pt idx="6">
                        <c:v>Q 4.4.5</c:v>
                      </c:pt>
                      <c:pt idx="7">
                        <c:v>Q 4.5.4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'PARAGRAPH QUESTIONS'!$A$7:$I$7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70</c:v>
                      </c:pt>
                      <c:pt idx="1">
                        <c:v>68</c:v>
                      </c:pt>
                      <c:pt idx="2">
                        <c:v>85</c:v>
                      </c:pt>
                      <c:pt idx="3">
                        <c:v>83</c:v>
                      </c:pt>
                      <c:pt idx="4">
                        <c:v>81</c:v>
                      </c:pt>
                      <c:pt idx="5">
                        <c:v>81</c:v>
                      </c:pt>
                      <c:pt idx="6">
                        <c:v>63</c:v>
                      </c:pt>
                      <c:pt idx="7">
                        <c:v>62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D2B8-43F6-A5EE-0C2AB6CC307C}"/>
                  </c:ext>
                </c:extLst>
              </c15:ser>
            </c15:filteredBarSeries>
          </c:ext>
        </c:extLst>
      </c:barChart>
      <c:catAx>
        <c:axId val="82336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367232"/>
        <c:crosses val="autoZero"/>
        <c:auto val="1"/>
        <c:lblAlgn val="ctr"/>
        <c:lblOffset val="100"/>
        <c:noMultiLvlLbl val="0"/>
      </c:catAx>
      <c:valAx>
        <c:axId val="823672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82336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3780479727606483"/>
          <c:y val="2.4281213647422153E-3"/>
          <c:w val="0.26296630723616482"/>
          <c:h val="7.07267833700724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B38863-C5B4-4BC3-A0A3-5716BDB44F63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FD6ED21-0247-4545-80A8-6AA72CC82003}">
      <dgm:prSet phldrT="[Text]" custT="1"/>
      <dgm:spPr/>
      <dgm:t>
        <a:bodyPr/>
        <a:lstStyle/>
        <a:p>
          <a:r>
            <a:rPr lang="en-US" sz="2800" b="1" dirty="0"/>
            <a:t>REPORT</a:t>
          </a:r>
        </a:p>
        <a:p>
          <a:r>
            <a:rPr lang="en-US" sz="2800" b="1" dirty="0"/>
            <a:t>PAPER 1</a:t>
          </a:r>
        </a:p>
      </dgm:t>
    </dgm:pt>
    <dgm:pt modelId="{00F914A7-CAE7-49B3-B1E7-4D102CDE637A}" type="parTrans" cxnId="{B52D7DBB-CAED-411A-AB1F-453C69A64C6E}">
      <dgm:prSet/>
      <dgm:spPr/>
      <dgm:t>
        <a:bodyPr/>
        <a:lstStyle/>
        <a:p>
          <a:endParaRPr lang="en-US"/>
        </a:p>
      </dgm:t>
    </dgm:pt>
    <dgm:pt modelId="{8F1EF234-D28D-49BF-A865-B7EA23A2C23C}" type="sibTrans" cxnId="{B52D7DBB-CAED-411A-AB1F-453C69A64C6E}">
      <dgm:prSet/>
      <dgm:spPr/>
      <dgm:t>
        <a:bodyPr/>
        <a:lstStyle/>
        <a:p>
          <a:endParaRPr lang="en-US"/>
        </a:p>
      </dgm:t>
    </dgm:pt>
    <dgm:pt modelId="{5289C374-1B08-4FF1-8D8F-487B43E6ABF0}">
      <dgm:prSet phldrT="[Text]" phldr="1"/>
      <dgm:spPr>
        <a:solidFill>
          <a:schemeClr val="accent6"/>
        </a:solidFill>
      </dgm:spPr>
      <dgm:t>
        <a:bodyPr/>
        <a:lstStyle/>
        <a:p>
          <a:endParaRPr lang="en-US" dirty="0"/>
        </a:p>
      </dgm:t>
    </dgm:pt>
    <dgm:pt modelId="{1594B21F-5013-429D-AD02-2F93366C6B22}" type="parTrans" cxnId="{4FEE095B-5C39-4033-B4D0-492C099CE46F}">
      <dgm:prSet/>
      <dgm:spPr/>
      <dgm:t>
        <a:bodyPr/>
        <a:lstStyle/>
        <a:p>
          <a:endParaRPr lang="en-US"/>
        </a:p>
      </dgm:t>
    </dgm:pt>
    <dgm:pt modelId="{9D8E8D0E-9B60-4513-945C-E144DD6EF2FC}" type="sibTrans" cxnId="{4FEE095B-5C39-4033-B4D0-492C099CE46F}">
      <dgm:prSet/>
      <dgm:spPr/>
      <dgm:t>
        <a:bodyPr/>
        <a:lstStyle/>
        <a:p>
          <a:endParaRPr lang="en-US"/>
        </a:p>
      </dgm:t>
    </dgm:pt>
    <dgm:pt modelId="{CD81EF4E-9BCF-4DD4-B6EE-433E4ACECEE8}">
      <dgm:prSet phldrT="[Text]" phldr="1"/>
      <dgm:spPr>
        <a:solidFill>
          <a:schemeClr val="accent4"/>
        </a:solidFill>
      </dgm:spPr>
      <dgm:t>
        <a:bodyPr/>
        <a:lstStyle/>
        <a:p>
          <a:endParaRPr lang="en-US" dirty="0"/>
        </a:p>
      </dgm:t>
    </dgm:pt>
    <dgm:pt modelId="{88BE6550-BE97-4896-AB2D-DD23A1F74835}" type="parTrans" cxnId="{C0D38E88-C45D-43E6-B954-9FEB0CE4AB40}">
      <dgm:prSet/>
      <dgm:spPr/>
      <dgm:t>
        <a:bodyPr/>
        <a:lstStyle/>
        <a:p>
          <a:endParaRPr lang="en-US"/>
        </a:p>
      </dgm:t>
    </dgm:pt>
    <dgm:pt modelId="{E362C983-D0BC-4205-938D-F1577B0BA155}" type="sibTrans" cxnId="{C0D38E88-C45D-43E6-B954-9FEB0CE4AB40}">
      <dgm:prSet/>
      <dgm:spPr/>
      <dgm:t>
        <a:bodyPr/>
        <a:lstStyle/>
        <a:p>
          <a:endParaRPr lang="en-US"/>
        </a:p>
      </dgm:t>
    </dgm:pt>
    <dgm:pt modelId="{AB1D26ED-98F4-4EAA-814F-4C638C2357ED}">
      <dgm:prSet phldrT="[Text]" phldr="1"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9970377F-6592-48A6-8EA7-2387C0E912CC}" type="parTrans" cxnId="{CC66F7E4-39DD-41FE-86DB-6A9F32E8E9DF}">
      <dgm:prSet/>
      <dgm:spPr/>
      <dgm:t>
        <a:bodyPr/>
        <a:lstStyle/>
        <a:p>
          <a:endParaRPr lang="en-US"/>
        </a:p>
      </dgm:t>
    </dgm:pt>
    <dgm:pt modelId="{4EAFC66F-F35F-4C04-8D40-8F3931D9E641}" type="sibTrans" cxnId="{CC66F7E4-39DD-41FE-86DB-6A9F32E8E9DF}">
      <dgm:prSet/>
      <dgm:spPr/>
      <dgm:t>
        <a:bodyPr/>
        <a:lstStyle/>
        <a:p>
          <a:endParaRPr lang="en-US"/>
        </a:p>
      </dgm:t>
    </dgm:pt>
    <dgm:pt modelId="{621D8717-4DF7-4AE6-9898-26C74ECF7B4C}">
      <dgm:prSet phldrT="[Text]" phldr="1"/>
      <dgm:spPr>
        <a:solidFill>
          <a:schemeClr val="accent3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B7B06F2F-BBAB-4053-9412-9478EB8E8301}" type="parTrans" cxnId="{38DAE4C8-4A73-4DA1-9D6B-ED6933FF9E97}">
      <dgm:prSet/>
      <dgm:spPr/>
      <dgm:t>
        <a:bodyPr/>
        <a:lstStyle/>
        <a:p>
          <a:endParaRPr lang="en-US"/>
        </a:p>
      </dgm:t>
    </dgm:pt>
    <dgm:pt modelId="{AC5429BD-8633-44E3-BD5D-3505D3605C94}" type="sibTrans" cxnId="{38DAE4C8-4A73-4DA1-9D6B-ED6933FF9E97}">
      <dgm:prSet/>
      <dgm:spPr/>
      <dgm:t>
        <a:bodyPr/>
        <a:lstStyle/>
        <a:p>
          <a:endParaRPr lang="en-US"/>
        </a:p>
      </dgm:t>
    </dgm:pt>
    <dgm:pt modelId="{2F1C30B4-46E3-489A-A095-A0028BF4801F}" type="pres">
      <dgm:prSet presAssocID="{F9B38863-C5B4-4BC3-A0A3-5716BDB44F6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48FB289-A76C-45A4-8141-9693CA628D7C}" type="pres">
      <dgm:prSet presAssocID="{F9B38863-C5B4-4BC3-A0A3-5716BDB44F63}" presName="matrix" presStyleCnt="0"/>
      <dgm:spPr/>
    </dgm:pt>
    <dgm:pt modelId="{0BA703A5-B496-4EFE-A6D9-A1D04A18E95A}" type="pres">
      <dgm:prSet presAssocID="{F9B38863-C5B4-4BC3-A0A3-5716BDB44F63}" presName="tile1" presStyleLbl="node1" presStyleIdx="0" presStyleCnt="4"/>
      <dgm:spPr/>
    </dgm:pt>
    <dgm:pt modelId="{8A35688D-2271-4AFB-B653-F40D9CEABB1C}" type="pres">
      <dgm:prSet presAssocID="{F9B38863-C5B4-4BC3-A0A3-5716BDB44F6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B85C975-7C8C-46DA-B7B0-14924A766F82}" type="pres">
      <dgm:prSet presAssocID="{F9B38863-C5B4-4BC3-A0A3-5716BDB44F63}" presName="tile2" presStyleLbl="node1" presStyleIdx="1" presStyleCnt="4"/>
      <dgm:spPr/>
    </dgm:pt>
    <dgm:pt modelId="{F60BBA60-0F88-4EF5-BFE3-720DDADB9F67}" type="pres">
      <dgm:prSet presAssocID="{F9B38863-C5B4-4BC3-A0A3-5716BDB44F6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C4B1348-A41E-4B34-B564-EB70E0DBB4B4}" type="pres">
      <dgm:prSet presAssocID="{F9B38863-C5B4-4BC3-A0A3-5716BDB44F63}" presName="tile3" presStyleLbl="node1" presStyleIdx="2" presStyleCnt="4"/>
      <dgm:spPr/>
    </dgm:pt>
    <dgm:pt modelId="{EDE3218C-B271-43F6-9528-57034F688730}" type="pres">
      <dgm:prSet presAssocID="{F9B38863-C5B4-4BC3-A0A3-5716BDB44F6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43AD523-6A03-46B1-A1E1-B483693FA71C}" type="pres">
      <dgm:prSet presAssocID="{F9B38863-C5B4-4BC3-A0A3-5716BDB44F63}" presName="tile4" presStyleLbl="node1" presStyleIdx="3" presStyleCnt="4"/>
      <dgm:spPr/>
    </dgm:pt>
    <dgm:pt modelId="{7728C190-96FE-4E77-9090-90BEA7E779DF}" type="pres">
      <dgm:prSet presAssocID="{F9B38863-C5B4-4BC3-A0A3-5716BDB44F6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011A74B-AA54-4933-B6B8-4C1A225E27BE}" type="pres">
      <dgm:prSet presAssocID="{F9B38863-C5B4-4BC3-A0A3-5716BDB44F63}" presName="centerTile" presStyleLbl="fgShp" presStyleIdx="0" presStyleCnt="1" custScaleX="97013" custScaleY="85997">
        <dgm:presLayoutVars>
          <dgm:chMax val="0"/>
          <dgm:chPref val="0"/>
        </dgm:presLayoutVars>
      </dgm:prSet>
      <dgm:spPr/>
    </dgm:pt>
  </dgm:ptLst>
  <dgm:cxnLst>
    <dgm:cxn modelId="{104EBD0F-DBCA-4110-B8CC-31D4CB5F70B2}" type="presOf" srcId="{CD81EF4E-9BCF-4DD4-B6EE-433E4ACECEE8}" destId="{F60BBA60-0F88-4EF5-BFE3-720DDADB9F67}" srcOrd="1" destOrd="0" presId="urn:microsoft.com/office/officeart/2005/8/layout/matrix1"/>
    <dgm:cxn modelId="{D0EC8B54-D0EF-4E50-AC5B-4514791BE1EA}" type="presOf" srcId="{F9B38863-C5B4-4BC3-A0A3-5716BDB44F63}" destId="{2F1C30B4-46E3-489A-A095-A0028BF4801F}" srcOrd="0" destOrd="0" presId="urn:microsoft.com/office/officeart/2005/8/layout/matrix1"/>
    <dgm:cxn modelId="{4FEE095B-5C39-4033-B4D0-492C099CE46F}" srcId="{1FD6ED21-0247-4545-80A8-6AA72CC82003}" destId="{5289C374-1B08-4FF1-8D8F-487B43E6ABF0}" srcOrd="0" destOrd="0" parTransId="{1594B21F-5013-429D-AD02-2F93366C6B22}" sibTransId="{9D8E8D0E-9B60-4513-945C-E144DD6EF2FC}"/>
    <dgm:cxn modelId="{FACF5987-A04A-44E2-AC8F-F38829D43823}" type="presOf" srcId="{CD81EF4E-9BCF-4DD4-B6EE-433E4ACECEE8}" destId="{8B85C975-7C8C-46DA-B7B0-14924A766F82}" srcOrd="0" destOrd="0" presId="urn:microsoft.com/office/officeart/2005/8/layout/matrix1"/>
    <dgm:cxn modelId="{C0D38E88-C45D-43E6-B954-9FEB0CE4AB40}" srcId="{1FD6ED21-0247-4545-80A8-6AA72CC82003}" destId="{CD81EF4E-9BCF-4DD4-B6EE-433E4ACECEE8}" srcOrd="1" destOrd="0" parTransId="{88BE6550-BE97-4896-AB2D-DD23A1F74835}" sibTransId="{E362C983-D0BC-4205-938D-F1577B0BA155}"/>
    <dgm:cxn modelId="{B52D7DBB-CAED-411A-AB1F-453C69A64C6E}" srcId="{F9B38863-C5B4-4BC3-A0A3-5716BDB44F63}" destId="{1FD6ED21-0247-4545-80A8-6AA72CC82003}" srcOrd="0" destOrd="0" parTransId="{00F914A7-CAE7-49B3-B1E7-4D102CDE637A}" sibTransId="{8F1EF234-D28D-49BF-A865-B7EA23A2C23C}"/>
    <dgm:cxn modelId="{AE8A6ABC-3F5F-47AE-A050-43A51AB398C2}" type="presOf" srcId="{1FD6ED21-0247-4545-80A8-6AA72CC82003}" destId="{B011A74B-AA54-4933-B6B8-4C1A225E27BE}" srcOrd="0" destOrd="0" presId="urn:microsoft.com/office/officeart/2005/8/layout/matrix1"/>
    <dgm:cxn modelId="{19D066BD-ED47-4509-86B2-DA7D6462FF5C}" type="presOf" srcId="{5289C374-1B08-4FF1-8D8F-487B43E6ABF0}" destId="{0BA703A5-B496-4EFE-A6D9-A1D04A18E95A}" srcOrd="0" destOrd="0" presId="urn:microsoft.com/office/officeart/2005/8/layout/matrix1"/>
    <dgm:cxn modelId="{38DAE4C8-4A73-4DA1-9D6B-ED6933FF9E97}" srcId="{1FD6ED21-0247-4545-80A8-6AA72CC82003}" destId="{621D8717-4DF7-4AE6-9898-26C74ECF7B4C}" srcOrd="3" destOrd="0" parTransId="{B7B06F2F-BBAB-4053-9412-9478EB8E8301}" sibTransId="{AC5429BD-8633-44E3-BD5D-3505D3605C94}"/>
    <dgm:cxn modelId="{73E83DCE-60BD-450C-963A-3703200CC12C}" type="presOf" srcId="{621D8717-4DF7-4AE6-9898-26C74ECF7B4C}" destId="{7728C190-96FE-4E77-9090-90BEA7E779DF}" srcOrd="1" destOrd="0" presId="urn:microsoft.com/office/officeart/2005/8/layout/matrix1"/>
    <dgm:cxn modelId="{D3AC07DE-A525-4D7A-81FB-44D744119F4B}" type="presOf" srcId="{AB1D26ED-98F4-4EAA-814F-4C638C2357ED}" destId="{DC4B1348-A41E-4B34-B564-EB70E0DBB4B4}" srcOrd="0" destOrd="0" presId="urn:microsoft.com/office/officeart/2005/8/layout/matrix1"/>
    <dgm:cxn modelId="{CC66F7E4-39DD-41FE-86DB-6A9F32E8E9DF}" srcId="{1FD6ED21-0247-4545-80A8-6AA72CC82003}" destId="{AB1D26ED-98F4-4EAA-814F-4C638C2357ED}" srcOrd="2" destOrd="0" parTransId="{9970377F-6592-48A6-8EA7-2387C0E912CC}" sibTransId="{4EAFC66F-F35F-4C04-8D40-8F3931D9E641}"/>
    <dgm:cxn modelId="{BE25D6EC-9024-4DE9-B331-5B003E179D5A}" type="presOf" srcId="{5289C374-1B08-4FF1-8D8F-487B43E6ABF0}" destId="{8A35688D-2271-4AFB-B653-F40D9CEABB1C}" srcOrd="1" destOrd="0" presId="urn:microsoft.com/office/officeart/2005/8/layout/matrix1"/>
    <dgm:cxn modelId="{ED506EEE-760D-4BDF-8250-81220059C7BD}" type="presOf" srcId="{621D8717-4DF7-4AE6-9898-26C74ECF7B4C}" destId="{943AD523-6A03-46B1-A1E1-B483693FA71C}" srcOrd="0" destOrd="0" presId="urn:microsoft.com/office/officeart/2005/8/layout/matrix1"/>
    <dgm:cxn modelId="{9799F6F4-9D3A-44EE-87FD-F4CBFF58F5E9}" type="presOf" srcId="{AB1D26ED-98F4-4EAA-814F-4C638C2357ED}" destId="{EDE3218C-B271-43F6-9528-57034F688730}" srcOrd="1" destOrd="0" presId="urn:microsoft.com/office/officeart/2005/8/layout/matrix1"/>
    <dgm:cxn modelId="{1A6E1DB1-C466-467F-A619-2E1DE73C348F}" type="presParOf" srcId="{2F1C30B4-46E3-489A-A095-A0028BF4801F}" destId="{848FB289-A76C-45A4-8141-9693CA628D7C}" srcOrd="0" destOrd="0" presId="urn:microsoft.com/office/officeart/2005/8/layout/matrix1"/>
    <dgm:cxn modelId="{86ABAC2B-5322-4B82-841F-A14811669637}" type="presParOf" srcId="{848FB289-A76C-45A4-8141-9693CA628D7C}" destId="{0BA703A5-B496-4EFE-A6D9-A1D04A18E95A}" srcOrd="0" destOrd="0" presId="urn:microsoft.com/office/officeart/2005/8/layout/matrix1"/>
    <dgm:cxn modelId="{BA895CB3-025D-4C63-A0E3-8503CC8E80ED}" type="presParOf" srcId="{848FB289-A76C-45A4-8141-9693CA628D7C}" destId="{8A35688D-2271-4AFB-B653-F40D9CEABB1C}" srcOrd="1" destOrd="0" presId="urn:microsoft.com/office/officeart/2005/8/layout/matrix1"/>
    <dgm:cxn modelId="{2904A099-728A-4F7B-A7BF-8A796857B8B8}" type="presParOf" srcId="{848FB289-A76C-45A4-8141-9693CA628D7C}" destId="{8B85C975-7C8C-46DA-B7B0-14924A766F82}" srcOrd="2" destOrd="0" presId="urn:microsoft.com/office/officeart/2005/8/layout/matrix1"/>
    <dgm:cxn modelId="{5EDFA721-BD2B-4F79-893B-3E1B9995BBF0}" type="presParOf" srcId="{848FB289-A76C-45A4-8141-9693CA628D7C}" destId="{F60BBA60-0F88-4EF5-BFE3-720DDADB9F67}" srcOrd="3" destOrd="0" presId="urn:microsoft.com/office/officeart/2005/8/layout/matrix1"/>
    <dgm:cxn modelId="{BE34A3ED-F7B4-4600-BCD2-EEC6171CC776}" type="presParOf" srcId="{848FB289-A76C-45A4-8141-9693CA628D7C}" destId="{DC4B1348-A41E-4B34-B564-EB70E0DBB4B4}" srcOrd="4" destOrd="0" presId="urn:microsoft.com/office/officeart/2005/8/layout/matrix1"/>
    <dgm:cxn modelId="{45377CE0-5905-482F-A313-79C2DCBCEB61}" type="presParOf" srcId="{848FB289-A76C-45A4-8141-9693CA628D7C}" destId="{EDE3218C-B271-43F6-9528-57034F688730}" srcOrd="5" destOrd="0" presId="urn:microsoft.com/office/officeart/2005/8/layout/matrix1"/>
    <dgm:cxn modelId="{9FBB799D-8C75-413C-88A4-D7A0AF6904A2}" type="presParOf" srcId="{848FB289-A76C-45A4-8141-9693CA628D7C}" destId="{943AD523-6A03-46B1-A1E1-B483693FA71C}" srcOrd="6" destOrd="0" presId="urn:microsoft.com/office/officeart/2005/8/layout/matrix1"/>
    <dgm:cxn modelId="{549A9D33-4C47-4A63-8177-1E6955D613CB}" type="presParOf" srcId="{848FB289-A76C-45A4-8141-9693CA628D7C}" destId="{7728C190-96FE-4E77-9090-90BEA7E779DF}" srcOrd="7" destOrd="0" presId="urn:microsoft.com/office/officeart/2005/8/layout/matrix1"/>
    <dgm:cxn modelId="{8575791F-BE8E-401D-997A-F5C98BDF8B07}" type="presParOf" srcId="{2F1C30B4-46E3-489A-A095-A0028BF4801F}" destId="{B011A74B-AA54-4933-B6B8-4C1A225E27B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703A5-B496-4EFE-A6D9-A1D04A18E95A}">
      <dsp:nvSpPr>
        <dsp:cNvPr id="0" name=""/>
        <dsp:cNvSpPr/>
      </dsp:nvSpPr>
      <dsp:spPr>
        <a:xfrm rot="16200000">
          <a:off x="593923" y="-593923"/>
          <a:ext cx="2590067" cy="3777915"/>
        </a:xfrm>
        <a:prstGeom prst="round1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5400000">
        <a:off x="0" y="0"/>
        <a:ext cx="3777915" cy="1942551"/>
      </dsp:txXfrm>
    </dsp:sp>
    <dsp:sp modelId="{8B85C975-7C8C-46DA-B7B0-14924A766F82}">
      <dsp:nvSpPr>
        <dsp:cNvPr id="0" name=""/>
        <dsp:cNvSpPr/>
      </dsp:nvSpPr>
      <dsp:spPr>
        <a:xfrm>
          <a:off x="3777915" y="0"/>
          <a:ext cx="3777915" cy="2590067"/>
        </a:xfrm>
        <a:prstGeom prst="round1Rect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3777915" y="0"/>
        <a:ext cx="3777915" cy="1942551"/>
      </dsp:txXfrm>
    </dsp:sp>
    <dsp:sp modelId="{DC4B1348-A41E-4B34-B564-EB70E0DBB4B4}">
      <dsp:nvSpPr>
        <dsp:cNvPr id="0" name=""/>
        <dsp:cNvSpPr/>
      </dsp:nvSpPr>
      <dsp:spPr>
        <a:xfrm rot="10800000">
          <a:off x="0" y="2590067"/>
          <a:ext cx="3777915" cy="2590067"/>
        </a:xfrm>
        <a:prstGeom prst="round1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10800000">
        <a:off x="0" y="3237584"/>
        <a:ext cx="3777915" cy="1942551"/>
      </dsp:txXfrm>
    </dsp:sp>
    <dsp:sp modelId="{943AD523-6A03-46B1-A1E1-B483693FA71C}">
      <dsp:nvSpPr>
        <dsp:cNvPr id="0" name=""/>
        <dsp:cNvSpPr/>
      </dsp:nvSpPr>
      <dsp:spPr>
        <a:xfrm rot="5400000">
          <a:off x="4371839" y="1996144"/>
          <a:ext cx="2590067" cy="3777915"/>
        </a:xfrm>
        <a:prstGeom prst="round1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 rot="-5400000">
        <a:off x="3777915" y="3237584"/>
        <a:ext cx="3777915" cy="1942551"/>
      </dsp:txXfrm>
    </dsp:sp>
    <dsp:sp modelId="{B011A74B-AA54-4933-B6B8-4C1A225E27BE}">
      <dsp:nvSpPr>
        <dsp:cNvPr id="0" name=""/>
        <dsp:cNvSpPr/>
      </dsp:nvSpPr>
      <dsp:spPr>
        <a:xfrm>
          <a:off x="2678394" y="2033222"/>
          <a:ext cx="2199041" cy="1113690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REPORT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PAPER 1</a:t>
          </a:r>
        </a:p>
      </dsp:txBody>
      <dsp:txXfrm>
        <a:off x="2732760" y="2087588"/>
        <a:ext cx="2090309" cy="1004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0.39184</cdr:x>
      <cdr:y>0.5192</cdr:y>
    </cdr:from>
    <cdr:to>
      <cdr:x>0.51903</cdr:x>
      <cdr:y>0.52273</cdr:y>
    </cdr:to>
    <cdr:cxnSp macro="">
      <cdr:nvCxnSpPr>
        <cdr:cNvPr id="2" name="Straight Connector 1">
          <a:extLst xmlns:a="http://schemas.openxmlformats.org/drawingml/2006/main">
            <a:ext uri="{FF2B5EF4-FFF2-40B4-BE49-F238E27FC236}">
              <a16:creationId xmlns:a16="http://schemas.microsoft.com/office/drawing/2014/main" id="{B72EC1FE-3037-43CB-8E1F-7A17992531EC}"/>
            </a:ext>
          </a:extLst>
        </cdr:cNvPr>
        <cdr:cNvCxnSpPr/>
      </cdr:nvCxnSpPr>
      <cdr:spPr>
        <a:xfrm xmlns:a="http://schemas.openxmlformats.org/drawingml/2006/main">
          <a:off x="3332881" y="2707721"/>
          <a:ext cx="1081856" cy="18409"/>
        </a:xfrm>
        <a:prstGeom xmlns:a="http://schemas.openxmlformats.org/drawingml/2006/main" prst="line">
          <a:avLst/>
        </a:prstGeom>
        <a:ln xmlns:a="http://schemas.openxmlformats.org/drawingml/2006/main" w="41275">
          <a:solidFill>
            <a:srgbClr val="FF0000"/>
          </a:solidFill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803CBF1-CDF4-4AF2-AD52-EFD566515D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641E59-5F30-4BA8-B86F-2E7A5BF5E1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C081B-5EAA-4B41-8255-2340CAB4E127}" type="datetimeFigureOut">
              <a:rPr lang="en-ZA" smtClean="0"/>
              <a:t>2019/08/03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0D37F-AC95-4017-9C6C-225241C64E5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96D1DE-64C5-4504-B687-73C27D6E7E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32328-88D8-4027-B544-D4B86E029D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2605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7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57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4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9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05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3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5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78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2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82112-56BA-954A-B00C-D1D909ACB965}" type="datetimeFigureOut">
              <a:rPr lang="en-US" smtClean="0"/>
              <a:t>8/3/19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90F11-2120-A640-99E9-243C35889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5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image" Target="../media/image33.png"/><Relationship Id="rId3" Type="http://schemas.openxmlformats.org/officeDocument/2006/relationships/slide" Target="slide21.xml"/><Relationship Id="rId7" Type="http://schemas.openxmlformats.org/officeDocument/2006/relationships/slide" Target="slide2.xml"/><Relationship Id="rId12" Type="http://schemas.openxmlformats.org/officeDocument/2006/relationships/slide" Target="slide1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5.xml"/><Relationship Id="rId6" Type="http://schemas.openxmlformats.org/officeDocument/2006/relationships/slide" Target="slide19.xml"/><Relationship Id="rId11" Type="http://schemas.openxmlformats.org/officeDocument/2006/relationships/image" Target="../media/image32.jpeg"/><Relationship Id="rId5" Type="http://schemas.openxmlformats.org/officeDocument/2006/relationships/image" Target="../media/image30.png"/><Relationship Id="rId10" Type="http://schemas.openxmlformats.org/officeDocument/2006/relationships/slide" Target="slide22.xml"/><Relationship Id="rId4" Type="http://schemas.openxmlformats.org/officeDocument/2006/relationships/slide" Target="slide20.xml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emf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emf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CED LOGO master RG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184733"/>
            <a:ext cx="3880546" cy="16626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8510" y="2337186"/>
            <a:ext cx="7665489" cy="1450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3423" y="2972082"/>
            <a:ext cx="4137831" cy="295465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Grade 12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Century Gothic"/>
                <a:cs typeface="Century Gothic"/>
              </a:rPr>
              <a:t>GEOGRAPHY</a:t>
            </a:r>
          </a:p>
          <a:p>
            <a:pPr algn="ctr"/>
            <a:endParaRPr lang="en-US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Century Gothic"/>
                <a:cs typeface="Century Gothic"/>
              </a:rPr>
              <a:t>Examination preparation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809" y="334818"/>
            <a:ext cx="2857388" cy="1154545"/>
          </a:xfrm>
          <a:prstGeom prst="rect">
            <a:avLst/>
          </a:prstGeom>
        </p:spPr>
      </p:pic>
      <p:pic>
        <p:nvPicPr>
          <p:cNvPr id="8" name="Picture 8" descr="http://www.greyhoundsbulli.com/uploads/140227_spinning-glob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193" y="3330097"/>
            <a:ext cx="2322512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916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4B7DB1D-2272-0146-A9D6-AD9B959D2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1601" y="152221"/>
            <a:ext cx="9171253" cy="69279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ZA" altLang="en-US" sz="2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EXAMINATION QUESTION</a:t>
            </a:r>
            <a:br>
              <a:rPr lang="en-ZA" altLang="en-US" sz="2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ZA" altLang="en-US" sz="28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 Settlement</a:t>
            </a:r>
            <a:endParaRPr lang="en-GB" altLang="en-US" sz="2801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AE0EE209-41C4-D845-AE56-9ABF46293E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-12910" y="1169178"/>
            <a:ext cx="9171254" cy="6238000"/>
          </a:xfrm>
        </p:spPr>
        <p:txBody>
          <a:bodyPr/>
          <a:lstStyle/>
          <a:p>
            <a:pPr marL="609581" indent="-609581">
              <a:buFont typeface="Wingdings" pitchFamily="2" charset="2"/>
              <a:buAutoNum type="arabicPeriod"/>
            </a:pPr>
            <a:r>
              <a:rPr lang="en-ZA" altLang="en-US" sz="2620" dirty="0"/>
              <a:t>Identify the land-use zone at A.</a:t>
            </a:r>
            <a:r>
              <a:rPr lang="en-ZA" altLang="en-US" sz="2620" dirty="0">
                <a:solidFill>
                  <a:srgbClr val="FFC000"/>
                </a:solidFill>
              </a:rPr>
              <a:t> </a:t>
            </a:r>
            <a:r>
              <a:rPr lang="en-ZA" altLang="en-US" sz="1988" b="1" dirty="0">
                <a:solidFill>
                  <a:srgbClr val="FF0000"/>
                </a:solidFill>
              </a:rPr>
              <a:t>WHAT IS IT?</a:t>
            </a:r>
          </a:p>
          <a:p>
            <a:pPr marL="609581" indent="-609581">
              <a:buFont typeface="Wingdings" pitchFamily="2" charset="2"/>
              <a:buAutoNum type="arabicPeriod"/>
            </a:pPr>
            <a:r>
              <a:rPr lang="en-ZA" altLang="en-US" sz="2620" dirty="0"/>
              <a:t>Is the zone of decay found at B or C ?  Give TWO   reasons for your answer.</a:t>
            </a:r>
            <a:r>
              <a:rPr lang="en-ZA" altLang="en-US" sz="2620" dirty="0">
                <a:solidFill>
                  <a:srgbClr val="FFC000"/>
                </a:solidFill>
              </a:rPr>
              <a:t> </a:t>
            </a:r>
            <a:r>
              <a:rPr lang="en-ZA" altLang="en-US" sz="1988" b="1" dirty="0">
                <a:solidFill>
                  <a:srgbClr val="FF0000"/>
                </a:solidFill>
              </a:rPr>
              <a:t>WHERE IS IT?</a:t>
            </a:r>
            <a:endParaRPr lang="en-ZA" altLang="en-US" sz="2620" b="1" dirty="0">
              <a:solidFill>
                <a:srgbClr val="FF0000"/>
              </a:solidFill>
            </a:endParaRPr>
          </a:p>
          <a:p>
            <a:pPr marL="609581" indent="-609581">
              <a:buFont typeface="Wingdings" pitchFamily="2" charset="2"/>
              <a:buAutoNum type="arabicPeriod"/>
            </a:pPr>
            <a:r>
              <a:rPr lang="en-ZA" altLang="en-US" sz="2620" dirty="0"/>
              <a:t>Discuss the factors that influenced the location of the industries at D.  </a:t>
            </a:r>
            <a:r>
              <a:rPr lang="en-ZA" altLang="en-US" sz="1988" b="1" dirty="0">
                <a:solidFill>
                  <a:srgbClr val="FF0000"/>
                </a:solidFill>
              </a:rPr>
              <a:t>WHY IS IT THERE?</a:t>
            </a:r>
            <a:endParaRPr lang="en-ZA" altLang="en-US" sz="2620" b="1" dirty="0">
              <a:solidFill>
                <a:srgbClr val="FF0000"/>
              </a:solidFill>
            </a:endParaRPr>
          </a:p>
          <a:p>
            <a:pPr marL="609581" indent="-609581">
              <a:buFont typeface="Wingdings" pitchFamily="2" charset="2"/>
              <a:buAutoNum type="arabicPeriod"/>
            </a:pPr>
            <a:r>
              <a:rPr lang="en-ZA" altLang="en-US" sz="2620" dirty="0"/>
              <a:t>Discuss the characteristics of the buildings and types of functions found in the zone of decay. </a:t>
            </a:r>
            <a:r>
              <a:rPr lang="en-ZA" altLang="en-US" sz="1988" b="1" dirty="0">
                <a:solidFill>
                  <a:srgbClr val="FF0000"/>
                </a:solidFill>
              </a:rPr>
              <a:t>WHAT DOES IT LOOK LIKE?</a:t>
            </a:r>
            <a:endParaRPr lang="en-ZA" altLang="en-US" sz="2620" dirty="0">
              <a:solidFill>
                <a:srgbClr val="FF0000"/>
              </a:solidFill>
            </a:endParaRPr>
          </a:p>
          <a:p>
            <a:pPr marL="609581" indent="-609581">
              <a:buFont typeface="Wingdings" pitchFamily="2" charset="2"/>
              <a:buAutoNum type="arabicPeriod"/>
            </a:pPr>
            <a:r>
              <a:rPr lang="en-ZA" altLang="en-US" sz="2620" dirty="0"/>
              <a:t>Identify the types and sources of pollution found in the city on the diagram.  </a:t>
            </a:r>
            <a:r>
              <a:rPr lang="en-ZA" altLang="en-US" sz="1988" b="1" dirty="0">
                <a:solidFill>
                  <a:srgbClr val="FF0000"/>
                </a:solidFill>
              </a:rPr>
              <a:t>WHAT IS THE IMPACT ON THE ENVIRONMENT?  (*NB PARAGRAPH)</a:t>
            </a:r>
            <a:endParaRPr lang="en-ZA" altLang="en-US" sz="2620" b="1" dirty="0">
              <a:solidFill>
                <a:srgbClr val="FF0000"/>
              </a:solidFill>
            </a:endParaRPr>
          </a:p>
          <a:p>
            <a:pPr marL="609581" indent="-609581">
              <a:buFont typeface="Wingdings" pitchFamily="2" charset="2"/>
              <a:buAutoNum type="arabicPeriod"/>
            </a:pPr>
            <a:r>
              <a:rPr lang="en-ZA" altLang="en-US" sz="2620" dirty="0"/>
              <a:t>What can be done to manage traffic jams in the city on the diagram? </a:t>
            </a:r>
            <a:r>
              <a:rPr lang="en-ZA" altLang="en-US" sz="1988" b="1" dirty="0">
                <a:solidFill>
                  <a:srgbClr val="FF0000"/>
                </a:solidFill>
              </a:rPr>
              <a:t>HOW CAN IT BE MANAGED?</a:t>
            </a:r>
            <a:r>
              <a:rPr lang="en-ZA" altLang="en-US" sz="2891" b="1" dirty="0">
                <a:solidFill>
                  <a:srgbClr val="FF0000"/>
                </a:solidFill>
              </a:rPr>
              <a:t> </a:t>
            </a:r>
            <a:r>
              <a:rPr lang="en-ZA" altLang="en-US" sz="1988" b="1" dirty="0">
                <a:solidFill>
                  <a:srgbClr val="FF0000"/>
                </a:solidFill>
              </a:rPr>
              <a:t>(*NB PARAGRAPH)</a:t>
            </a:r>
          </a:p>
          <a:p>
            <a:pPr marL="609581" indent="-609581">
              <a:buFont typeface="Wingdings" pitchFamily="2" charset="2"/>
              <a:buAutoNum type="arabicPeriod"/>
            </a:pPr>
            <a:endParaRPr lang="en-ZA" altLang="en-US" sz="2620" b="1" dirty="0">
              <a:solidFill>
                <a:srgbClr val="FFC000"/>
              </a:solidFill>
            </a:endParaRPr>
          </a:p>
          <a:p>
            <a:pPr marL="609581" indent="-609581">
              <a:buFont typeface="Wingdings" pitchFamily="2" charset="2"/>
              <a:buAutoNum type="arabicPeriod"/>
            </a:pPr>
            <a:endParaRPr lang="en-ZA" altLang="en-US" sz="2620" b="1" dirty="0">
              <a:solidFill>
                <a:srgbClr val="FF3300"/>
              </a:solidFill>
            </a:endParaRPr>
          </a:p>
          <a:p>
            <a:pPr marL="609581" indent="-609581">
              <a:buFont typeface="Wingdings" pitchFamily="2" charset="2"/>
              <a:buAutoNum type="arabicPeriod"/>
            </a:pPr>
            <a:endParaRPr lang="en-GB" altLang="en-US" sz="2620" dirty="0"/>
          </a:p>
        </p:txBody>
      </p:sp>
    </p:spTree>
    <p:extLst>
      <p:ext uri="{BB962C8B-B14F-4D97-AF65-F5344CB8AC3E}">
        <p14:creationId xmlns:p14="http://schemas.microsoft.com/office/powerpoint/2010/main" val="1850171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942407"/>
              </p:ext>
            </p:extLst>
          </p:nvPr>
        </p:nvGraphicFramePr>
        <p:xfrm>
          <a:off x="646057" y="775252"/>
          <a:ext cx="8117306" cy="469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328">
                  <a:extLst>
                    <a:ext uri="{9D8B030D-6E8A-4147-A177-3AD203B41FA5}">
                      <a16:colId xmlns:a16="http://schemas.microsoft.com/office/drawing/2014/main" val="1765570303"/>
                    </a:ext>
                  </a:extLst>
                </a:gridCol>
                <a:gridCol w="5325978">
                  <a:extLst>
                    <a:ext uri="{9D8B030D-6E8A-4147-A177-3AD203B41FA5}">
                      <a16:colId xmlns:a16="http://schemas.microsoft.com/office/drawing/2014/main" val="3462717726"/>
                    </a:ext>
                  </a:extLst>
                </a:gridCol>
              </a:tblGrid>
              <a:tr h="601579">
                <a:tc gridSpan="2"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LANDUSE ZONES - CBD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1105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70532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143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is it there?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55312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does it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22158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on the environment?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52396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can it be managed?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26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6187" y="313587"/>
            <a:ext cx="75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You have to study with these questions in mind</a:t>
            </a:r>
          </a:p>
        </p:txBody>
      </p:sp>
    </p:spTree>
    <p:extLst>
      <p:ext uri="{BB962C8B-B14F-4D97-AF65-F5344CB8AC3E}">
        <p14:creationId xmlns:p14="http://schemas.microsoft.com/office/powerpoint/2010/main" val="4201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860499"/>
              </p:ext>
            </p:extLst>
          </p:nvPr>
        </p:nvGraphicFramePr>
        <p:xfrm>
          <a:off x="646057" y="775252"/>
          <a:ext cx="8117306" cy="46923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328">
                  <a:extLst>
                    <a:ext uri="{9D8B030D-6E8A-4147-A177-3AD203B41FA5}">
                      <a16:colId xmlns:a16="http://schemas.microsoft.com/office/drawing/2014/main" val="1765570303"/>
                    </a:ext>
                  </a:extLst>
                </a:gridCol>
                <a:gridCol w="5325978">
                  <a:extLst>
                    <a:ext uri="{9D8B030D-6E8A-4147-A177-3AD203B41FA5}">
                      <a16:colId xmlns:a16="http://schemas.microsoft.com/office/drawing/2014/main" val="3462717726"/>
                    </a:ext>
                  </a:extLst>
                </a:gridCol>
              </a:tblGrid>
              <a:tr h="601579">
                <a:tc gridSpan="2">
                  <a:txBody>
                    <a:bodyPr/>
                    <a:lstStyle/>
                    <a:p>
                      <a:pPr algn="ctr"/>
                      <a:r>
                        <a:rPr lang="en-ZA" sz="2800" dirty="0"/>
                        <a:t>RIVER</a:t>
                      </a:r>
                      <a:r>
                        <a:rPr lang="en-ZA" sz="2800" baseline="0" dirty="0"/>
                        <a:t>  CAPTURE (STREAM PIRACY)</a:t>
                      </a:r>
                      <a:endParaRPr lang="en-ZA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61105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70532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 is 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78143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Why is it there?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553121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does it look like?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222158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 on the environment?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352396"/>
                  </a:ext>
                </a:extLst>
              </a:tr>
              <a:tr h="601579">
                <a:tc>
                  <a:txBody>
                    <a:bodyPr/>
                    <a:lstStyle/>
                    <a:p>
                      <a:r>
                        <a:rPr lang="en-ZA" sz="2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can it be managed?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Z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263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86187" y="313587"/>
            <a:ext cx="7545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You have to study with these questions in mind</a:t>
            </a:r>
          </a:p>
        </p:txBody>
      </p:sp>
    </p:spTree>
    <p:extLst>
      <p:ext uri="{BB962C8B-B14F-4D97-AF65-F5344CB8AC3E}">
        <p14:creationId xmlns:p14="http://schemas.microsoft.com/office/powerpoint/2010/main" val="368257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0CF643-0190-3647-9B6B-523822D7E8E7}"/>
              </a:ext>
            </a:extLst>
          </p:cNvPr>
          <p:cNvSpPr txBox="1"/>
          <p:nvPr/>
        </p:nvSpPr>
        <p:spPr>
          <a:xfrm>
            <a:off x="1086187" y="1711535"/>
            <a:ext cx="7270668" cy="2923877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Discuss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factors.....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Discuss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factors…..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Discuss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factors…..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Explain the 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and PHYSICAL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factors …..</a:t>
            </a: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725" y="775975"/>
            <a:ext cx="8356705" cy="52322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PLEASE NB THE FOLLOWING QUESTIONS</a:t>
            </a:r>
          </a:p>
        </p:txBody>
      </p:sp>
    </p:spTree>
    <p:extLst>
      <p:ext uri="{BB962C8B-B14F-4D97-AF65-F5344CB8AC3E}">
        <p14:creationId xmlns:p14="http://schemas.microsoft.com/office/powerpoint/2010/main" val="880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>
            <a:extLst>
              <a:ext uri="{FF2B5EF4-FFF2-40B4-BE49-F238E27FC236}">
                <a16:creationId xmlns:a16="http://schemas.microsoft.com/office/drawing/2014/main" id="{BDD481DB-04FC-4040-AE17-AB994C6A5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39" y="180220"/>
            <a:ext cx="4513909" cy="240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>
            <a:extLst>
              <a:ext uri="{FF2B5EF4-FFF2-40B4-BE49-F238E27FC236}">
                <a16:creationId xmlns:a16="http://schemas.microsoft.com/office/drawing/2014/main" id="{65A1C377-760A-A645-898B-31700C3093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4" y="2628094"/>
            <a:ext cx="8871472" cy="4229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86A3E5-DE0A-214C-9A9E-4C14F88C310C}"/>
              </a:ext>
            </a:extLst>
          </p:cNvPr>
          <p:cNvSpPr txBox="1"/>
          <p:nvPr/>
        </p:nvSpPr>
        <p:spPr>
          <a:xfrm>
            <a:off x="457201" y="417885"/>
            <a:ext cx="3059722" cy="18158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DATA HANDLING: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Graphs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Infographics</a:t>
            </a:r>
          </a:p>
        </p:txBody>
      </p:sp>
    </p:spTree>
    <p:extLst>
      <p:ext uri="{BB962C8B-B14F-4D97-AF65-F5344CB8AC3E}">
        <p14:creationId xmlns:p14="http://schemas.microsoft.com/office/powerpoint/2010/main" val="382639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4725" y="775975"/>
            <a:ext cx="8356705" cy="52322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CASE STUDIES, REPORTS, ETC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AC9CBA-065C-0E45-83C9-D2A337AEFD07}"/>
              </a:ext>
            </a:extLst>
          </p:cNvPr>
          <p:cNvSpPr txBox="1"/>
          <p:nvPr/>
        </p:nvSpPr>
        <p:spPr>
          <a:xfrm>
            <a:off x="1043354" y="1723292"/>
            <a:ext cx="752621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Read at least twice.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part of infographic, integrate with other information.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regard as comprehension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many cases used to set the scene on which questions are based.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 not quote form passage if not asked 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 to facts in passage as basis for your answers.</a:t>
            </a:r>
          </a:p>
        </p:txBody>
      </p:sp>
    </p:spTree>
    <p:extLst>
      <p:ext uri="{BB962C8B-B14F-4D97-AF65-F5344CB8AC3E}">
        <p14:creationId xmlns:p14="http://schemas.microsoft.com/office/powerpoint/2010/main" val="19627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95275" y="584110"/>
          <a:ext cx="8505825" cy="5215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ctrTitle"/>
          </p:nvPr>
        </p:nvSpPr>
        <p:spPr bwMode="auto">
          <a:xfrm>
            <a:off x="295275" y="-55115"/>
            <a:ext cx="850582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r"/>
            <a:r>
              <a:rPr lang="en-ZA" altLang="en-US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Paragraph-type questions 2018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363268" y="5614631"/>
            <a:ext cx="1533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latin typeface="Arial Narrow" panose="020B0606020202030204" pitchFamily="34" charset="0"/>
              </a:rPr>
              <a:t>Weather CF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1277635" y="5742432"/>
            <a:ext cx="153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Human Act</a:t>
            </a:r>
          </a:p>
          <a:p>
            <a:pPr algn="r"/>
            <a:r>
              <a:rPr lang="en-ZA" b="1" dirty="0">
                <a:latin typeface="Arial Narrow" panose="020B0606020202030204" pitchFamily="34" charset="0"/>
              </a:rPr>
              <a:t>Drainage Dens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2354568" y="5768262"/>
            <a:ext cx="153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Dome cost of maintenance</a:t>
            </a: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451763" y="5742432"/>
            <a:ext cx="153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Changes rejuvenation</a:t>
            </a: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377229" y="5796194"/>
            <a:ext cx="17474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Protests service delivery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5447212" y="5730129"/>
            <a:ext cx="153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Factors beef export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31960" y="5730128"/>
            <a:ext cx="1533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Water access rural areas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7383437" y="5791088"/>
            <a:ext cx="15996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b="1" dirty="0">
                <a:latin typeface="Arial Narrow" panose="020B0606020202030204" pitchFamily="34" charset="0"/>
              </a:rPr>
              <a:t>Energy &amp; labour - copper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66461" y="4495634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676264" y="2661236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10012" y="3132511"/>
            <a:ext cx="1081856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647950" y="2148200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657604" y="4266150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595542" y="3032491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580213" y="1645859"/>
            <a:ext cx="1081856" cy="18409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47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7094" y="757123"/>
            <a:ext cx="830981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Requires critical and analytical thinking                             Cannot merely reproduce knowledge gained in the classroom.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Responses should be well thought through and adapted to the source given.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Answer these questions in full sentences and to the point.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Limit your answers to the prescribed eight lines.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 paragraph questions contain two components that must be referred to.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Underline the following: </a:t>
            </a:r>
          </a:p>
          <a:p>
            <a:pPr marL="1344613" indent="90488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the </a:t>
            </a:r>
            <a:r>
              <a:rPr lang="en-ZA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main topic 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question</a:t>
            </a:r>
          </a:p>
          <a:p>
            <a:pPr marL="1344613" indent="90488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the </a:t>
            </a:r>
            <a:r>
              <a:rPr lang="en-ZA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action word</a:t>
            </a:r>
            <a:endParaRPr lang="en-ZA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44613" indent="90488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the </a:t>
            </a:r>
            <a:r>
              <a:rPr lang="en-ZA" sz="2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focus areas 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question.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7094" y="164181"/>
            <a:ext cx="8356705" cy="523220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800" b="1" dirty="0">
                <a:latin typeface="Arial" panose="020B0604020202020204" pitchFamily="34" charset="0"/>
                <a:cs typeface="Arial" panose="020B0604020202020204" pitchFamily="34" charset="0"/>
              </a:rPr>
              <a:t>PARAGRAPH-PYPE QUESTIONS</a:t>
            </a:r>
          </a:p>
        </p:txBody>
      </p:sp>
    </p:spTree>
    <p:extLst>
      <p:ext uri="{BB962C8B-B14F-4D97-AF65-F5344CB8AC3E}">
        <p14:creationId xmlns:p14="http://schemas.microsoft.com/office/powerpoint/2010/main" val="424124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725" y="586596"/>
            <a:ext cx="8356705" cy="46166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INTERPRETING A PARAGRAPH-TYPE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948" y="2920799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Write a paragraph of approximately EIGHT lines to describe the human and environmental impacts of the mid latitude cyclone on agricultural activities.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354725" y="3497179"/>
            <a:ext cx="1843341" cy="1266280"/>
            <a:chOff x="354725" y="3497179"/>
            <a:chExt cx="1843341" cy="1266280"/>
          </a:xfrm>
        </p:grpSpPr>
        <p:sp>
          <p:nvSpPr>
            <p:cNvPr id="11" name="TextBox 10"/>
            <p:cNvSpPr txBox="1"/>
            <p:nvPr/>
          </p:nvSpPr>
          <p:spPr>
            <a:xfrm>
              <a:off x="354725" y="4117128"/>
              <a:ext cx="1843341" cy="646331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Part 2 of your response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1086187" y="3497179"/>
              <a:ext cx="0" cy="633604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171807" y="3483524"/>
            <a:ext cx="2222303" cy="1503776"/>
            <a:chOff x="6171807" y="3483524"/>
            <a:chExt cx="2222303" cy="1503776"/>
          </a:xfrm>
        </p:grpSpPr>
        <p:sp>
          <p:nvSpPr>
            <p:cNvPr id="13" name="TextBox 12"/>
            <p:cNvSpPr txBox="1"/>
            <p:nvPr/>
          </p:nvSpPr>
          <p:spPr>
            <a:xfrm>
              <a:off x="6171807" y="4063970"/>
              <a:ext cx="2222303" cy="9233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Specific to farming. </a:t>
              </a:r>
            </a:p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(Crop and stock)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 flipV="1">
              <a:off x="7077913" y="3483524"/>
              <a:ext cx="0" cy="583341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2486526" y="3497179"/>
            <a:ext cx="2602438" cy="1493016"/>
            <a:chOff x="2486526" y="3497179"/>
            <a:chExt cx="2602438" cy="1493016"/>
          </a:xfrm>
        </p:grpSpPr>
        <p:sp>
          <p:nvSpPr>
            <p:cNvPr id="12" name="TextBox 11"/>
            <p:cNvSpPr txBox="1"/>
            <p:nvPr/>
          </p:nvSpPr>
          <p:spPr>
            <a:xfrm>
              <a:off x="2657047" y="4066865"/>
              <a:ext cx="2431917" cy="9233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Negative or positive not stated could include both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2486526" y="3497179"/>
              <a:ext cx="765345" cy="569686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54725" y="1416443"/>
            <a:ext cx="1984848" cy="1593684"/>
            <a:chOff x="354725" y="1416443"/>
            <a:chExt cx="1984848" cy="1593684"/>
          </a:xfrm>
        </p:grpSpPr>
        <p:sp>
          <p:nvSpPr>
            <p:cNvPr id="7" name="TextBox 6"/>
            <p:cNvSpPr txBox="1"/>
            <p:nvPr/>
          </p:nvSpPr>
          <p:spPr>
            <a:xfrm>
              <a:off x="354725" y="1416443"/>
              <a:ext cx="1984848" cy="9233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A paragraph is made up of full sentences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1661018" y="2356505"/>
              <a:ext cx="0" cy="65362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2612340" y="1970690"/>
            <a:ext cx="2073608" cy="1078050"/>
            <a:chOff x="2612340" y="1970690"/>
            <a:chExt cx="2073608" cy="1078050"/>
          </a:xfrm>
        </p:grpSpPr>
        <p:sp>
          <p:nvSpPr>
            <p:cNvPr id="9" name="TextBox 8"/>
            <p:cNvSpPr txBox="1"/>
            <p:nvPr/>
          </p:nvSpPr>
          <p:spPr>
            <a:xfrm>
              <a:off x="2612340" y="1970690"/>
              <a:ext cx="1611342" cy="369332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NB Length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418011" y="2356505"/>
              <a:ext cx="1267937" cy="692235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4543533" y="1483546"/>
            <a:ext cx="2222303" cy="1565194"/>
            <a:chOff x="4543533" y="1483546"/>
            <a:chExt cx="2222303" cy="1565194"/>
          </a:xfrm>
        </p:grpSpPr>
        <p:sp>
          <p:nvSpPr>
            <p:cNvPr id="8" name="TextBox 7"/>
            <p:cNvSpPr txBox="1"/>
            <p:nvPr/>
          </p:nvSpPr>
          <p:spPr>
            <a:xfrm>
              <a:off x="4543533" y="1483546"/>
              <a:ext cx="2222303" cy="923330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List and account the main characteristics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>
              <a:off x="5896134" y="2395118"/>
              <a:ext cx="536750" cy="65362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6891401" y="1774733"/>
            <a:ext cx="1843341" cy="1274007"/>
            <a:chOff x="6891401" y="1774733"/>
            <a:chExt cx="1843341" cy="1274007"/>
          </a:xfrm>
        </p:grpSpPr>
        <p:sp>
          <p:nvSpPr>
            <p:cNvPr id="10" name="TextBox 9"/>
            <p:cNvSpPr txBox="1"/>
            <p:nvPr/>
          </p:nvSpPr>
          <p:spPr>
            <a:xfrm>
              <a:off x="6891401" y="1774733"/>
              <a:ext cx="1843341" cy="646331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b="1" dirty="0">
                  <a:latin typeface="Arial" panose="020B0604020202020204" pitchFamily="34" charset="0"/>
                  <a:cs typeface="Arial" panose="020B0604020202020204" pitchFamily="34" charset="0"/>
                </a:rPr>
                <a:t>Part 1 of your response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7829773" y="2395118"/>
              <a:ext cx="0" cy="653622"/>
            </a:xfrm>
            <a:prstGeom prst="straightConnector1">
              <a:avLst/>
            </a:prstGeom>
            <a:ln w="3492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037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2925" y="1495786"/>
            <a:ext cx="834189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 on Human activities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Positive:	- Provides rain for agriculture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Increases yield and income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Snow can be a tourist attraction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Negative:	- Cold conditions and flooding can cause loss of life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Stock losses and damage to crops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Costly repairs and aid projects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Impact on the environment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Positive:	- Rain sustains natural vegetation and animals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Negative:	- Flooding causes erosion and loss of topsoil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Eroded material slit up rivers and dams 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- Cold conditions can lead to vegetation damage 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(4x2)  (8)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5398" y="24432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Write a paragraph of approximately EIGHT lines to describe the human and environmental impacts of the mid latitude cyclone on agricultural activities.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2925" y="1090862"/>
            <a:ext cx="1957137" cy="400110"/>
          </a:xfrm>
          <a:prstGeom prst="rect">
            <a:avLst/>
          </a:prstGeom>
          <a:noFill/>
          <a:ln w="2540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RESPONSE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47874" y="1361586"/>
            <a:ext cx="2294020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NB  Must mention at least ONE of both Human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176536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 bwMode="auto">
          <a:xfrm>
            <a:off x="295275" y="180975"/>
            <a:ext cx="850582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4338" y="260350"/>
            <a:ext cx="8334375" cy="6408738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2757488" y="1197951"/>
            <a:ext cx="3581400" cy="3507399"/>
            <a:chOff x="2645659" y="746013"/>
            <a:chExt cx="3582525" cy="3507555"/>
          </a:xfrm>
        </p:grpSpPr>
        <p:sp>
          <p:nvSpPr>
            <p:cNvPr id="8" name="Rectangle 7"/>
            <p:cNvSpPr/>
            <p:nvPr/>
          </p:nvSpPr>
          <p:spPr>
            <a:xfrm>
              <a:off x="2832655" y="746013"/>
              <a:ext cx="3256173" cy="30635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6000" b="1" dirty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pic>
          <p:nvPicPr>
            <p:cNvPr id="11273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6688" y="1190032"/>
              <a:ext cx="2322588" cy="232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2645659" y="1190032"/>
              <a:ext cx="3582525" cy="3063536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6000" b="1" dirty="0">
                  <a:ln w="1143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Paper 1</a:t>
              </a:r>
            </a:p>
          </p:txBody>
        </p:sp>
      </p:grpSp>
      <p:pic>
        <p:nvPicPr>
          <p:cNvPr id="11271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5240338"/>
            <a:ext cx="31511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790" y="5210650"/>
            <a:ext cx="2916948" cy="1178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5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 bwMode="auto">
          <a:xfrm>
            <a:off x="292766" y="602612"/>
            <a:ext cx="850582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ZA" altLang="en-US" sz="2800" b="1" dirty="0">
                <a:latin typeface="Century Gothic" panose="020B0502020202020204" pitchFamily="34" charset="0"/>
              </a:rPr>
              <a:t>PRESCRIBED SUBJECT CONTENT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730915" y="1794080"/>
            <a:ext cx="7629525" cy="3539430"/>
          </a:xfrm>
          <a:prstGeom prst="rect">
            <a:avLst/>
          </a:prstGeom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2019 the following core industrial areas must be studied: </a:t>
            </a:r>
          </a:p>
          <a:p>
            <a:pPr>
              <a:spcAft>
                <a:spcPts val="0"/>
              </a:spcAft>
            </a:pPr>
            <a:endParaRPr lang="en-ZA" sz="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PWV/ Gauteng 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 Elizabeth-Uitenhage/Nelson Mandela Metropole. </a:t>
            </a:r>
          </a:p>
          <a:p>
            <a:pPr>
              <a:spcAft>
                <a:spcPts val="0"/>
              </a:spcAft>
            </a:pPr>
            <a:endParaRPr lang="en-ZA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2019 the </a:t>
            </a:r>
            <a:r>
              <a:rPr lang="en-ZA" sz="2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Saldanha</a:t>
            </a:r>
            <a:r>
              <a:rPr lang="en-ZA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Bay IDZ and case studies of the Platinum SDI and the Richards Bay SDI must be studied. </a:t>
            </a:r>
          </a:p>
        </p:txBody>
      </p:sp>
    </p:spTree>
    <p:extLst>
      <p:ext uri="{BB962C8B-B14F-4D97-AF65-F5344CB8AC3E}">
        <p14:creationId xmlns:p14="http://schemas.microsoft.com/office/powerpoint/2010/main" val="111846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 bwMode="auto">
          <a:xfrm>
            <a:off x="295275" y="180975"/>
            <a:ext cx="850582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23555" name="Subtitle 2"/>
          <p:cNvSpPr>
            <a:spLocks noGrp="1"/>
          </p:cNvSpPr>
          <p:nvPr>
            <p:ph type="subTitle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7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414338" y="260350"/>
            <a:ext cx="8334375" cy="6408738"/>
          </a:xfrm>
          <a:prstGeom prst="roundRect">
            <a:avLst/>
          </a:prstGeom>
          <a:noFill/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ZA"/>
          </a:p>
        </p:txBody>
      </p: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2757488" y="1136650"/>
            <a:ext cx="3581400" cy="3568700"/>
            <a:chOff x="2645659" y="684709"/>
            <a:chExt cx="3582525" cy="3568859"/>
          </a:xfrm>
        </p:grpSpPr>
        <p:sp>
          <p:nvSpPr>
            <p:cNvPr id="8" name="Rectangle 7"/>
            <p:cNvSpPr/>
            <p:nvPr/>
          </p:nvSpPr>
          <p:spPr>
            <a:xfrm>
              <a:off x="2799896" y="684709"/>
              <a:ext cx="3256173" cy="3063536"/>
            </a:xfrm>
            <a:prstGeom prst="rect">
              <a:avLst/>
            </a:prstGeom>
            <a:noFill/>
          </p:spPr>
          <p:txBody>
            <a:bodyPr spcFirstLastPara="1" wrap="none">
              <a:prstTxWarp prst="textArchUp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endParaRPr lang="en-US" sz="6000" b="1" dirty="0">
                <a:ln w="1143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45659" y="1190032"/>
              <a:ext cx="3582525" cy="3063536"/>
            </a:xfrm>
            <a:prstGeom prst="rect">
              <a:avLst/>
            </a:prstGeom>
            <a:noFill/>
          </p:spPr>
          <p:txBody>
            <a:bodyPr spcFirstLastPara="1" wrap="none">
              <a:prstTxWarp prst="textArchDown">
                <a:avLst/>
              </a:prstTxWarp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6000" b="1" dirty="0">
                  <a:ln w="11430">
                    <a:solidFill>
                      <a:schemeClr val="bg1"/>
                    </a:solidFill>
                  </a:ln>
                  <a:solidFill>
                    <a:srgbClr val="0070C0"/>
                  </a:solidFill>
                  <a:effectLst>
                    <a:outerShdw blurRad="80000" dist="40000" dir="5040000" algn="tl">
                      <a:srgbClr val="000000">
                        <a:alpha val="30000"/>
                      </a:srgbClr>
                    </a:outerShdw>
                  </a:effectLst>
                </a:rPr>
                <a:t>PAPER 2</a:t>
              </a:r>
            </a:p>
          </p:txBody>
        </p:sp>
      </p:grpSp>
      <p:pic>
        <p:nvPicPr>
          <p:cNvPr id="23559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5236468"/>
            <a:ext cx="3151188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8" descr="http://www.greyhoundsbulli.com/uploads/140227_spinning-glob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1641475"/>
            <a:ext cx="2322513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58386" y="5143232"/>
            <a:ext cx="3300704" cy="133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72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-242405" y="-214974"/>
            <a:ext cx="9694792" cy="736827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626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10" y="179"/>
            <a:ext cx="9171254" cy="6902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yellow_not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158">
            <a:off x="2766868" y="649942"/>
            <a:ext cx="4206957" cy="170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blue_tack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668" y="634164"/>
            <a:ext cx="401619" cy="53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yellow_tac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59" y="2795734"/>
            <a:ext cx="448953" cy="59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red_tac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203" y="5056274"/>
            <a:ext cx="45899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yellow_tack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47" y="4098126"/>
            <a:ext cx="448952" cy="596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black_tack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351" y="4981688"/>
            <a:ext cx="45899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Box 5"/>
          <p:cNvSpPr txBox="1">
            <a:spLocks noChangeArrowheads="1"/>
          </p:cNvSpPr>
          <p:nvPr/>
        </p:nvSpPr>
        <p:spPr bwMode="auto">
          <a:xfrm>
            <a:off x="2822807" y="738872"/>
            <a:ext cx="4095078" cy="14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91" tIns="45795" rIns="91591" bIns="45795">
            <a:spAutoFit/>
          </a:bodyPr>
          <a:lstStyle>
            <a:lvl1pPr>
              <a:spcBef>
                <a:spcPct val="20000"/>
              </a:spcBef>
              <a:buChar char="•"/>
              <a:defRPr sz="35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4337" b="1">
                <a:solidFill>
                  <a:srgbClr val="000000"/>
                </a:solidFill>
                <a:latin typeface="AR CHRISTY" panose="02000000000000000000" pitchFamily="2" charset="0"/>
              </a:rPr>
              <a:t>SECOND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ZA" altLang="en-US" sz="4337" b="1">
                <a:solidFill>
                  <a:srgbClr val="000000"/>
                </a:solidFill>
                <a:latin typeface="AR CHRISTY" panose="02000000000000000000" pitchFamily="2" charset="0"/>
              </a:rPr>
              <a:t>QUESTION PAPER</a:t>
            </a:r>
          </a:p>
        </p:txBody>
      </p:sp>
      <p:grpSp>
        <p:nvGrpSpPr>
          <p:cNvPr id="30" name="Group 29"/>
          <p:cNvGrpSpPr>
            <a:grpSpLocks/>
          </p:cNvGrpSpPr>
          <p:nvPr/>
        </p:nvGrpSpPr>
        <p:grpSpPr bwMode="auto">
          <a:xfrm rot="1944723">
            <a:off x="349982" y="1853363"/>
            <a:ext cx="3786692" cy="2558886"/>
            <a:chOff x="404118" y="2728461"/>
            <a:chExt cx="3775092" cy="2560432"/>
          </a:xfrm>
        </p:grpSpPr>
        <p:pic>
          <p:nvPicPr>
            <p:cNvPr id="28706" name="yellow_sticky_tape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19447">
              <a:off x="404118" y="2728461"/>
              <a:ext cx="3464369" cy="256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7" name="blue_tack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3805" y="3198645"/>
              <a:ext cx="457199" cy="6095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8" name="TextBox 33"/>
            <p:cNvSpPr txBox="1">
              <a:spLocks noChangeArrowheads="1"/>
            </p:cNvSpPr>
            <p:nvPr/>
          </p:nvSpPr>
          <p:spPr bwMode="auto">
            <a:xfrm rot="20745989">
              <a:off x="735962" y="3636700"/>
              <a:ext cx="3443248" cy="1205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14" b="1">
                  <a:solidFill>
                    <a:srgbClr val="000000"/>
                  </a:solidFill>
                  <a:latin typeface="Rockwell Condensed" panose="02060603050405020104" pitchFamily="18" charset="0"/>
                </a:rPr>
                <a:t>Question 1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14" b="1">
                  <a:solidFill>
                    <a:srgbClr val="000000"/>
                  </a:solidFill>
                  <a:latin typeface="Rockwell Condensed" panose="02060603050405020104" pitchFamily="18" charset="0"/>
                </a:rPr>
                <a:t>MCSQ </a:t>
              </a: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236413" y="2059910"/>
            <a:ext cx="5281288" cy="3637519"/>
            <a:chOff x="1671746" y="2518706"/>
            <a:chExt cx="5847103" cy="4026273"/>
          </a:xfrm>
        </p:grpSpPr>
        <p:pic>
          <p:nvPicPr>
            <p:cNvPr id="28702" name="tablet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1625" y="2518706"/>
              <a:ext cx="3468079" cy="34575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3" name="TextBox 35"/>
            <p:cNvSpPr txBox="1">
              <a:spLocks noChangeArrowheads="1"/>
            </p:cNvSpPr>
            <p:nvPr/>
          </p:nvSpPr>
          <p:spPr bwMode="auto">
            <a:xfrm>
              <a:off x="3696561" y="3111715"/>
              <a:ext cx="3822288" cy="19490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14" b="1">
                  <a:solidFill>
                    <a:srgbClr val="000000"/>
                  </a:solidFill>
                  <a:latin typeface="AR CHRISTY" panose="02000000000000000000" pitchFamily="2" charset="0"/>
                </a:rPr>
                <a:t>Question 2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14" b="1">
                  <a:solidFill>
                    <a:srgbClr val="000000"/>
                  </a:solidFill>
                  <a:latin typeface="AR CHRISTY" panose="02000000000000000000" pitchFamily="2" charset="0"/>
                </a:rPr>
                <a:t>Calculate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14" b="1">
                  <a:solidFill>
                    <a:srgbClr val="000000"/>
                  </a:solidFill>
                  <a:latin typeface="AR CHRISTY" panose="02000000000000000000" pitchFamily="2" charset="0"/>
                </a:rPr>
                <a:t>Skills</a:t>
              </a:r>
            </a:p>
          </p:txBody>
        </p:sp>
        <p:pic>
          <p:nvPicPr>
            <p:cNvPr id="28704" name="black_tack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986" y="2995583"/>
              <a:ext cx="507524" cy="67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5" name="Picture 9" descr="C:\Users\Glenn Samaai\Documents\Presentermedia ppt's\3D objects\magnified_reading_pc_1600_clr_3376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1433">
              <a:off x="1671746" y="5053364"/>
              <a:ext cx="1533145" cy="149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206446" y="2178962"/>
            <a:ext cx="2996363" cy="4297321"/>
            <a:chOff x="6882852" y="2412012"/>
            <a:chExt cx="3317592" cy="4755973"/>
          </a:xfrm>
        </p:grpSpPr>
        <p:pic>
          <p:nvPicPr>
            <p:cNvPr id="28698" name="note_paper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0463">
              <a:off x="6882852" y="2412012"/>
              <a:ext cx="3317592" cy="475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99" name="red_tack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3080" y="2732623"/>
              <a:ext cx="507524" cy="674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700" name="TextBox 1"/>
            <p:cNvSpPr txBox="1">
              <a:spLocks noChangeArrowheads="1"/>
            </p:cNvSpPr>
            <p:nvPr/>
          </p:nvSpPr>
          <p:spPr bwMode="auto">
            <a:xfrm rot="20285443">
              <a:off x="7059477" y="3440706"/>
              <a:ext cx="2658258" cy="2071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2891">
                  <a:solidFill>
                    <a:srgbClr val="000000"/>
                  </a:solidFill>
                  <a:latin typeface="Gill Sans Ultra Bold Condensed" panose="020B0A06020104020203" pitchFamily="34" charset="0"/>
                </a:rPr>
                <a:t>QUESTION 3  APPLICATION AND INTER-PRETATION</a:t>
              </a:r>
            </a:p>
          </p:txBody>
        </p:sp>
        <p:pic>
          <p:nvPicPr>
            <p:cNvPr id="28701" name="Picture 32" descr="many_ways_to_go_1600_clr_7107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14923">
              <a:off x="8320696" y="5474717"/>
              <a:ext cx="1361602" cy="1365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6" name="white_tack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499" y="2059910"/>
            <a:ext cx="45755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4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9" y="467778"/>
            <a:ext cx="2058296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white_tack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66" y="467778"/>
            <a:ext cx="457559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7685">
            <a:off x="196507" y="5334539"/>
            <a:ext cx="1566313" cy="1567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red_tac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4803">
            <a:off x="986835" y="5307285"/>
            <a:ext cx="45899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86544" y="4405078"/>
            <a:ext cx="3495518" cy="2521592"/>
            <a:chOff x="351207" y="4762471"/>
            <a:chExt cx="3868305" cy="2789306"/>
          </a:xfrm>
        </p:grpSpPr>
        <p:pic>
          <p:nvPicPr>
            <p:cNvPr id="28695" name="Picture 36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363825">
              <a:off x="473075" y="4762471"/>
              <a:ext cx="3746437" cy="27893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696" name="TextBox 35"/>
            <p:cNvSpPr txBox="1">
              <a:spLocks noChangeArrowheads="1"/>
            </p:cNvSpPr>
            <p:nvPr/>
          </p:nvSpPr>
          <p:spPr bwMode="auto">
            <a:xfrm rot="20333711">
              <a:off x="351207" y="5490829"/>
              <a:ext cx="3822700" cy="13325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5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31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7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14" b="1">
                  <a:solidFill>
                    <a:srgbClr val="000000"/>
                  </a:solidFill>
                  <a:latin typeface="Britannic Bold" panose="020B0903060703020204" pitchFamily="34" charset="0"/>
                </a:rPr>
                <a:t>Question 4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ZA" altLang="en-US" sz="3614" b="1">
                  <a:solidFill>
                    <a:srgbClr val="000000"/>
                  </a:solidFill>
                  <a:latin typeface="Britannic Bold" panose="020B0903060703020204" pitchFamily="34" charset="0"/>
                </a:rPr>
                <a:t>GIS</a:t>
              </a:r>
            </a:p>
          </p:txBody>
        </p:sp>
        <p:pic>
          <p:nvPicPr>
            <p:cNvPr id="28697" name="blue_tack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369395">
              <a:off x="1598013" y="5002014"/>
              <a:ext cx="508000" cy="674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92" name="Picture 3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438">
            <a:off x="7088573" y="549537"/>
            <a:ext cx="1696840" cy="1450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3" name="red_tack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494">
            <a:off x="8073973" y="634163"/>
            <a:ext cx="45899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4" name="white_tack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297" y="5564035"/>
            <a:ext cx="45755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33246" y="637381"/>
            <a:ext cx="7740650" cy="6492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ZA" altLang="en-US" sz="3614" b="1" dirty="0">
                <a:solidFill>
                  <a:srgbClr val="000000"/>
                </a:solidFill>
              </a:rPr>
              <a:t>QUESTION 1 – MULTIPLE CHOICE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65772" y="4196399"/>
            <a:ext cx="5574019" cy="1200329"/>
          </a:xfrm>
          <a:prstGeom prst="rect">
            <a:avLst/>
          </a:prstGeom>
          <a:noFill/>
          <a:ln w="349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Attempt to answer ALL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Elimination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Guess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87742" y="1410495"/>
            <a:ext cx="673008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The general direction of flow of the </a:t>
            </a:r>
            <a:r>
              <a:rPr lang="en-ZA" sz="2200" dirty="0" err="1">
                <a:latin typeface="Arial" panose="020B0604020202020204" pitchFamily="34" charset="0"/>
                <a:cs typeface="Arial" panose="020B0604020202020204" pitchFamily="34" charset="0"/>
              </a:rPr>
              <a:t>Buffels</a:t>
            </a:r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 River in Block J5 is …</a:t>
            </a:r>
          </a:p>
          <a:p>
            <a:endParaRPr lang="en-ZA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A	North</a:t>
            </a:r>
          </a:p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B	Northeast</a:t>
            </a:r>
          </a:p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C	South</a:t>
            </a:r>
          </a:p>
          <a:p>
            <a:r>
              <a:rPr lang="en-ZA" sz="2200" dirty="0">
                <a:latin typeface="Arial" panose="020B0604020202020204" pitchFamily="34" charset="0"/>
                <a:cs typeface="Arial" panose="020B0604020202020204" pitchFamily="34" charset="0"/>
              </a:rPr>
              <a:t>D	Southwest</a:t>
            </a:r>
          </a:p>
        </p:txBody>
      </p:sp>
    </p:spTree>
    <p:extLst>
      <p:ext uri="{BB962C8B-B14F-4D97-AF65-F5344CB8AC3E}">
        <p14:creationId xmlns:p14="http://schemas.microsoft.com/office/powerpoint/2010/main" val="327461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-218804" y="-222737"/>
            <a:ext cx="9601630" cy="7330646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21"/>
          </a:p>
        </p:txBody>
      </p:sp>
      <p:cxnSp>
        <p:nvCxnSpPr>
          <p:cNvPr id="28675" name="Straight Connector 3"/>
          <p:cNvCxnSpPr>
            <a:cxnSpLocks noChangeShapeType="1"/>
          </p:cNvCxnSpPr>
          <p:nvPr/>
        </p:nvCxnSpPr>
        <p:spPr bwMode="auto">
          <a:xfrm>
            <a:off x="-250266" y="4174792"/>
            <a:ext cx="9601630" cy="0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6" name="Straight Connector 4"/>
          <p:cNvCxnSpPr>
            <a:cxnSpLocks noChangeShapeType="1"/>
          </p:cNvCxnSpPr>
          <p:nvPr/>
        </p:nvCxnSpPr>
        <p:spPr bwMode="auto">
          <a:xfrm flipH="1">
            <a:off x="6066445" y="1208785"/>
            <a:ext cx="32893" cy="5917715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7" name="Straight Connector 5"/>
          <p:cNvCxnSpPr>
            <a:cxnSpLocks noChangeShapeType="1"/>
          </p:cNvCxnSpPr>
          <p:nvPr/>
        </p:nvCxnSpPr>
        <p:spPr bwMode="auto">
          <a:xfrm flipV="1">
            <a:off x="3087567" y="1204494"/>
            <a:ext cx="0" cy="5903414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8" name="Straight Connector 3"/>
          <p:cNvCxnSpPr>
            <a:cxnSpLocks noChangeShapeType="1"/>
          </p:cNvCxnSpPr>
          <p:nvPr/>
        </p:nvCxnSpPr>
        <p:spPr bwMode="auto">
          <a:xfrm>
            <a:off x="-228814" y="1223085"/>
            <a:ext cx="9601629" cy="0"/>
          </a:xfrm>
          <a:prstGeom prst="line">
            <a:avLst/>
          </a:prstGeom>
          <a:noFill/>
          <a:ln w="3175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679" name="TextBox 3"/>
          <p:cNvSpPr txBox="1">
            <a:spLocks noChangeArrowheads="1"/>
          </p:cNvSpPr>
          <p:nvPr/>
        </p:nvSpPr>
        <p:spPr bwMode="auto">
          <a:xfrm>
            <a:off x="649262" y="1413288"/>
            <a:ext cx="1317114" cy="757772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rgbClr val="FFC000"/>
                </a:solidFill>
              </a:rPr>
              <a:t>Distance</a:t>
            </a:r>
          </a:p>
        </p:txBody>
      </p:sp>
      <p:sp>
        <p:nvSpPr>
          <p:cNvPr id="28680" name="Rectangle 4"/>
          <p:cNvSpPr>
            <a:spLocks noChangeArrowheads="1"/>
          </p:cNvSpPr>
          <p:nvPr/>
        </p:nvSpPr>
        <p:spPr bwMode="auto">
          <a:xfrm>
            <a:off x="6112208" y="4429349"/>
            <a:ext cx="2972993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rgbClr val="FFC000"/>
                </a:solidFill>
              </a:rPr>
              <a:t>Vertical exaggeration</a:t>
            </a:r>
          </a:p>
        </p:txBody>
      </p:sp>
      <p:sp>
        <p:nvSpPr>
          <p:cNvPr id="28681" name="Rectangle 6"/>
          <p:cNvSpPr>
            <a:spLocks noChangeArrowheads="1"/>
          </p:cNvSpPr>
          <p:nvPr/>
        </p:nvSpPr>
        <p:spPr bwMode="auto">
          <a:xfrm>
            <a:off x="4180156" y="1431878"/>
            <a:ext cx="800219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rgbClr val="FFC000"/>
                </a:solidFill>
              </a:rPr>
              <a:t>Area</a:t>
            </a:r>
          </a:p>
        </p:txBody>
      </p:sp>
      <p:sp>
        <p:nvSpPr>
          <p:cNvPr id="28682" name="Rectangle 7"/>
          <p:cNvSpPr>
            <a:spLocks noChangeArrowheads="1"/>
          </p:cNvSpPr>
          <p:nvPr/>
        </p:nvSpPr>
        <p:spPr bwMode="auto">
          <a:xfrm>
            <a:off x="7080380" y="1413288"/>
            <a:ext cx="1326004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rgbClr val="FFC000"/>
                </a:solidFill>
              </a:rPr>
              <a:t>Gradient</a:t>
            </a:r>
          </a:p>
        </p:txBody>
      </p:sp>
      <p:sp>
        <p:nvSpPr>
          <p:cNvPr id="28683" name="Rectangle 8"/>
          <p:cNvSpPr>
            <a:spLocks noChangeArrowheads="1"/>
          </p:cNvSpPr>
          <p:nvPr/>
        </p:nvSpPr>
        <p:spPr bwMode="auto">
          <a:xfrm>
            <a:off x="1" y="4402177"/>
            <a:ext cx="2929007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rgbClr val="FFC000"/>
                </a:solidFill>
              </a:rPr>
              <a:t>Magnetic declination</a:t>
            </a:r>
          </a:p>
        </p:txBody>
      </p:sp>
      <p:sp>
        <p:nvSpPr>
          <p:cNvPr id="28684" name="Rectangle 9"/>
          <p:cNvSpPr>
            <a:spLocks noChangeArrowheads="1"/>
          </p:cNvSpPr>
          <p:nvPr/>
        </p:nvSpPr>
        <p:spPr bwMode="auto">
          <a:xfrm>
            <a:off x="3333542" y="4409327"/>
            <a:ext cx="2496196" cy="425053"/>
          </a:xfrm>
          <a:prstGeom prst="rect">
            <a:avLst/>
          </a:prstGeom>
          <a:noFill/>
          <a:ln w="317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rgbClr val="FFC000"/>
                </a:solidFill>
              </a:rPr>
              <a:t>Magnetic Bearing</a:t>
            </a:r>
          </a:p>
        </p:txBody>
      </p:sp>
      <p:sp>
        <p:nvSpPr>
          <p:cNvPr id="28685" name="TextBox 1"/>
          <p:cNvSpPr txBox="1">
            <a:spLocks noChangeArrowheads="1"/>
          </p:cNvSpPr>
          <p:nvPr/>
        </p:nvSpPr>
        <p:spPr bwMode="auto">
          <a:xfrm>
            <a:off x="-245975" y="2261331"/>
            <a:ext cx="3479411" cy="7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chemeClr val="bg1"/>
                </a:solidFill>
              </a:rPr>
              <a:t>  </a:t>
            </a:r>
            <a:r>
              <a:rPr lang="en-ZA" altLang="en-US" sz="2162" b="1" u="sng">
                <a:solidFill>
                  <a:schemeClr val="bg1"/>
                </a:solidFill>
              </a:rPr>
              <a:t>Map distance x Scale</a:t>
            </a:r>
          </a:p>
          <a:p>
            <a:pPr eaLnBrk="1" hangingPunct="1"/>
            <a:r>
              <a:rPr lang="en-ZA" altLang="en-US" sz="2162" b="1">
                <a:solidFill>
                  <a:schemeClr val="bg1"/>
                </a:solidFill>
              </a:rPr>
              <a:t>               100 000</a:t>
            </a:r>
          </a:p>
        </p:txBody>
      </p:sp>
      <p:sp>
        <p:nvSpPr>
          <p:cNvPr id="28686" name="TextBox 5"/>
          <p:cNvSpPr txBox="1">
            <a:spLocks noChangeArrowheads="1"/>
          </p:cNvSpPr>
          <p:nvPr/>
        </p:nvSpPr>
        <p:spPr bwMode="auto">
          <a:xfrm>
            <a:off x="6484032" y="2149784"/>
            <a:ext cx="2724323" cy="868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522" b="1">
                <a:solidFill>
                  <a:schemeClr val="bg1"/>
                </a:solidFill>
              </a:rPr>
              <a:t> </a:t>
            </a:r>
            <a:r>
              <a:rPr lang="en-ZA" altLang="en-US" sz="2522" b="1" u="sng">
                <a:solidFill>
                  <a:schemeClr val="bg1"/>
                </a:solidFill>
              </a:rPr>
              <a:t>VI  (Height)</a:t>
            </a:r>
          </a:p>
          <a:p>
            <a:pPr eaLnBrk="1" hangingPunct="1"/>
            <a:r>
              <a:rPr lang="en-ZA" altLang="en-US" sz="2522" b="1">
                <a:solidFill>
                  <a:schemeClr val="bg1"/>
                </a:solidFill>
              </a:rPr>
              <a:t> HE (Distance)</a:t>
            </a:r>
          </a:p>
        </p:txBody>
      </p:sp>
      <p:sp>
        <p:nvSpPr>
          <p:cNvPr id="28687" name="Rectangle 16"/>
          <p:cNvSpPr>
            <a:spLocks noChangeArrowheads="1"/>
          </p:cNvSpPr>
          <p:nvPr/>
        </p:nvSpPr>
        <p:spPr bwMode="auto">
          <a:xfrm>
            <a:off x="4147263" y="2372878"/>
            <a:ext cx="827278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chemeClr val="bg1"/>
                </a:solidFill>
              </a:rPr>
              <a:t>L x b</a:t>
            </a:r>
          </a:p>
        </p:txBody>
      </p:sp>
      <p:grpSp>
        <p:nvGrpSpPr>
          <p:cNvPr id="28688" name="Group 7"/>
          <p:cNvGrpSpPr>
            <a:grpSpLocks/>
          </p:cNvGrpSpPr>
          <p:nvPr/>
        </p:nvGrpSpPr>
        <p:grpSpPr bwMode="auto">
          <a:xfrm>
            <a:off x="1" y="4886977"/>
            <a:ext cx="2652819" cy="1826226"/>
            <a:chOff x="944525" y="1293124"/>
            <a:chExt cx="2652214" cy="1831076"/>
          </a:xfrm>
        </p:grpSpPr>
        <p:grpSp>
          <p:nvGrpSpPr>
            <p:cNvPr id="28700" name="Group 45"/>
            <p:cNvGrpSpPr>
              <a:grpSpLocks/>
            </p:cNvGrpSpPr>
            <p:nvPr/>
          </p:nvGrpSpPr>
          <p:grpSpPr bwMode="auto">
            <a:xfrm>
              <a:off x="944525" y="1293124"/>
              <a:ext cx="2652214" cy="1831076"/>
              <a:chOff x="944525" y="1293124"/>
              <a:chExt cx="2652214" cy="1831076"/>
            </a:xfrm>
          </p:grpSpPr>
          <p:sp>
            <p:nvSpPr>
              <p:cNvPr id="28703" name="Line 7"/>
              <p:cNvSpPr>
                <a:spLocks noChangeShapeType="1"/>
              </p:cNvSpPr>
              <p:nvPr/>
            </p:nvSpPr>
            <p:spPr bwMode="auto">
              <a:xfrm flipH="1" flipV="1">
                <a:off x="2590416" y="1600200"/>
                <a:ext cx="385" cy="152400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ZA" sz="1621"/>
              </a:p>
            </p:txBody>
          </p:sp>
          <p:sp>
            <p:nvSpPr>
              <p:cNvPr id="28704" name="Line 8"/>
              <p:cNvSpPr>
                <a:spLocks noChangeShapeType="1"/>
              </p:cNvSpPr>
              <p:nvPr/>
            </p:nvSpPr>
            <p:spPr bwMode="auto">
              <a:xfrm flipH="1" flipV="1">
                <a:off x="1748463" y="1600200"/>
                <a:ext cx="842337" cy="1524000"/>
              </a:xfrm>
              <a:prstGeom prst="line">
                <a:avLst/>
              </a:prstGeom>
              <a:noFill/>
              <a:ln w="50800">
                <a:solidFill>
                  <a:srgbClr val="FFC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ZA" sz="1621"/>
              </a:p>
            </p:txBody>
          </p:sp>
          <p:sp>
            <p:nvSpPr>
              <p:cNvPr id="28705" name="Text Box 9"/>
              <p:cNvSpPr txBox="1">
                <a:spLocks noChangeArrowheads="1"/>
              </p:cNvSpPr>
              <p:nvPr/>
            </p:nvSpPr>
            <p:spPr bwMode="auto">
              <a:xfrm>
                <a:off x="944525" y="1293124"/>
                <a:ext cx="1175000" cy="398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ZA" altLang="en-US" sz="1982" b="1">
                    <a:solidFill>
                      <a:schemeClr val="bg1"/>
                    </a:solidFill>
                  </a:rPr>
                  <a:t>Mag N</a:t>
                </a:r>
                <a:endParaRPr lang="en-US" altLang="en-US" sz="1982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8706" name="Text Box 10"/>
              <p:cNvSpPr txBox="1">
                <a:spLocks noChangeArrowheads="1"/>
              </p:cNvSpPr>
              <p:nvPr/>
            </p:nvSpPr>
            <p:spPr bwMode="auto">
              <a:xfrm>
                <a:off x="2225139" y="1310631"/>
                <a:ext cx="1371600" cy="3984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ZA" altLang="en-US" sz="1982" b="1">
                    <a:solidFill>
                      <a:schemeClr val="bg1"/>
                    </a:solidFill>
                  </a:rPr>
                  <a:t>True N</a:t>
                </a:r>
                <a:endParaRPr lang="en-US" altLang="en-US" sz="1982" b="1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701" name="TextBox 9"/>
            <p:cNvSpPr txBox="1">
              <a:spLocks noChangeArrowheads="1"/>
            </p:cNvSpPr>
            <p:nvPr/>
          </p:nvSpPr>
          <p:spPr bwMode="auto">
            <a:xfrm rot="4215867">
              <a:off x="1783476" y="2269715"/>
              <a:ext cx="1202534" cy="369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802" b="1">
                  <a:solidFill>
                    <a:schemeClr val="bg1"/>
                  </a:solidFill>
                </a:rPr>
                <a:t>23° 53’</a:t>
              </a:r>
            </a:p>
          </p:txBody>
        </p:sp>
        <p:sp>
          <p:nvSpPr>
            <p:cNvPr id="32" name="Arc 31"/>
            <p:cNvSpPr/>
            <p:nvPr/>
          </p:nvSpPr>
          <p:spPr bwMode="auto">
            <a:xfrm>
              <a:off x="1296247" y="1905395"/>
              <a:ext cx="1293938" cy="227988"/>
            </a:xfrm>
            <a:prstGeom prst="arc">
              <a:avLst/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</p:grpSp>
      <p:sp>
        <p:nvSpPr>
          <p:cNvPr id="28689" name="Rectangle 39"/>
          <p:cNvSpPr>
            <a:spLocks noChangeArrowheads="1"/>
          </p:cNvSpPr>
          <p:nvPr/>
        </p:nvSpPr>
        <p:spPr bwMode="auto">
          <a:xfrm>
            <a:off x="3129039" y="4992804"/>
            <a:ext cx="2929007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chemeClr val="bg1"/>
                </a:solidFill>
              </a:rPr>
              <a:t>Magnetic declination</a:t>
            </a:r>
          </a:p>
        </p:txBody>
      </p:sp>
      <p:sp>
        <p:nvSpPr>
          <p:cNvPr id="28690" name="Rectangle 40"/>
          <p:cNvSpPr>
            <a:spLocks noChangeArrowheads="1"/>
          </p:cNvSpPr>
          <p:nvPr/>
        </p:nvSpPr>
        <p:spPr bwMode="auto">
          <a:xfrm>
            <a:off x="3951341" y="5953825"/>
            <a:ext cx="1217000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chemeClr val="bg1"/>
                </a:solidFill>
              </a:rPr>
              <a:t>Bearing</a:t>
            </a:r>
          </a:p>
        </p:txBody>
      </p:sp>
      <p:sp>
        <p:nvSpPr>
          <p:cNvPr id="28691" name="TextBox 10"/>
          <p:cNvSpPr txBox="1">
            <a:spLocks noChangeArrowheads="1"/>
          </p:cNvSpPr>
          <p:nvPr/>
        </p:nvSpPr>
        <p:spPr bwMode="auto">
          <a:xfrm>
            <a:off x="4221629" y="5461874"/>
            <a:ext cx="1593121" cy="53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883" b="1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28692" name="TextBox 9"/>
          <p:cNvSpPr txBox="1">
            <a:spLocks noChangeArrowheads="1"/>
          </p:cNvSpPr>
          <p:nvPr/>
        </p:nvSpPr>
        <p:spPr bwMode="auto">
          <a:xfrm>
            <a:off x="6484032" y="5124372"/>
            <a:ext cx="2498369" cy="7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ZA" altLang="en-US" sz="2162" b="1" u="sng">
                <a:solidFill>
                  <a:schemeClr val="bg1"/>
                </a:solidFill>
              </a:rPr>
              <a:t>Vertical scale   </a:t>
            </a:r>
          </a:p>
          <a:p>
            <a:pPr algn="ctr" eaLnBrk="1" hangingPunct="1"/>
            <a:r>
              <a:rPr lang="en-ZA" altLang="en-US" sz="2162" b="1">
                <a:solidFill>
                  <a:schemeClr val="bg1"/>
                </a:solidFill>
              </a:rPr>
              <a:t>Horizontal scale </a:t>
            </a:r>
          </a:p>
        </p:txBody>
      </p:sp>
      <p:sp>
        <p:nvSpPr>
          <p:cNvPr id="28693" name="TextBox 43"/>
          <p:cNvSpPr txBox="1">
            <a:spLocks noChangeArrowheads="1"/>
          </p:cNvSpPr>
          <p:nvPr/>
        </p:nvSpPr>
        <p:spPr bwMode="auto">
          <a:xfrm>
            <a:off x="6464011" y="6154038"/>
            <a:ext cx="2518390" cy="75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chemeClr val="bg1"/>
                </a:solidFill>
              </a:rPr>
              <a:t>Answer = X Times</a:t>
            </a:r>
          </a:p>
        </p:txBody>
      </p:sp>
      <p:sp>
        <p:nvSpPr>
          <p:cNvPr id="28694" name="TextBox 44"/>
          <p:cNvSpPr txBox="1">
            <a:spLocks noChangeArrowheads="1"/>
          </p:cNvSpPr>
          <p:nvPr/>
        </p:nvSpPr>
        <p:spPr bwMode="auto">
          <a:xfrm>
            <a:off x="273149" y="3253814"/>
            <a:ext cx="2335338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chemeClr val="bg1"/>
                </a:solidFill>
              </a:rPr>
              <a:t>Answer in km </a:t>
            </a:r>
          </a:p>
        </p:txBody>
      </p:sp>
      <p:sp>
        <p:nvSpPr>
          <p:cNvPr id="28695" name="TextBox 45"/>
          <p:cNvSpPr txBox="1">
            <a:spLocks noChangeArrowheads="1"/>
          </p:cNvSpPr>
          <p:nvPr/>
        </p:nvSpPr>
        <p:spPr bwMode="auto">
          <a:xfrm>
            <a:off x="6717137" y="3253814"/>
            <a:ext cx="2335338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ZA" altLang="en-US" sz="2162" b="1">
                <a:solidFill>
                  <a:schemeClr val="bg1"/>
                </a:solidFill>
              </a:rPr>
              <a:t>No units (1:23)</a:t>
            </a:r>
          </a:p>
        </p:txBody>
      </p:sp>
      <p:sp>
        <p:nvSpPr>
          <p:cNvPr id="28696" name="TextBox 30"/>
          <p:cNvSpPr txBox="1">
            <a:spLocks noChangeArrowheads="1"/>
          </p:cNvSpPr>
          <p:nvPr/>
        </p:nvSpPr>
        <p:spPr bwMode="auto">
          <a:xfrm>
            <a:off x="3588099" y="3253814"/>
            <a:ext cx="2226651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62" b="1">
                <a:solidFill>
                  <a:schemeClr val="bg1"/>
                </a:solidFill>
              </a:rPr>
              <a:t>Answer in km²</a:t>
            </a:r>
          </a:p>
        </p:txBody>
      </p:sp>
      <p:sp>
        <p:nvSpPr>
          <p:cNvPr id="28697" name="TextBox 30"/>
          <p:cNvSpPr txBox="1">
            <a:spLocks noChangeArrowheads="1"/>
          </p:cNvSpPr>
          <p:nvPr/>
        </p:nvSpPr>
        <p:spPr bwMode="auto">
          <a:xfrm>
            <a:off x="314620" y="126206"/>
            <a:ext cx="3124749" cy="59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43" b="1" dirty="0">
                <a:solidFill>
                  <a:schemeClr val="bg1"/>
                </a:solidFill>
              </a:rPr>
              <a:t>Calculations</a:t>
            </a:r>
          </a:p>
        </p:txBody>
      </p:sp>
      <p:sp>
        <p:nvSpPr>
          <p:cNvPr id="28698" name="TextBox 30"/>
          <p:cNvSpPr txBox="1">
            <a:spLocks noChangeArrowheads="1"/>
          </p:cNvSpPr>
          <p:nvPr/>
        </p:nvSpPr>
        <p:spPr bwMode="auto">
          <a:xfrm>
            <a:off x="3964212" y="370751"/>
            <a:ext cx="1474424" cy="425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162" b="1">
                <a:solidFill>
                  <a:schemeClr val="bg1"/>
                </a:solidFill>
              </a:rPr>
              <a:t>Distance</a:t>
            </a:r>
          </a:p>
        </p:txBody>
      </p:sp>
      <p:sp>
        <p:nvSpPr>
          <p:cNvPr id="28699" name="Left Brace 12"/>
          <p:cNvSpPr>
            <a:spLocks/>
          </p:cNvSpPr>
          <p:nvPr/>
        </p:nvSpPr>
        <p:spPr bwMode="auto">
          <a:xfrm rot="5400000">
            <a:off x="4269537" y="-3559853"/>
            <a:ext cx="513402" cy="9052474"/>
          </a:xfrm>
          <a:prstGeom prst="leftBrace">
            <a:avLst>
              <a:gd name="adj1" fmla="val 6939"/>
              <a:gd name="adj2" fmla="val 48185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21"/>
          </a:p>
        </p:txBody>
      </p:sp>
      <p:sp>
        <p:nvSpPr>
          <p:cNvPr id="36" name="TextBox 30"/>
          <p:cNvSpPr txBox="1">
            <a:spLocks noChangeArrowheads="1"/>
          </p:cNvSpPr>
          <p:nvPr/>
        </p:nvSpPr>
        <p:spPr bwMode="auto">
          <a:xfrm>
            <a:off x="6394115" y="254033"/>
            <a:ext cx="2409178" cy="46166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317064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-228814" y="-227027"/>
            <a:ext cx="9601629" cy="7329215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 altLang="en-US" sz="1621"/>
          </a:p>
        </p:txBody>
      </p:sp>
      <p:sp>
        <p:nvSpPr>
          <p:cNvPr id="59" name="Teal">
            <a:hlinkClick r:id="rId2" action="ppaction://hlinksldjump"/>
          </p:cNvPr>
          <p:cNvSpPr/>
          <p:nvPr/>
        </p:nvSpPr>
        <p:spPr>
          <a:xfrm rot="10800000" flipH="1" flipV="1">
            <a:off x="3531911" y="2399799"/>
            <a:ext cx="2465532" cy="2458381"/>
          </a:xfrm>
          <a:prstGeom prst="ellipse">
            <a:avLst/>
          </a:prstGeom>
          <a:solidFill>
            <a:schemeClr val="bg1">
              <a:lumMod val="75000"/>
            </a:schemeClr>
          </a:solidFill>
          <a:ln w="254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9" tIns="45659" rIns="91319" bIns="45659" anchor="ctr"/>
          <a:lstStyle/>
          <a:p>
            <a:pPr algn="ctr">
              <a:defRPr/>
            </a:pPr>
            <a:r>
              <a:rPr lang="en-US" sz="3243" b="1" dirty="0">
                <a:solidFill>
                  <a:schemeClr val="tx1"/>
                </a:solidFill>
              </a:rPr>
              <a:t>MAP</a:t>
            </a:r>
          </a:p>
          <a:p>
            <a:pPr algn="ctr">
              <a:defRPr/>
            </a:pPr>
            <a:r>
              <a:rPr lang="en-US" sz="3243" b="1" dirty="0">
                <a:solidFill>
                  <a:schemeClr val="tx1"/>
                </a:solidFill>
              </a:rPr>
              <a:t>SKILLS</a:t>
            </a:r>
          </a:p>
        </p:txBody>
      </p:sp>
      <p:grpSp>
        <p:nvGrpSpPr>
          <p:cNvPr id="37" name="Group 36"/>
          <p:cNvGrpSpPr>
            <a:grpSpLocks/>
          </p:cNvGrpSpPr>
          <p:nvPr/>
        </p:nvGrpSpPr>
        <p:grpSpPr bwMode="auto">
          <a:xfrm>
            <a:off x="3565217" y="4876968"/>
            <a:ext cx="3466540" cy="1918172"/>
            <a:chOff x="3957085" y="5402085"/>
            <a:chExt cx="3848120" cy="2128816"/>
          </a:xfrm>
        </p:grpSpPr>
        <p:sp>
          <p:nvSpPr>
            <p:cNvPr id="58" name="teal">
              <a:hlinkClick r:id="rId3" action="ppaction://hlinksldjump"/>
            </p:cNvPr>
            <p:cNvSpPr>
              <a:spLocks/>
            </p:cNvSpPr>
            <p:nvPr/>
          </p:nvSpPr>
          <p:spPr bwMode="auto">
            <a:xfrm>
              <a:off x="3977358" y="5402085"/>
              <a:ext cx="2466335" cy="1292563"/>
            </a:xfrm>
            <a:custGeom>
              <a:avLst/>
              <a:gdLst>
                <a:gd name="T0" fmla="*/ 990 w 1636"/>
                <a:gd name="T1" fmla="*/ 860 h 860"/>
                <a:gd name="T2" fmla="*/ 1169 w 1636"/>
                <a:gd name="T3" fmla="*/ 842 h 860"/>
                <a:gd name="T4" fmla="*/ 1336 w 1636"/>
                <a:gd name="T5" fmla="*/ 811 h 860"/>
                <a:gd name="T6" fmla="*/ 1492 w 1636"/>
                <a:gd name="T7" fmla="*/ 769 h 860"/>
                <a:gd name="T8" fmla="*/ 1636 w 1636"/>
                <a:gd name="T9" fmla="*/ 714 h 860"/>
                <a:gd name="T10" fmla="*/ 1571 w 1636"/>
                <a:gd name="T11" fmla="*/ 689 h 860"/>
                <a:gd name="T12" fmla="*/ 1375 w 1636"/>
                <a:gd name="T13" fmla="*/ 615 h 860"/>
                <a:gd name="T14" fmla="*/ 1126 w 1636"/>
                <a:gd name="T15" fmla="*/ 524 h 860"/>
                <a:gd name="T16" fmla="*/ 1167 w 1636"/>
                <a:gd name="T17" fmla="*/ 397 h 860"/>
                <a:gd name="T18" fmla="*/ 1254 w 1636"/>
                <a:gd name="T19" fmla="*/ 158 h 860"/>
                <a:gd name="T20" fmla="*/ 1297 w 1636"/>
                <a:gd name="T21" fmla="*/ 37 h 860"/>
                <a:gd name="T22" fmla="*/ 1204 w 1636"/>
                <a:gd name="T23" fmla="*/ 66 h 860"/>
                <a:gd name="T24" fmla="*/ 1103 w 1636"/>
                <a:gd name="T25" fmla="*/ 88 h 860"/>
                <a:gd name="T26" fmla="*/ 998 w 1636"/>
                <a:gd name="T27" fmla="*/ 98 h 860"/>
                <a:gd name="T28" fmla="*/ 891 w 1636"/>
                <a:gd name="T29" fmla="*/ 100 h 860"/>
                <a:gd name="T30" fmla="*/ 782 w 1636"/>
                <a:gd name="T31" fmla="*/ 90 h 860"/>
                <a:gd name="T32" fmla="*/ 679 w 1636"/>
                <a:gd name="T33" fmla="*/ 70 h 860"/>
                <a:gd name="T34" fmla="*/ 579 w 1636"/>
                <a:gd name="T35" fmla="*/ 41 h 860"/>
                <a:gd name="T36" fmla="*/ 490 w 1636"/>
                <a:gd name="T37" fmla="*/ 0 h 860"/>
                <a:gd name="T38" fmla="*/ 459 w 1636"/>
                <a:gd name="T39" fmla="*/ 12 h 860"/>
                <a:gd name="T40" fmla="*/ 362 w 1636"/>
                <a:gd name="T41" fmla="*/ 47 h 860"/>
                <a:gd name="T42" fmla="*/ 268 w 1636"/>
                <a:gd name="T43" fmla="*/ 80 h 860"/>
                <a:gd name="T44" fmla="*/ 91 w 1636"/>
                <a:gd name="T45" fmla="*/ 138 h 860"/>
                <a:gd name="T46" fmla="*/ 0 w 1636"/>
                <a:gd name="T47" fmla="*/ 171 h 860"/>
                <a:gd name="T48" fmla="*/ 173 w 1636"/>
                <a:gd name="T49" fmla="*/ 687 h 860"/>
                <a:gd name="T50" fmla="*/ 237 w 1636"/>
                <a:gd name="T51" fmla="*/ 716 h 860"/>
                <a:gd name="T52" fmla="*/ 375 w 1636"/>
                <a:gd name="T53" fmla="*/ 769 h 860"/>
                <a:gd name="T54" fmla="*/ 525 w 1636"/>
                <a:gd name="T55" fmla="*/ 811 h 860"/>
                <a:gd name="T56" fmla="*/ 686 w 1636"/>
                <a:gd name="T57" fmla="*/ 841 h 860"/>
                <a:gd name="T58" fmla="*/ 774 w 1636"/>
                <a:gd name="T59" fmla="*/ 850 h 860"/>
                <a:gd name="T60" fmla="*/ 854 w 1636"/>
                <a:gd name="T61" fmla="*/ 856 h 860"/>
                <a:gd name="T62" fmla="*/ 990 w 1636"/>
                <a:gd name="T63" fmla="*/ 860 h 8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36" h="860">
                  <a:moveTo>
                    <a:pt x="990" y="860"/>
                  </a:moveTo>
                  <a:lnTo>
                    <a:pt x="990" y="860"/>
                  </a:lnTo>
                  <a:lnTo>
                    <a:pt x="1079" y="852"/>
                  </a:lnTo>
                  <a:lnTo>
                    <a:pt x="1169" y="842"/>
                  </a:lnTo>
                  <a:lnTo>
                    <a:pt x="1252" y="829"/>
                  </a:lnTo>
                  <a:lnTo>
                    <a:pt x="1336" y="811"/>
                  </a:lnTo>
                  <a:lnTo>
                    <a:pt x="1414" y="792"/>
                  </a:lnTo>
                  <a:lnTo>
                    <a:pt x="1492" y="769"/>
                  </a:lnTo>
                  <a:lnTo>
                    <a:pt x="1566" y="743"/>
                  </a:lnTo>
                  <a:lnTo>
                    <a:pt x="1636" y="714"/>
                  </a:lnTo>
                  <a:lnTo>
                    <a:pt x="1636" y="714"/>
                  </a:lnTo>
                  <a:lnTo>
                    <a:pt x="1571" y="689"/>
                  </a:lnTo>
                  <a:lnTo>
                    <a:pt x="1507" y="664"/>
                  </a:lnTo>
                  <a:lnTo>
                    <a:pt x="1375" y="615"/>
                  </a:lnTo>
                  <a:lnTo>
                    <a:pt x="1245" y="568"/>
                  </a:lnTo>
                  <a:lnTo>
                    <a:pt x="1126" y="524"/>
                  </a:lnTo>
                  <a:lnTo>
                    <a:pt x="1126" y="524"/>
                  </a:lnTo>
                  <a:lnTo>
                    <a:pt x="1167" y="397"/>
                  </a:lnTo>
                  <a:lnTo>
                    <a:pt x="1212" y="277"/>
                  </a:lnTo>
                  <a:lnTo>
                    <a:pt x="1254" y="158"/>
                  </a:lnTo>
                  <a:lnTo>
                    <a:pt x="1297" y="37"/>
                  </a:lnTo>
                  <a:lnTo>
                    <a:pt x="1297" y="37"/>
                  </a:lnTo>
                  <a:lnTo>
                    <a:pt x="1250" y="53"/>
                  </a:lnTo>
                  <a:lnTo>
                    <a:pt x="1204" y="66"/>
                  </a:lnTo>
                  <a:lnTo>
                    <a:pt x="1153" y="78"/>
                  </a:lnTo>
                  <a:lnTo>
                    <a:pt x="1103" y="88"/>
                  </a:lnTo>
                  <a:lnTo>
                    <a:pt x="1050" y="94"/>
                  </a:lnTo>
                  <a:lnTo>
                    <a:pt x="998" y="98"/>
                  </a:lnTo>
                  <a:lnTo>
                    <a:pt x="943" y="100"/>
                  </a:lnTo>
                  <a:lnTo>
                    <a:pt x="891" y="100"/>
                  </a:lnTo>
                  <a:lnTo>
                    <a:pt x="836" y="96"/>
                  </a:lnTo>
                  <a:lnTo>
                    <a:pt x="782" y="90"/>
                  </a:lnTo>
                  <a:lnTo>
                    <a:pt x="729" y="82"/>
                  </a:lnTo>
                  <a:lnTo>
                    <a:pt x="679" y="70"/>
                  </a:lnTo>
                  <a:lnTo>
                    <a:pt x="628" y="57"/>
                  </a:lnTo>
                  <a:lnTo>
                    <a:pt x="579" y="41"/>
                  </a:lnTo>
                  <a:lnTo>
                    <a:pt x="535" y="22"/>
                  </a:lnTo>
                  <a:lnTo>
                    <a:pt x="490" y="0"/>
                  </a:lnTo>
                  <a:lnTo>
                    <a:pt x="490" y="0"/>
                  </a:lnTo>
                  <a:lnTo>
                    <a:pt x="459" y="12"/>
                  </a:lnTo>
                  <a:lnTo>
                    <a:pt x="428" y="24"/>
                  </a:lnTo>
                  <a:lnTo>
                    <a:pt x="362" y="47"/>
                  </a:lnTo>
                  <a:lnTo>
                    <a:pt x="362" y="47"/>
                  </a:lnTo>
                  <a:lnTo>
                    <a:pt x="268" y="80"/>
                  </a:lnTo>
                  <a:lnTo>
                    <a:pt x="179" y="109"/>
                  </a:lnTo>
                  <a:lnTo>
                    <a:pt x="91" y="138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85" y="424"/>
                  </a:lnTo>
                  <a:lnTo>
                    <a:pt x="173" y="687"/>
                  </a:lnTo>
                  <a:lnTo>
                    <a:pt x="173" y="687"/>
                  </a:lnTo>
                  <a:lnTo>
                    <a:pt x="237" y="716"/>
                  </a:lnTo>
                  <a:lnTo>
                    <a:pt x="305" y="743"/>
                  </a:lnTo>
                  <a:lnTo>
                    <a:pt x="375" y="769"/>
                  </a:lnTo>
                  <a:lnTo>
                    <a:pt x="447" y="792"/>
                  </a:lnTo>
                  <a:lnTo>
                    <a:pt x="525" y="811"/>
                  </a:lnTo>
                  <a:lnTo>
                    <a:pt x="603" y="827"/>
                  </a:lnTo>
                  <a:lnTo>
                    <a:pt x="686" y="841"/>
                  </a:lnTo>
                  <a:lnTo>
                    <a:pt x="774" y="850"/>
                  </a:lnTo>
                  <a:lnTo>
                    <a:pt x="774" y="850"/>
                  </a:lnTo>
                  <a:lnTo>
                    <a:pt x="828" y="854"/>
                  </a:lnTo>
                  <a:lnTo>
                    <a:pt x="854" y="856"/>
                  </a:lnTo>
                  <a:lnTo>
                    <a:pt x="875" y="860"/>
                  </a:lnTo>
                  <a:lnTo>
                    <a:pt x="990" y="860"/>
                  </a:lnTo>
                  <a:close/>
                </a:path>
              </a:pathLst>
            </a:custGeom>
            <a:solidFill>
              <a:srgbClr val="FF0000"/>
            </a:solidFill>
            <a:ln w="25400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16438" name="TextBox 14"/>
            <p:cNvSpPr txBox="1">
              <a:spLocks noChangeArrowheads="1"/>
            </p:cNvSpPr>
            <p:nvPr/>
          </p:nvSpPr>
          <p:spPr bwMode="auto">
            <a:xfrm rot="1284560">
              <a:off x="3957085" y="5627872"/>
              <a:ext cx="2375700" cy="84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2162" b="1"/>
                <a:t>CO-OORDINATES</a:t>
              </a:r>
            </a:p>
          </p:txBody>
        </p:sp>
        <p:sp>
          <p:nvSpPr>
            <p:cNvPr id="16439" name="TextBox 18"/>
            <p:cNvSpPr txBox="1">
              <a:spLocks noChangeArrowheads="1"/>
            </p:cNvSpPr>
            <p:nvPr/>
          </p:nvSpPr>
          <p:spPr bwMode="auto">
            <a:xfrm>
              <a:off x="4097238" y="6689914"/>
              <a:ext cx="3707967" cy="84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ZA" altLang="en-US" sz="2162" b="1">
                  <a:solidFill>
                    <a:schemeClr val="bg1"/>
                  </a:solidFill>
                </a:rPr>
                <a:t>33° 22’ 18” S</a:t>
              </a:r>
            </a:p>
            <a:p>
              <a:pPr eaLnBrk="1" hangingPunct="1"/>
              <a:r>
                <a:rPr lang="en-ZA" altLang="en-US" sz="2162" b="1">
                  <a:solidFill>
                    <a:schemeClr val="bg1"/>
                  </a:solidFill>
                </a:rPr>
                <a:t>18° 34’ 42” E</a:t>
              </a:r>
            </a:p>
          </p:txBody>
        </p:sp>
      </p:grpSp>
      <p:grpSp>
        <p:nvGrpSpPr>
          <p:cNvPr id="36" name="Group 35"/>
          <p:cNvGrpSpPr>
            <a:grpSpLocks/>
          </p:cNvGrpSpPr>
          <p:nvPr/>
        </p:nvGrpSpPr>
        <p:grpSpPr bwMode="auto">
          <a:xfrm>
            <a:off x="5096844" y="4087557"/>
            <a:ext cx="3372154" cy="2554142"/>
            <a:chOff x="5657992" y="4526552"/>
            <a:chExt cx="3743417" cy="2834906"/>
          </a:xfrm>
        </p:grpSpPr>
        <p:sp>
          <p:nvSpPr>
            <p:cNvPr id="52" name="gray">
              <a:hlinkClick r:id="rId4" action="ppaction://hlinksldjump"/>
            </p:cNvPr>
            <p:cNvSpPr>
              <a:spLocks/>
            </p:cNvSpPr>
            <p:nvPr/>
          </p:nvSpPr>
          <p:spPr bwMode="auto">
            <a:xfrm>
              <a:off x="5823483" y="4526552"/>
              <a:ext cx="2175380" cy="1934337"/>
            </a:xfrm>
            <a:custGeom>
              <a:avLst/>
              <a:gdLst>
                <a:gd name="T0" fmla="*/ 976 w 1443"/>
                <a:gd name="T1" fmla="*/ 437 h 1287"/>
                <a:gd name="T2" fmla="*/ 1036 w 1443"/>
                <a:gd name="T3" fmla="*/ 406 h 1287"/>
                <a:gd name="T4" fmla="*/ 1237 w 1443"/>
                <a:gd name="T5" fmla="*/ 284 h 1287"/>
                <a:gd name="T6" fmla="*/ 1443 w 1443"/>
                <a:gd name="T7" fmla="*/ 157 h 1287"/>
                <a:gd name="T8" fmla="*/ 1414 w 1443"/>
                <a:gd name="T9" fmla="*/ 254 h 1287"/>
                <a:gd name="T10" fmla="*/ 1379 w 1443"/>
                <a:gd name="T11" fmla="*/ 350 h 1287"/>
                <a:gd name="T12" fmla="*/ 1342 w 1443"/>
                <a:gd name="T13" fmla="*/ 439 h 1287"/>
                <a:gd name="T14" fmla="*/ 1299 w 1443"/>
                <a:gd name="T15" fmla="*/ 525 h 1287"/>
                <a:gd name="T16" fmla="*/ 1252 w 1443"/>
                <a:gd name="T17" fmla="*/ 608 h 1287"/>
                <a:gd name="T18" fmla="*/ 1204 w 1443"/>
                <a:gd name="T19" fmla="*/ 686 h 1287"/>
                <a:gd name="T20" fmla="*/ 1149 w 1443"/>
                <a:gd name="T21" fmla="*/ 762 h 1287"/>
                <a:gd name="T22" fmla="*/ 1093 w 1443"/>
                <a:gd name="T23" fmla="*/ 834 h 1287"/>
                <a:gd name="T24" fmla="*/ 1032 w 1443"/>
                <a:gd name="T25" fmla="*/ 902 h 1287"/>
                <a:gd name="T26" fmla="*/ 968 w 1443"/>
                <a:gd name="T27" fmla="*/ 968 h 1287"/>
                <a:gd name="T28" fmla="*/ 900 w 1443"/>
                <a:gd name="T29" fmla="*/ 1029 h 1287"/>
                <a:gd name="T30" fmla="*/ 828 w 1443"/>
                <a:gd name="T31" fmla="*/ 1087 h 1287"/>
                <a:gd name="T32" fmla="*/ 677 w 1443"/>
                <a:gd name="T33" fmla="*/ 1194 h 1287"/>
                <a:gd name="T34" fmla="*/ 513 w 1443"/>
                <a:gd name="T35" fmla="*/ 1287 h 1287"/>
                <a:gd name="T36" fmla="*/ 262 w 1443"/>
                <a:gd name="T37" fmla="*/ 1196 h 1287"/>
                <a:gd name="T38" fmla="*/ 0 w 1443"/>
                <a:gd name="T39" fmla="*/ 1101 h 1287"/>
                <a:gd name="T40" fmla="*/ 39 w 1443"/>
                <a:gd name="T41" fmla="*/ 990 h 1287"/>
                <a:gd name="T42" fmla="*/ 91 w 1443"/>
                <a:gd name="T43" fmla="*/ 848 h 1287"/>
                <a:gd name="T44" fmla="*/ 173 w 1443"/>
                <a:gd name="T45" fmla="*/ 608 h 1287"/>
                <a:gd name="T46" fmla="*/ 219 w 1443"/>
                <a:gd name="T47" fmla="*/ 585 h 1287"/>
                <a:gd name="T48" fmla="*/ 309 w 1443"/>
                <a:gd name="T49" fmla="*/ 531 h 1287"/>
                <a:gd name="T50" fmla="*/ 391 w 1443"/>
                <a:gd name="T51" fmla="*/ 468 h 1287"/>
                <a:gd name="T52" fmla="*/ 466 w 1443"/>
                <a:gd name="T53" fmla="*/ 398 h 1287"/>
                <a:gd name="T54" fmla="*/ 533 w 1443"/>
                <a:gd name="T55" fmla="*/ 321 h 1287"/>
                <a:gd name="T56" fmla="*/ 593 w 1443"/>
                <a:gd name="T57" fmla="*/ 237 h 1287"/>
                <a:gd name="T58" fmla="*/ 643 w 1443"/>
                <a:gd name="T59" fmla="*/ 146 h 1287"/>
                <a:gd name="T60" fmla="*/ 686 w 1443"/>
                <a:gd name="T61" fmla="*/ 50 h 1287"/>
                <a:gd name="T62" fmla="*/ 704 w 1443"/>
                <a:gd name="T63" fmla="*/ 0 h 1287"/>
                <a:gd name="T64" fmla="*/ 840 w 1443"/>
                <a:gd name="T65" fmla="*/ 217 h 1287"/>
                <a:gd name="T66" fmla="*/ 976 w 1443"/>
                <a:gd name="T67" fmla="*/ 437 h 1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43" h="1287">
                  <a:moveTo>
                    <a:pt x="976" y="437"/>
                  </a:moveTo>
                  <a:lnTo>
                    <a:pt x="976" y="437"/>
                  </a:lnTo>
                  <a:lnTo>
                    <a:pt x="1007" y="422"/>
                  </a:lnTo>
                  <a:lnTo>
                    <a:pt x="1036" y="406"/>
                  </a:lnTo>
                  <a:lnTo>
                    <a:pt x="1036" y="406"/>
                  </a:lnTo>
                  <a:lnTo>
                    <a:pt x="1237" y="284"/>
                  </a:lnTo>
                  <a:lnTo>
                    <a:pt x="1443" y="157"/>
                  </a:lnTo>
                  <a:lnTo>
                    <a:pt x="1443" y="157"/>
                  </a:lnTo>
                  <a:lnTo>
                    <a:pt x="1427" y="208"/>
                  </a:lnTo>
                  <a:lnTo>
                    <a:pt x="1414" y="254"/>
                  </a:lnTo>
                  <a:lnTo>
                    <a:pt x="1396" y="303"/>
                  </a:lnTo>
                  <a:lnTo>
                    <a:pt x="1379" y="350"/>
                  </a:lnTo>
                  <a:lnTo>
                    <a:pt x="1361" y="394"/>
                  </a:lnTo>
                  <a:lnTo>
                    <a:pt x="1342" y="439"/>
                  </a:lnTo>
                  <a:lnTo>
                    <a:pt x="1320" y="482"/>
                  </a:lnTo>
                  <a:lnTo>
                    <a:pt x="1299" y="525"/>
                  </a:lnTo>
                  <a:lnTo>
                    <a:pt x="1278" y="568"/>
                  </a:lnTo>
                  <a:lnTo>
                    <a:pt x="1252" y="608"/>
                  </a:lnTo>
                  <a:lnTo>
                    <a:pt x="1229" y="647"/>
                  </a:lnTo>
                  <a:lnTo>
                    <a:pt x="1204" y="686"/>
                  </a:lnTo>
                  <a:lnTo>
                    <a:pt x="1176" y="725"/>
                  </a:lnTo>
                  <a:lnTo>
                    <a:pt x="1149" y="762"/>
                  </a:lnTo>
                  <a:lnTo>
                    <a:pt x="1122" y="799"/>
                  </a:lnTo>
                  <a:lnTo>
                    <a:pt x="1093" y="834"/>
                  </a:lnTo>
                  <a:lnTo>
                    <a:pt x="1062" y="869"/>
                  </a:lnTo>
                  <a:lnTo>
                    <a:pt x="1032" y="902"/>
                  </a:lnTo>
                  <a:lnTo>
                    <a:pt x="999" y="935"/>
                  </a:lnTo>
                  <a:lnTo>
                    <a:pt x="968" y="968"/>
                  </a:lnTo>
                  <a:lnTo>
                    <a:pt x="933" y="999"/>
                  </a:lnTo>
                  <a:lnTo>
                    <a:pt x="900" y="1029"/>
                  </a:lnTo>
                  <a:lnTo>
                    <a:pt x="865" y="1058"/>
                  </a:lnTo>
                  <a:lnTo>
                    <a:pt x="828" y="1087"/>
                  </a:lnTo>
                  <a:lnTo>
                    <a:pt x="754" y="1141"/>
                  </a:lnTo>
                  <a:lnTo>
                    <a:pt x="677" y="1194"/>
                  </a:lnTo>
                  <a:lnTo>
                    <a:pt x="597" y="1242"/>
                  </a:lnTo>
                  <a:lnTo>
                    <a:pt x="513" y="1287"/>
                  </a:lnTo>
                  <a:lnTo>
                    <a:pt x="513" y="1287"/>
                  </a:lnTo>
                  <a:lnTo>
                    <a:pt x="262" y="1196"/>
                  </a:lnTo>
                  <a:lnTo>
                    <a:pt x="0" y="1101"/>
                  </a:lnTo>
                  <a:lnTo>
                    <a:pt x="0" y="1101"/>
                  </a:lnTo>
                  <a:lnTo>
                    <a:pt x="17" y="1044"/>
                  </a:lnTo>
                  <a:lnTo>
                    <a:pt x="39" y="990"/>
                  </a:lnTo>
                  <a:lnTo>
                    <a:pt x="39" y="990"/>
                  </a:lnTo>
                  <a:lnTo>
                    <a:pt x="91" y="848"/>
                  </a:lnTo>
                  <a:lnTo>
                    <a:pt x="134" y="723"/>
                  </a:lnTo>
                  <a:lnTo>
                    <a:pt x="173" y="608"/>
                  </a:lnTo>
                  <a:lnTo>
                    <a:pt x="173" y="608"/>
                  </a:lnTo>
                  <a:lnTo>
                    <a:pt x="219" y="585"/>
                  </a:lnTo>
                  <a:lnTo>
                    <a:pt x="266" y="560"/>
                  </a:lnTo>
                  <a:lnTo>
                    <a:pt x="309" y="531"/>
                  </a:lnTo>
                  <a:lnTo>
                    <a:pt x="352" y="501"/>
                  </a:lnTo>
                  <a:lnTo>
                    <a:pt x="391" y="468"/>
                  </a:lnTo>
                  <a:lnTo>
                    <a:pt x="430" y="435"/>
                  </a:lnTo>
                  <a:lnTo>
                    <a:pt x="466" y="398"/>
                  </a:lnTo>
                  <a:lnTo>
                    <a:pt x="501" y="361"/>
                  </a:lnTo>
                  <a:lnTo>
                    <a:pt x="533" y="321"/>
                  </a:lnTo>
                  <a:lnTo>
                    <a:pt x="564" y="280"/>
                  </a:lnTo>
                  <a:lnTo>
                    <a:pt x="593" y="237"/>
                  </a:lnTo>
                  <a:lnTo>
                    <a:pt x="618" y="192"/>
                  </a:lnTo>
                  <a:lnTo>
                    <a:pt x="643" y="146"/>
                  </a:lnTo>
                  <a:lnTo>
                    <a:pt x="665" y="99"/>
                  </a:lnTo>
                  <a:lnTo>
                    <a:pt x="686" y="5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74" y="111"/>
                  </a:lnTo>
                  <a:lnTo>
                    <a:pt x="840" y="217"/>
                  </a:lnTo>
                  <a:lnTo>
                    <a:pt x="906" y="326"/>
                  </a:lnTo>
                  <a:lnTo>
                    <a:pt x="976" y="437"/>
                  </a:lnTo>
                  <a:lnTo>
                    <a:pt x="976" y="437"/>
                  </a:lnTo>
                  <a:close/>
                </a:path>
              </a:pathLst>
            </a:custGeom>
            <a:solidFill>
              <a:srgbClr val="7030A0"/>
            </a:solidFill>
            <a:ln w="25400">
              <a:solidFill>
                <a:schemeClr val="tx1">
                  <a:lumMod val="75000"/>
                  <a:lumOff val="2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16433" name="TextBox 13"/>
            <p:cNvSpPr txBox="1">
              <a:spLocks noChangeArrowheads="1"/>
            </p:cNvSpPr>
            <p:nvPr/>
          </p:nvSpPr>
          <p:spPr bwMode="auto">
            <a:xfrm rot="19760250">
              <a:off x="5657992" y="5073186"/>
              <a:ext cx="2440262" cy="8410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2162" b="1"/>
                <a:t>MAP</a:t>
              </a:r>
            </a:p>
            <a:p>
              <a:pPr algn="ctr" eaLnBrk="1" hangingPunct="1"/>
              <a:r>
                <a:rPr lang="en-ZA" altLang="en-US" sz="2162" b="1"/>
                <a:t>REFERENCE</a:t>
              </a:r>
            </a:p>
          </p:txBody>
        </p:sp>
        <p:pic>
          <p:nvPicPr>
            <p:cNvPr id="16434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1711" y="5585283"/>
              <a:ext cx="1779698" cy="1776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2" name="Group 31"/>
          <p:cNvGrpSpPr>
            <a:grpSpLocks/>
          </p:cNvGrpSpPr>
          <p:nvPr/>
        </p:nvGrpSpPr>
        <p:grpSpPr bwMode="auto">
          <a:xfrm>
            <a:off x="6043564" y="2224149"/>
            <a:ext cx="3778300" cy="2648527"/>
            <a:chOff x="6708707" y="2457198"/>
            <a:chExt cx="4194698" cy="2939822"/>
          </a:xfrm>
        </p:grpSpPr>
        <p:sp>
          <p:nvSpPr>
            <p:cNvPr id="55" name="green">
              <a:hlinkClick r:id="rId6" action="ppaction://hlinksldjump"/>
            </p:cNvPr>
            <p:cNvSpPr>
              <a:spLocks/>
            </p:cNvSpPr>
            <p:nvPr/>
          </p:nvSpPr>
          <p:spPr bwMode="auto">
            <a:xfrm>
              <a:off x="6708707" y="2457198"/>
              <a:ext cx="1402012" cy="2585128"/>
            </a:xfrm>
            <a:custGeom>
              <a:avLst/>
              <a:gdLst>
                <a:gd name="T0" fmla="*/ 930 w 930"/>
                <a:gd name="T1" fmla="*/ 996 h 1720"/>
                <a:gd name="T2" fmla="*/ 930 w 930"/>
                <a:gd name="T3" fmla="*/ 996 h 1720"/>
                <a:gd name="T4" fmla="*/ 926 w 930"/>
                <a:gd name="T5" fmla="*/ 916 h 1720"/>
                <a:gd name="T6" fmla="*/ 916 w 930"/>
                <a:gd name="T7" fmla="*/ 840 h 1720"/>
                <a:gd name="T8" fmla="*/ 907 w 930"/>
                <a:gd name="T9" fmla="*/ 769 h 1720"/>
                <a:gd name="T10" fmla="*/ 893 w 930"/>
                <a:gd name="T11" fmla="*/ 697 h 1720"/>
                <a:gd name="T12" fmla="*/ 879 w 930"/>
                <a:gd name="T13" fmla="*/ 628 h 1720"/>
                <a:gd name="T14" fmla="*/ 862 w 930"/>
                <a:gd name="T15" fmla="*/ 562 h 1720"/>
                <a:gd name="T16" fmla="*/ 842 w 930"/>
                <a:gd name="T17" fmla="*/ 498 h 1720"/>
                <a:gd name="T18" fmla="*/ 821 w 930"/>
                <a:gd name="T19" fmla="*/ 436 h 1720"/>
                <a:gd name="T20" fmla="*/ 798 w 930"/>
                <a:gd name="T21" fmla="*/ 376 h 1720"/>
                <a:gd name="T22" fmla="*/ 772 w 930"/>
                <a:gd name="T23" fmla="*/ 317 h 1720"/>
                <a:gd name="T24" fmla="*/ 745 w 930"/>
                <a:gd name="T25" fmla="*/ 261 h 1720"/>
                <a:gd name="T26" fmla="*/ 716 w 930"/>
                <a:gd name="T27" fmla="*/ 204 h 1720"/>
                <a:gd name="T28" fmla="*/ 685 w 930"/>
                <a:gd name="T29" fmla="*/ 152 h 1720"/>
                <a:gd name="T30" fmla="*/ 654 w 930"/>
                <a:gd name="T31" fmla="*/ 99 h 1720"/>
                <a:gd name="T32" fmla="*/ 621 w 930"/>
                <a:gd name="T33" fmla="*/ 49 h 1720"/>
                <a:gd name="T34" fmla="*/ 586 w 930"/>
                <a:gd name="T35" fmla="*/ 0 h 1720"/>
                <a:gd name="T36" fmla="*/ 586 w 930"/>
                <a:gd name="T37" fmla="*/ 0 h 1720"/>
                <a:gd name="T38" fmla="*/ 553 w 930"/>
                <a:gd name="T39" fmla="*/ 273 h 1720"/>
                <a:gd name="T40" fmla="*/ 516 w 930"/>
                <a:gd name="T41" fmla="*/ 541 h 1720"/>
                <a:gd name="T42" fmla="*/ 516 w 930"/>
                <a:gd name="T43" fmla="*/ 541 h 1720"/>
                <a:gd name="T44" fmla="*/ 452 w 930"/>
                <a:gd name="T45" fmla="*/ 535 h 1720"/>
                <a:gd name="T46" fmla="*/ 385 w 930"/>
                <a:gd name="T47" fmla="*/ 527 h 1720"/>
                <a:gd name="T48" fmla="*/ 255 w 930"/>
                <a:gd name="T49" fmla="*/ 512 h 1720"/>
                <a:gd name="T50" fmla="*/ 127 w 930"/>
                <a:gd name="T51" fmla="*/ 496 h 1720"/>
                <a:gd name="T52" fmla="*/ 0 w 930"/>
                <a:gd name="T53" fmla="*/ 483 h 1720"/>
                <a:gd name="T54" fmla="*/ 0 w 930"/>
                <a:gd name="T55" fmla="*/ 483 h 1720"/>
                <a:gd name="T56" fmla="*/ 28 w 930"/>
                <a:gd name="T57" fmla="*/ 523 h 1720"/>
                <a:gd name="T58" fmla="*/ 51 w 930"/>
                <a:gd name="T59" fmla="*/ 566 h 1720"/>
                <a:gd name="T60" fmla="*/ 74 w 930"/>
                <a:gd name="T61" fmla="*/ 611 h 1720"/>
                <a:gd name="T62" fmla="*/ 96 w 930"/>
                <a:gd name="T63" fmla="*/ 656 h 1720"/>
                <a:gd name="T64" fmla="*/ 113 w 930"/>
                <a:gd name="T65" fmla="*/ 704 h 1720"/>
                <a:gd name="T66" fmla="*/ 129 w 930"/>
                <a:gd name="T67" fmla="*/ 755 h 1720"/>
                <a:gd name="T68" fmla="*/ 142 w 930"/>
                <a:gd name="T69" fmla="*/ 805 h 1720"/>
                <a:gd name="T70" fmla="*/ 154 w 930"/>
                <a:gd name="T71" fmla="*/ 856 h 1720"/>
                <a:gd name="T72" fmla="*/ 164 w 930"/>
                <a:gd name="T73" fmla="*/ 909 h 1720"/>
                <a:gd name="T74" fmla="*/ 170 w 930"/>
                <a:gd name="T75" fmla="*/ 961 h 1720"/>
                <a:gd name="T76" fmla="*/ 173 w 930"/>
                <a:gd name="T77" fmla="*/ 1016 h 1720"/>
                <a:gd name="T78" fmla="*/ 173 w 930"/>
                <a:gd name="T79" fmla="*/ 1068 h 1720"/>
                <a:gd name="T80" fmla="*/ 171 w 930"/>
                <a:gd name="T81" fmla="*/ 1123 h 1720"/>
                <a:gd name="T82" fmla="*/ 168 w 930"/>
                <a:gd name="T83" fmla="*/ 1175 h 1720"/>
                <a:gd name="T84" fmla="*/ 160 w 930"/>
                <a:gd name="T85" fmla="*/ 1228 h 1720"/>
                <a:gd name="T86" fmla="*/ 150 w 930"/>
                <a:gd name="T87" fmla="*/ 1280 h 1720"/>
                <a:gd name="T88" fmla="*/ 150 w 930"/>
                <a:gd name="T89" fmla="*/ 1280 h 1720"/>
                <a:gd name="T90" fmla="*/ 218 w 930"/>
                <a:gd name="T91" fmla="*/ 1393 h 1720"/>
                <a:gd name="T92" fmla="*/ 288 w 930"/>
                <a:gd name="T93" fmla="*/ 1506 h 1720"/>
                <a:gd name="T94" fmla="*/ 356 w 930"/>
                <a:gd name="T95" fmla="*/ 1617 h 1720"/>
                <a:gd name="T96" fmla="*/ 422 w 930"/>
                <a:gd name="T97" fmla="*/ 1720 h 1720"/>
                <a:gd name="T98" fmla="*/ 422 w 930"/>
                <a:gd name="T99" fmla="*/ 1720 h 1720"/>
                <a:gd name="T100" fmla="*/ 660 w 930"/>
                <a:gd name="T101" fmla="*/ 1578 h 1720"/>
                <a:gd name="T102" fmla="*/ 778 w 930"/>
                <a:gd name="T103" fmla="*/ 1504 h 1720"/>
                <a:gd name="T104" fmla="*/ 889 w 930"/>
                <a:gd name="T105" fmla="*/ 1434 h 1720"/>
                <a:gd name="T106" fmla="*/ 889 w 930"/>
                <a:gd name="T107" fmla="*/ 1434 h 1720"/>
                <a:gd name="T108" fmla="*/ 897 w 930"/>
                <a:gd name="T109" fmla="*/ 1397 h 1720"/>
                <a:gd name="T110" fmla="*/ 905 w 930"/>
                <a:gd name="T111" fmla="*/ 1358 h 1720"/>
                <a:gd name="T112" fmla="*/ 916 w 930"/>
                <a:gd name="T113" fmla="*/ 1278 h 1720"/>
                <a:gd name="T114" fmla="*/ 924 w 930"/>
                <a:gd name="T115" fmla="*/ 1194 h 1720"/>
                <a:gd name="T116" fmla="*/ 930 w 930"/>
                <a:gd name="T117" fmla="*/ 1109 h 1720"/>
                <a:gd name="T118" fmla="*/ 930 w 930"/>
                <a:gd name="T119" fmla="*/ 996 h 1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30" h="1720">
                  <a:moveTo>
                    <a:pt x="930" y="996"/>
                  </a:moveTo>
                  <a:lnTo>
                    <a:pt x="930" y="996"/>
                  </a:lnTo>
                  <a:lnTo>
                    <a:pt x="926" y="916"/>
                  </a:lnTo>
                  <a:lnTo>
                    <a:pt x="916" y="840"/>
                  </a:lnTo>
                  <a:lnTo>
                    <a:pt x="907" y="769"/>
                  </a:lnTo>
                  <a:lnTo>
                    <a:pt x="893" y="697"/>
                  </a:lnTo>
                  <a:lnTo>
                    <a:pt x="879" y="628"/>
                  </a:lnTo>
                  <a:lnTo>
                    <a:pt x="862" y="562"/>
                  </a:lnTo>
                  <a:lnTo>
                    <a:pt x="842" y="498"/>
                  </a:lnTo>
                  <a:lnTo>
                    <a:pt x="821" y="436"/>
                  </a:lnTo>
                  <a:lnTo>
                    <a:pt x="798" y="376"/>
                  </a:lnTo>
                  <a:lnTo>
                    <a:pt x="772" y="317"/>
                  </a:lnTo>
                  <a:lnTo>
                    <a:pt x="745" y="261"/>
                  </a:lnTo>
                  <a:lnTo>
                    <a:pt x="716" y="204"/>
                  </a:lnTo>
                  <a:lnTo>
                    <a:pt x="685" y="152"/>
                  </a:lnTo>
                  <a:lnTo>
                    <a:pt x="654" y="99"/>
                  </a:lnTo>
                  <a:lnTo>
                    <a:pt x="621" y="49"/>
                  </a:lnTo>
                  <a:lnTo>
                    <a:pt x="586" y="0"/>
                  </a:lnTo>
                  <a:lnTo>
                    <a:pt x="586" y="0"/>
                  </a:lnTo>
                  <a:lnTo>
                    <a:pt x="553" y="273"/>
                  </a:lnTo>
                  <a:lnTo>
                    <a:pt x="516" y="541"/>
                  </a:lnTo>
                  <a:lnTo>
                    <a:pt x="516" y="541"/>
                  </a:lnTo>
                  <a:lnTo>
                    <a:pt x="452" y="535"/>
                  </a:lnTo>
                  <a:lnTo>
                    <a:pt x="385" y="527"/>
                  </a:lnTo>
                  <a:lnTo>
                    <a:pt x="255" y="512"/>
                  </a:lnTo>
                  <a:lnTo>
                    <a:pt x="127" y="496"/>
                  </a:lnTo>
                  <a:lnTo>
                    <a:pt x="0" y="483"/>
                  </a:lnTo>
                  <a:lnTo>
                    <a:pt x="0" y="483"/>
                  </a:lnTo>
                  <a:lnTo>
                    <a:pt x="28" y="523"/>
                  </a:lnTo>
                  <a:lnTo>
                    <a:pt x="51" y="566"/>
                  </a:lnTo>
                  <a:lnTo>
                    <a:pt x="74" y="611"/>
                  </a:lnTo>
                  <a:lnTo>
                    <a:pt x="96" y="656"/>
                  </a:lnTo>
                  <a:lnTo>
                    <a:pt x="113" y="704"/>
                  </a:lnTo>
                  <a:lnTo>
                    <a:pt x="129" y="755"/>
                  </a:lnTo>
                  <a:lnTo>
                    <a:pt x="142" y="805"/>
                  </a:lnTo>
                  <a:lnTo>
                    <a:pt x="154" y="856"/>
                  </a:lnTo>
                  <a:lnTo>
                    <a:pt x="164" y="909"/>
                  </a:lnTo>
                  <a:lnTo>
                    <a:pt x="170" y="961"/>
                  </a:lnTo>
                  <a:lnTo>
                    <a:pt x="173" y="1016"/>
                  </a:lnTo>
                  <a:lnTo>
                    <a:pt x="173" y="1068"/>
                  </a:lnTo>
                  <a:lnTo>
                    <a:pt x="171" y="1123"/>
                  </a:lnTo>
                  <a:lnTo>
                    <a:pt x="168" y="1175"/>
                  </a:lnTo>
                  <a:lnTo>
                    <a:pt x="160" y="1228"/>
                  </a:lnTo>
                  <a:lnTo>
                    <a:pt x="150" y="1280"/>
                  </a:lnTo>
                  <a:lnTo>
                    <a:pt x="150" y="1280"/>
                  </a:lnTo>
                  <a:lnTo>
                    <a:pt x="218" y="1393"/>
                  </a:lnTo>
                  <a:lnTo>
                    <a:pt x="288" y="1506"/>
                  </a:lnTo>
                  <a:lnTo>
                    <a:pt x="356" y="1617"/>
                  </a:lnTo>
                  <a:lnTo>
                    <a:pt x="422" y="1720"/>
                  </a:lnTo>
                  <a:lnTo>
                    <a:pt x="422" y="1720"/>
                  </a:lnTo>
                  <a:lnTo>
                    <a:pt x="660" y="1578"/>
                  </a:lnTo>
                  <a:lnTo>
                    <a:pt x="778" y="1504"/>
                  </a:lnTo>
                  <a:lnTo>
                    <a:pt x="889" y="1434"/>
                  </a:lnTo>
                  <a:lnTo>
                    <a:pt x="889" y="1434"/>
                  </a:lnTo>
                  <a:lnTo>
                    <a:pt x="897" y="1397"/>
                  </a:lnTo>
                  <a:lnTo>
                    <a:pt x="905" y="1358"/>
                  </a:lnTo>
                  <a:lnTo>
                    <a:pt x="916" y="1278"/>
                  </a:lnTo>
                  <a:lnTo>
                    <a:pt x="924" y="1194"/>
                  </a:lnTo>
                  <a:lnTo>
                    <a:pt x="930" y="1109"/>
                  </a:lnTo>
                  <a:lnTo>
                    <a:pt x="930" y="996"/>
                  </a:lnTo>
                  <a:close/>
                </a:path>
              </a:pathLst>
            </a:custGeom>
            <a:solidFill>
              <a:srgbClr val="B88C00"/>
            </a:solidFill>
            <a:ln w="254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16428" name="TextBox 12"/>
            <p:cNvSpPr txBox="1">
              <a:spLocks noChangeArrowheads="1"/>
            </p:cNvSpPr>
            <p:nvPr/>
          </p:nvSpPr>
          <p:spPr bwMode="auto">
            <a:xfrm rot="4282896">
              <a:off x="6492921" y="4102295"/>
              <a:ext cx="2117553" cy="4718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ZA" altLang="en-US" sz="2162" b="1"/>
                <a:t>HEIGHT</a:t>
              </a:r>
            </a:p>
          </p:txBody>
        </p:sp>
        <p:sp>
          <p:nvSpPr>
            <p:cNvPr id="16429" name="TextBox 3"/>
            <p:cNvSpPr txBox="1">
              <a:spLocks noChangeArrowheads="1"/>
            </p:cNvSpPr>
            <p:nvPr/>
          </p:nvSpPr>
          <p:spPr bwMode="auto">
            <a:xfrm>
              <a:off x="8060416" y="2527913"/>
              <a:ext cx="2842989" cy="1579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ZA" altLang="en-US" sz="2162" b="1">
                  <a:solidFill>
                    <a:schemeClr val="bg1"/>
                  </a:solidFill>
                </a:rPr>
                <a:t>Contours</a:t>
              </a:r>
            </a:p>
            <a:p>
              <a:pPr eaLnBrk="1" hangingPunct="1"/>
              <a:r>
                <a:rPr lang="en-ZA" altLang="en-US" sz="2162" b="1">
                  <a:solidFill>
                    <a:schemeClr val="bg1"/>
                  </a:solidFill>
                </a:rPr>
                <a:t>Trig. Stations</a:t>
              </a:r>
            </a:p>
            <a:p>
              <a:pPr eaLnBrk="1" hangingPunct="1"/>
              <a:r>
                <a:rPr lang="en-ZA" altLang="en-US" sz="2162" b="1">
                  <a:solidFill>
                    <a:schemeClr val="bg1"/>
                  </a:solidFill>
                </a:rPr>
                <a:t>Spot heights</a:t>
              </a:r>
            </a:p>
            <a:p>
              <a:pPr eaLnBrk="1" hangingPunct="1"/>
              <a:r>
                <a:rPr lang="en-ZA" altLang="en-US" sz="2162" b="1">
                  <a:solidFill>
                    <a:schemeClr val="bg1"/>
                  </a:solidFill>
                </a:rPr>
                <a:t>Bench marks</a:t>
              </a:r>
            </a:p>
          </p:txBody>
        </p:sp>
      </p:grpSp>
      <p:grpSp>
        <p:nvGrpSpPr>
          <p:cNvPr id="31" name="Group 30"/>
          <p:cNvGrpSpPr>
            <a:grpSpLocks/>
          </p:cNvGrpSpPr>
          <p:nvPr/>
        </p:nvGrpSpPr>
        <p:grpSpPr bwMode="auto">
          <a:xfrm>
            <a:off x="4896631" y="303537"/>
            <a:ext cx="2931916" cy="2807268"/>
            <a:chOff x="5436344" y="325597"/>
            <a:chExt cx="3010569" cy="3116399"/>
          </a:xfrm>
        </p:grpSpPr>
        <p:sp>
          <p:nvSpPr>
            <p:cNvPr id="54" name="red">
              <a:hlinkClick r:id="rId7" action="ppaction://hlinksldjump"/>
            </p:cNvPr>
            <p:cNvSpPr>
              <a:spLocks/>
            </p:cNvSpPr>
            <p:nvPr/>
          </p:nvSpPr>
          <p:spPr bwMode="auto">
            <a:xfrm>
              <a:off x="5436344" y="1337937"/>
              <a:ext cx="1973369" cy="1800571"/>
            </a:xfrm>
            <a:custGeom>
              <a:avLst/>
              <a:gdLst>
                <a:gd name="T0" fmla="*/ 0 w 1309"/>
                <a:gd name="T1" fmla="*/ 0 h 1198"/>
                <a:gd name="T2" fmla="*/ 111 w 1309"/>
                <a:gd name="T3" fmla="*/ 8 h 1198"/>
                <a:gd name="T4" fmla="*/ 220 w 1309"/>
                <a:gd name="T5" fmla="*/ 21 h 1198"/>
                <a:gd name="T6" fmla="*/ 323 w 1309"/>
                <a:gd name="T7" fmla="*/ 41 h 1198"/>
                <a:gd name="T8" fmla="*/ 420 w 1309"/>
                <a:gd name="T9" fmla="*/ 66 h 1198"/>
                <a:gd name="T10" fmla="*/ 516 w 1309"/>
                <a:gd name="T11" fmla="*/ 93 h 1198"/>
                <a:gd name="T12" fmla="*/ 605 w 1309"/>
                <a:gd name="T13" fmla="*/ 128 h 1198"/>
                <a:gd name="T14" fmla="*/ 691 w 1309"/>
                <a:gd name="T15" fmla="*/ 165 h 1198"/>
                <a:gd name="T16" fmla="*/ 772 w 1309"/>
                <a:gd name="T17" fmla="*/ 206 h 1198"/>
                <a:gd name="T18" fmla="*/ 850 w 1309"/>
                <a:gd name="T19" fmla="*/ 251 h 1198"/>
                <a:gd name="T20" fmla="*/ 926 w 1309"/>
                <a:gd name="T21" fmla="*/ 301 h 1198"/>
                <a:gd name="T22" fmla="*/ 1064 w 1309"/>
                <a:gd name="T23" fmla="*/ 408 h 1198"/>
                <a:gd name="T24" fmla="*/ 1193 w 1309"/>
                <a:gd name="T25" fmla="*/ 527 h 1198"/>
                <a:gd name="T26" fmla="*/ 1309 w 1309"/>
                <a:gd name="T27" fmla="*/ 657 h 1198"/>
                <a:gd name="T28" fmla="*/ 1303 w 1309"/>
                <a:gd name="T29" fmla="*/ 723 h 1198"/>
                <a:gd name="T30" fmla="*/ 1278 w 1309"/>
                <a:gd name="T31" fmla="*/ 918 h 1198"/>
                <a:gd name="T32" fmla="*/ 1253 w 1309"/>
                <a:gd name="T33" fmla="*/ 1122 h 1198"/>
                <a:gd name="T34" fmla="*/ 1245 w 1309"/>
                <a:gd name="T35" fmla="*/ 1198 h 1198"/>
                <a:gd name="T36" fmla="*/ 1049 w 1309"/>
                <a:gd name="T37" fmla="*/ 1175 h 1198"/>
                <a:gd name="T38" fmla="*/ 860 w 1309"/>
                <a:gd name="T39" fmla="*/ 1149 h 1198"/>
                <a:gd name="T40" fmla="*/ 757 w 1309"/>
                <a:gd name="T41" fmla="*/ 1140 h 1198"/>
                <a:gd name="T42" fmla="*/ 739 w 1309"/>
                <a:gd name="T43" fmla="*/ 1140 h 1198"/>
                <a:gd name="T44" fmla="*/ 730 w 1309"/>
                <a:gd name="T45" fmla="*/ 1138 h 1198"/>
                <a:gd name="T46" fmla="*/ 708 w 1309"/>
                <a:gd name="T47" fmla="*/ 1116 h 1198"/>
                <a:gd name="T48" fmla="*/ 662 w 1309"/>
                <a:gd name="T49" fmla="*/ 1064 h 1198"/>
                <a:gd name="T50" fmla="*/ 632 w 1309"/>
                <a:gd name="T51" fmla="*/ 1033 h 1198"/>
                <a:gd name="T52" fmla="*/ 568 w 1309"/>
                <a:gd name="T53" fmla="*/ 976 h 1198"/>
                <a:gd name="T54" fmla="*/ 498 w 1309"/>
                <a:gd name="T55" fmla="*/ 924 h 1198"/>
                <a:gd name="T56" fmla="*/ 422 w 1309"/>
                <a:gd name="T57" fmla="*/ 879 h 1198"/>
                <a:gd name="T58" fmla="*/ 341 w 1309"/>
                <a:gd name="T59" fmla="*/ 838 h 1198"/>
                <a:gd name="T60" fmla="*/ 255 w 1309"/>
                <a:gd name="T61" fmla="*/ 805 h 1198"/>
                <a:gd name="T62" fmla="*/ 162 w 1309"/>
                <a:gd name="T63" fmla="*/ 780 h 1198"/>
                <a:gd name="T64" fmla="*/ 64 w 1309"/>
                <a:gd name="T65" fmla="*/ 760 h 1198"/>
                <a:gd name="T66" fmla="*/ 14 w 1309"/>
                <a:gd name="T67" fmla="*/ 752 h 1198"/>
                <a:gd name="T68" fmla="*/ 12 w 1309"/>
                <a:gd name="T69" fmla="*/ 751 h 1198"/>
                <a:gd name="T70" fmla="*/ 28 w 1309"/>
                <a:gd name="T71" fmla="*/ 733 h 1198"/>
                <a:gd name="T72" fmla="*/ 113 w 1309"/>
                <a:gd name="T73" fmla="*/ 647 h 1198"/>
                <a:gd name="T74" fmla="*/ 292 w 1309"/>
                <a:gd name="T75" fmla="*/ 476 h 1198"/>
                <a:gd name="T76" fmla="*/ 376 w 1309"/>
                <a:gd name="T77" fmla="*/ 389 h 1198"/>
                <a:gd name="T78" fmla="*/ 189 w 1309"/>
                <a:gd name="T79" fmla="*/ 192 h 1198"/>
                <a:gd name="T80" fmla="*/ 0 w 1309"/>
                <a:gd name="T81" fmla="*/ 0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09" h="1198">
                  <a:moveTo>
                    <a:pt x="0" y="0"/>
                  </a:moveTo>
                  <a:lnTo>
                    <a:pt x="0" y="0"/>
                  </a:lnTo>
                  <a:lnTo>
                    <a:pt x="57" y="2"/>
                  </a:lnTo>
                  <a:lnTo>
                    <a:pt x="111" y="8"/>
                  </a:lnTo>
                  <a:lnTo>
                    <a:pt x="166" y="13"/>
                  </a:lnTo>
                  <a:lnTo>
                    <a:pt x="220" y="21"/>
                  </a:lnTo>
                  <a:lnTo>
                    <a:pt x="271" y="31"/>
                  </a:lnTo>
                  <a:lnTo>
                    <a:pt x="323" y="41"/>
                  </a:lnTo>
                  <a:lnTo>
                    <a:pt x="372" y="52"/>
                  </a:lnTo>
                  <a:lnTo>
                    <a:pt x="420" y="66"/>
                  </a:lnTo>
                  <a:lnTo>
                    <a:pt x="469" y="80"/>
                  </a:lnTo>
                  <a:lnTo>
                    <a:pt x="516" y="93"/>
                  </a:lnTo>
                  <a:lnTo>
                    <a:pt x="560" y="111"/>
                  </a:lnTo>
                  <a:lnTo>
                    <a:pt x="605" y="128"/>
                  </a:lnTo>
                  <a:lnTo>
                    <a:pt x="648" y="146"/>
                  </a:lnTo>
                  <a:lnTo>
                    <a:pt x="691" y="165"/>
                  </a:lnTo>
                  <a:lnTo>
                    <a:pt x="732" y="185"/>
                  </a:lnTo>
                  <a:lnTo>
                    <a:pt x="772" y="206"/>
                  </a:lnTo>
                  <a:lnTo>
                    <a:pt x="811" y="229"/>
                  </a:lnTo>
                  <a:lnTo>
                    <a:pt x="850" y="251"/>
                  </a:lnTo>
                  <a:lnTo>
                    <a:pt x="889" y="276"/>
                  </a:lnTo>
                  <a:lnTo>
                    <a:pt x="926" y="301"/>
                  </a:lnTo>
                  <a:lnTo>
                    <a:pt x="996" y="352"/>
                  </a:lnTo>
                  <a:lnTo>
                    <a:pt x="1064" y="408"/>
                  </a:lnTo>
                  <a:lnTo>
                    <a:pt x="1130" y="467"/>
                  </a:lnTo>
                  <a:lnTo>
                    <a:pt x="1193" y="527"/>
                  </a:lnTo>
                  <a:lnTo>
                    <a:pt x="1253" y="591"/>
                  </a:lnTo>
                  <a:lnTo>
                    <a:pt x="1309" y="657"/>
                  </a:lnTo>
                  <a:lnTo>
                    <a:pt x="1309" y="657"/>
                  </a:lnTo>
                  <a:lnTo>
                    <a:pt x="1303" y="723"/>
                  </a:lnTo>
                  <a:lnTo>
                    <a:pt x="1296" y="789"/>
                  </a:lnTo>
                  <a:lnTo>
                    <a:pt x="1278" y="918"/>
                  </a:lnTo>
                  <a:lnTo>
                    <a:pt x="1261" y="1052"/>
                  </a:lnTo>
                  <a:lnTo>
                    <a:pt x="1253" y="1122"/>
                  </a:lnTo>
                  <a:lnTo>
                    <a:pt x="1245" y="1198"/>
                  </a:lnTo>
                  <a:lnTo>
                    <a:pt x="1245" y="1198"/>
                  </a:lnTo>
                  <a:lnTo>
                    <a:pt x="1144" y="1186"/>
                  </a:lnTo>
                  <a:lnTo>
                    <a:pt x="1049" y="1175"/>
                  </a:lnTo>
                  <a:lnTo>
                    <a:pt x="860" y="1149"/>
                  </a:lnTo>
                  <a:lnTo>
                    <a:pt x="860" y="1149"/>
                  </a:lnTo>
                  <a:lnTo>
                    <a:pt x="809" y="1145"/>
                  </a:lnTo>
                  <a:lnTo>
                    <a:pt x="757" y="1140"/>
                  </a:lnTo>
                  <a:lnTo>
                    <a:pt x="757" y="1140"/>
                  </a:lnTo>
                  <a:lnTo>
                    <a:pt x="739" y="1140"/>
                  </a:lnTo>
                  <a:lnTo>
                    <a:pt x="730" y="1138"/>
                  </a:lnTo>
                  <a:lnTo>
                    <a:pt x="730" y="1138"/>
                  </a:lnTo>
                  <a:lnTo>
                    <a:pt x="722" y="1132"/>
                  </a:lnTo>
                  <a:lnTo>
                    <a:pt x="708" y="1116"/>
                  </a:lnTo>
                  <a:lnTo>
                    <a:pt x="691" y="1095"/>
                  </a:lnTo>
                  <a:lnTo>
                    <a:pt x="662" y="1064"/>
                  </a:lnTo>
                  <a:lnTo>
                    <a:pt x="662" y="1064"/>
                  </a:lnTo>
                  <a:lnTo>
                    <a:pt x="632" y="1033"/>
                  </a:lnTo>
                  <a:lnTo>
                    <a:pt x="599" y="1003"/>
                  </a:lnTo>
                  <a:lnTo>
                    <a:pt x="568" y="976"/>
                  </a:lnTo>
                  <a:lnTo>
                    <a:pt x="533" y="949"/>
                  </a:lnTo>
                  <a:lnTo>
                    <a:pt x="498" y="924"/>
                  </a:lnTo>
                  <a:lnTo>
                    <a:pt x="461" y="900"/>
                  </a:lnTo>
                  <a:lnTo>
                    <a:pt x="422" y="879"/>
                  </a:lnTo>
                  <a:lnTo>
                    <a:pt x="382" y="858"/>
                  </a:lnTo>
                  <a:lnTo>
                    <a:pt x="341" y="838"/>
                  </a:lnTo>
                  <a:lnTo>
                    <a:pt x="298" y="821"/>
                  </a:lnTo>
                  <a:lnTo>
                    <a:pt x="255" y="805"/>
                  </a:lnTo>
                  <a:lnTo>
                    <a:pt x="208" y="791"/>
                  </a:lnTo>
                  <a:lnTo>
                    <a:pt x="162" y="780"/>
                  </a:lnTo>
                  <a:lnTo>
                    <a:pt x="115" y="768"/>
                  </a:lnTo>
                  <a:lnTo>
                    <a:pt x="64" y="760"/>
                  </a:lnTo>
                  <a:lnTo>
                    <a:pt x="14" y="752"/>
                  </a:lnTo>
                  <a:lnTo>
                    <a:pt x="14" y="752"/>
                  </a:lnTo>
                  <a:lnTo>
                    <a:pt x="12" y="752"/>
                  </a:lnTo>
                  <a:lnTo>
                    <a:pt x="12" y="751"/>
                  </a:lnTo>
                  <a:lnTo>
                    <a:pt x="14" y="745"/>
                  </a:lnTo>
                  <a:lnTo>
                    <a:pt x="28" y="733"/>
                  </a:lnTo>
                  <a:lnTo>
                    <a:pt x="28" y="733"/>
                  </a:lnTo>
                  <a:lnTo>
                    <a:pt x="113" y="647"/>
                  </a:lnTo>
                  <a:lnTo>
                    <a:pt x="203" y="562"/>
                  </a:lnTo>
                  <a:lnTo>
                    <a:pt x="292" y="476"/>
                  </a:lnTo>
                  <a:lnTo>
                    <a:pt x="335" y="432"/>
                  </a:lnTo>
                  <a:lnTo>
                    <a:pt x="376" y="389"/>
                  </a:lnTo>
                  <a:lnTo>
                    <a:pt x="376" y="389"/>
                  </a:lnTo>
                  <a:lnTo>
                    <a:pt x="189" y="192"/>
                  </a:lnTo>
                  <a:lnTo>
                    <a:pt x="96" y="9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CC"/>
            </a:solidFill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>
                <a:defRPr/>
              </a:pPr>
              <a:endParaRPr lang="en-US" sz="1621" dirty="0">
                <a:latin typeface="Arial" charset="0"/>
                <a:cs typeface="Arial" charset="0"/>
              </a:endParaRPr>
            </a:p>
          </p:txBody>
        </p:sp>
        <p:sp>
          <p:nvSpPr>
            <p:cNvPr id="16417" name="TextBox 11"/>
            <p:cNvSpPr txBox="1">
              <a:spLocks noChangeArrowheads="1"/>
            </p:cNvSpPr>
            <p:nvPr/>
          </p:nvSpPr>
          <p:spPr bwMode="auto">
            <a:xfrm rot="3146621">
              <a:off x="5518164" y="1962758"/>
              <a:ext cx="2117552" cy="840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2162" b="1"/>
                <a:t>DIRECTION      BEARING</a:t>
              </a:r>
            </a:p>
          </p:txBody>
        </p:sp>
        <p:grpSp>
          <p:nvGrpSpPr>
            <p:cNvPr id="16418" name="Group 23"/>
            <p:cNvGrpSpPr>
              <a:grpSpLocks/>
            </p:cNvGrpSpPr>
            <p:nvPr/>
          </p:nvGrpSpPr>
          <p:grpSpPr bwMode="auto">
            <a:xfrm>
              <a:off x="6536867" y="325597"/>
              <a:ext cx="1910046" cy="1920176"/>
              <a:chOff x="6654534" y="151716"/>
              <a:chExt cx="1910046" cy="1920176"/>
            </a:xfrm>
          </p:grpSpPr>
          <p:cxnSp>
            <p:nvCxnSpPr>
              <p:cNvPr id="16419" name="Straight Arrow Connector 6"/>
              <p:cNvCxnSpPr>
                <a:cxnSpLocks noChangeShapeType="1"/>
              </p:cNvCxnSpPr>
              <p:nvPr/>
            </p:nvCxnSpPr>
            <p:spPr bwMode="auto">
              <a:xfrm flipH="1" flipV="1">
                <a:off x="7534668" y="537651"/>
                <a:ext cx="34057" cy="1103778"/>
              </a:xfrm>
              <a:prstGeom prst="straightConnector1">
                <a:avLst/>
              </a:prstGeom>
              <a:noFill/>
              <a:ln w="31750" algn="ctr">
                <a:solidFill>
                  <a:schemeClr val="bg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20" name="Straight Connector 10"/>
              <p:cNvCxnSpPr>
                <a:cxnSpLocks noChangeShapeType="1"/>
              </p:cNvCxnSpPr>
              <p:nvPr/>
            </p:nvCxnSpPr>
            <p:spPr bwMode="auto">
              <a:xfrm flipV="1">
                <a:off x="7028840" y="1089540"/>
                <a:ext cx="1110719" cy="18661"/>
              </a:xfrm>
              <a:prstGeom prst="line">
                <a:avLst/>
              </a:prstGeom>
              <a:noFill/>
              <a:ln w="31750" algn="ctr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6421" name="TextBox 22"/>
              <p:cNvSpPr txBox="1">
                <a:spLocks noChangeArrowheads="1"/>
              </p:cNvSpPr>
              <p:nvPr/>
            </p:nvSpPr>
            <p:spPr bwMode="auto">
              <a:xfrm>
                <a:off x="7322157" y="151716"/>
                <a:ext cx="425021" cy="47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ZA" altLang="en-US" sz="2162" b="1">
                    <a:solidFill>
                      <a:schemeClr val="bg1"/>
                    </a:solidFill>
                  </a:rPr>
                  <a:t>N</a:t>
                </a:r>
              </a:p>
            </p:txBody>
          </p:sp>
          <p:sp>
            <p:nvSpPr>
              <p:cNvPr id="16422" name="TextBox 32"/>
              <p:cNvSpPr txBox="1">
                <a:spLocks noChangeArrowheads="1"/>
              </p:cNvSpPr>
              <p:nvPr/>
            </p:nvSpPr>
            <p:spPr bwMode="auto">
              <a:xfrm>
                <a:off x="6654534" y="885893"/>
                <a:ext cx="425021" cy="47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ZA" altLang="en-US" sz="2162" b="1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16423" name="TextBox 33"/>
              <p:cNvSpPr txBox="1">
                <a:spLocks noChangeArrowheads="1"/>
              </p:cNvSpPr>
              <p:nvPr/>
            </p:nvSpPr>
            <p:spPr bwMode="auto">
              <a:xfrm>
                <a:off x="8139559" y="847596"/>
                <a:ext cx="425021" cy="47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ZA" altLang="en-US" sz="2162" b="1">
                    <a:solidFill>
                      <a:schemeClr val="bg1"/>
                    </a:solidFill>
                  </a:rPr>
                  <a:t>E</a:t>
                </a:r>
              </a:p>
            </p:txBody>
          </p:sp>
          <p:sp>
            <p:nvSpPr>
              <p:cNvPr id="16424" name="TextBox 34"/>
              <p:cNvSpPr txBox="1">
                <a:spLocks noChangeArrowheads="1"/>
              </p:cNvSpPr>
              <p:nvPr/>
            </p:nvSpPr>
            <p:spPr bwMode="auto">
              <a:xfrm>
                <a:off x="7371688" y="1600033"/>
                <a:ext cx="425021" cy="4718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ZA" altLang="en-US" sz="2162" b="1">
                    <a:solidFill>
                      <a:schemeClr val="bg1"/>
                    </a:solidFill>
                  </a:rPr>
                  <a:t>S</a:t>
                </a:r>
              </a:p>
            </p:txBody>
          </p:sp>
        </p:grpSp>
      </p:grpSp>
      <p:grpSp>
        <p:nvGrpSpPr>
          <p:cNvPr id="39" name="Group 38"/>
          <p:cNvGrpSpPr>
            <a:grpSpLocks/>
          </p:cNvGrpSpPr>
          <p:nvPr/>
        </p:nvGrpSpPr>
        <p:grpSpPr bwMode="auto">
          <a:xfrm>
            <a:off x="351803" y="1883786"/>
            <a:ext cx="3180522" cy="2140847"/>
            <a:chOff x="391095" y="2079730"/>
            <a:chExt cx="3529571" cy="2376894"/>
          </a:xfrm>
        </p:grpSpPr>
        <p:sp>
          <p:nvSpPr>
            <p:cNvPr id="57" name="lightblue">
              <a:hlinkClick r:id="rId8" action="ppaction://hlinksldjump"/>
            </p:cNvPr>
            <p:cNvSpPr>
              <a:spLocks/>
            </p:cNvSpPr>
            <p:nvPr/>
          </p:nvSpPr>
          <p:spPr bwMode="auto">
            <a:xfrm>
              <a:off x="2440262" y="2238223"/>
              <a:ext cx="1480404" cy="2218401"/>
            </a:xfrm>
            <a:custGeom>
              <a:avLst/>
              <a:gdLst>
                <a:gd name="T0" fmla="*/ 2 w 982"/>
                <a:gd name="T1" fmla="*/ 1208 h 1476"/>
                <a:gd name="T2" fmla="*/ 14 w 982"/>
                <a:gd name="T3" fmla="*/ 1346 h 1476"/>
                <a:gd name="T4" fmla="*/ 29 w 982"/>
                <a:gd name="T5" fmla="*/ 1447 h 1476"/>
                <a:gd name="T6" fmla="*/ 37 w 982"/>
                <a:gd name="T7" fmla="*/ 1476 h 1476"/>
                <a:gd name="T8" fmla="*/ 259 w 982"/>
                <a:gd name="T9" fmla="*/ 1132 h 1476"/>
                <a:gd name="T10" fmla="*/ 333 w 982"/>
                <a:gd name="T11" fmla="*/ 1019 h 1476"/>
                <a:gd name="T12" fmla="*/ 770 w 982"/>
                <a:gd name="T13" fmla="*/ 1301 h 1476"/>
                <a:gd name="T14" fmla="*/ 764 w 982"/>
                <a:gd name="T15" fmla="*/ 1247 h 1476"/>
                <a:gd name="T16" fmla="*/ 760 w 982"/>
                <a:gd name="T17" fmla="*/ 1138 h 1476"/>
                <a:gd name="T18" fmla="*/ 768 w 982"/>
                <a:gd name="T19" fmla="*/ 1029 h 1476"/>
                <a:gd name="T20" fmla="*/ 788 w 982"/>
                <a:gd name="T21" fmla="*/ 922 h 1476"/>
                <a:gd name="T22" fmla="*/ 817 w 982"/>
                <a:gd name="T23" fmla="*/ 819 h 1476"/>
                <a:gd name="T24" fmla="*/ 854 w 982"/>
                <a:gd name="T25" fmla="*/ 722 h 1476"/>
                <a:gd name="T26" fmla="*/ 901 w 982"/>
                <a:gd name="T27" fmla="*/ 632 h 1476"/>
                <a:gd name="T28" fmla="*/ 953 w 982"/>
                <a:gd name="T29" fmla="*/ 550 h 1476"/>
                <a:gd name="T30" fmla="*/ 982 w 982"/>
                <a:gd name="T31" fmla="*/ 514 h 1476"/>
                <a:gd name="T32" fmla="*/ 953 w 982"/>
                <a:gd name="T33" fmla="*/ 253 h 1476"/>
                <a:gd name="T34" fmla="*/ 924 w 982"/>
                <a:gd name="T35" fmla="*/ 0 h 1476"/>
                <a:gd name="T36" fmla="*/ 796 w 982"/>
                <a:gd name="T37" fmla="*/ 14 h 1476"/>
                <a:gd name="T38" fmla="*/ 548 w 982"/>
                <a:gd name="T39" fmla="*/ 35 h 1476"/>
                <a:gd name="T40" fmla="*/ 414 w 982"/>
                <a:gd name="T41" fmla="*/ 49 h 1476"/>
                <a:gd name="T42" fmla="*/ 381 w 982"/>
                <a:gd name="T43" fmla="*/ 55 h 1476"/>
                <a:gd name="T44" fmla="*/ 373 w 982"/>
                <a:gd name="T45" fmla="*/ 60 h 1476"/>
                <a:gd name="T46" fmla="*/ 342 w 982"/>
                <a:gd name="T47" fmla="*/ 101 h 1476"/>
                <a:gd name="T48" fmla="*/ 307 w 982"/>
                <a:gd name="T49" fmla="*/ 158 h 1476"/>
                <a:gd name="T50" fmla="*/ 257 w 982"/>
                <a:gd name="T51" fmla="*/ 237 h 1476"/>
                <a:gd name="T52" fmla="*/ 208 w 982"/>
                <a:gd name="T53" fmla="*/ 321 h 1476"/>
                <a:gd name="T54" fmla="*/ 165 w 982"/>
                <a:gd name="T55" fmla="*/ 410 h 1476"/>
                <a:gd name="T56" fmla="*/ 126 w 982"/>
                <a:gd name="T57" fmla="*/ 504 h 1476"/>
                <a:gd name="T58" fmla="*/ 91 w 982"/>
                <a:gd name="T59" fmla="*/ 601 h 1476"/>
                <a:gd name="T60" fmla="*/ 60 w 982"/>
                <a:gd name="T61" fmla="*/ 702 h 1476"/>
                <a:gd name="T62" fmla="*/ 37 w 982"/>
                <a:gd name="T63" fmla="*/ 809 h 1476"/>
                <a:gd name="T64" fmla="*/ 19 w 982"/>
                <a:gd name="T65" fmla="*/ 920 h 1476"/>
                <a:gd name="T66" fmla="*/ 14 w 982"/>
                <a:gd name="T67" fmla="*/ 976 h 1476"/>
                <a:gd name="T68" fmla="*/ 0 w 982"/>
                <a:gd name="T69" fmla="*/ 1134 h 1476"/>
                <a:gd name="T70" fmla="*/ 2 w 982"/>
                <a:gd name="T71" fmla="*/ 1208 h 1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82" h="1476">
                  <a:moveTo>
                    <a:pt x="2" y="1208"/>
                  </a:moveTo>
                  <a:lnTo>
                    <a:pt x="2" y="1208"/>
                  </a:lnTo>
                  <a:lnTo>
                    <a:pt x="8" y="1278"/>
                  </a:lnTo>
                  <a:lnTo>
                    <a:pt x="14" y="1346"/>
                  </a:lnTo>
                  <a:lnTo>
                    <a:pt x="23" y="1414"/>
                  </a:lnTo>
                  <a:lnTo>
                    <a:pt x="29" y="1447"/>
                  </a:lnTo>
                  <a:lnTo>
                    <a:pt x="37" y="1476"/>
                  </a:lnTo>
                  <a:lnTo>
                    <a:pt x="37" y="1476"/>
                  </a:lnTo>
                  <a:lnTo>
                    <a:pt x="185" y="1245"/>
                  </a:lnTo>
                  <a:lnTo>
                    <a:pt x="259" y="1132"/>
                  </a:lnTo>
                  <a:lnTo>
                    <a:pt x="333" y="1019"/>
                  </a:lnTo>
                  <a:lnTo>
                    <a:pt x="333" y="1019"/>
                  </a:lnTo>
                  <a:lnTo>
                    <a:pt x="554" y="1163"/>
                  </a:lnTo>
                  <a:lnTo>
                    <a:pt x="770" y="1301"/>
                  </a:lnTo>
                  <a:lnTo>
                    <a:pt x="770" y="1301"/>
                  </a:lnTo>
                  <a:lnTo>
                    <a:pt x="764" y="1247"/>
                  </a:lnTo>
                  <a:lnTo>
                    <a:pt x="760" y="1192"/>
                  </a:lnTo>
                  <a:lnTo>
                    <a:pt x="760" y="1138"/>
                  </a:lnTo>
                  <a:lnTo>
                    <a:pt x="762" y="1083"/>
                  </a:lnTo>
                  <a:lnTo>
                    <a:pt x="768" y="1029"/>
                  </a:lnTo>
                  <a:lnTo>
                    <a:pt x="778" y="975"/>
                  </a:lnTo>
                  <a:lnTo>
                    <a:pt x="788" y="922"/>
                  </a:lnTo>
                  <a:lnTo>
                    <a:pt x="801" y="871"/>
                  </a:lnTo>
                  <a:lnTo>
                    <a:pt x="817" y="819"/>
                  </a:lnTo>
                  <a:lnTo>
                    <a:pt x="834" y="770"/>
                  </a:lnTo>
                  <a:lnTo>
                    <a:pt x="854" y="722"/>
                  </a:lnTo>
                  <a:lnTo>
                    <a:pt x="877" y="677"/>
                  </a:lnTo>
                  <a:lnTo>
                    <a:pt x="901" y="632"/>
                  </a:lnTo>
                  <a:lnTo>
                    <a:pt x="926" y="591"/>
                  </a:lnTo>
                  <a:lnTo>
                    <a:pt x="953" y="550"/>
                  </a:lnTo>
                  <a:lnTo>
                    <a:pt x="982" y="514"/>
                  </a:lnTo>
                  <a:lnTo>
                    <a:pt x="982" y="514"/>
                  </a:lnTo>
                  <a:lnTo>
                    <a:pt x="967" y="383"/>
                  </a:lnTo>
                  <a:lnTo>
                    <a:pt x="953" y="253"/>
                  </a:lnTo>
                  <a:lnTo>
                    <a:pt x="939" y="125"/>
                  </a:lnTo>
                  <a:lnTo>
                    <a:pt x="924" y="0"/>
                  </a:lnTo>
                  <a:lnTo>
                    <a:pt x="924" y="0"/>
                  </a:lnTo>
                  <a:lnTo>
                    <a:pt x="796" y="14"/>
                  </a:lnTo>
                  <a:lnTo>
                    <a:pt x="673" y="23"/>
                  </a:lnTo>
                  <a:lnTo>
                    <a:pt x="548" y="35"/>
                  </a:lnTo>
                  <a:lnTo>
                    <a:pt x="414" y="49"/>
                  </a:lnTo>
                  <a:lnTo>
                    <a:pt x="414" y="49"/>
                  </a:lnTo>
                  <a:lnTo>
                    <a:pt x="395" y="53"/>
                  </a:lnTo>
                  <a:lnTo>
                    <a:pt x="381" y="55"/>
                  </a:lnTo>
                  <a:lnTo>
                    <a:pt x="381" y="55"/>
                  </a:lnTo>
                  <a:lnTo>
                    <a:pt x="373" y="60"/>
                  </a:lnTo>
                  <a:lnTo>
                    <a:pt x="364" y="72"/>
                  </a:lnTo>
                  <a:lnTo>
                    <a:pt x="342" y="101"/>
                  </a:lnTo>
                  <a:lnTo>
                    <a:pt x="307" y="158"/>
                  </a:lnTo>
                  <a:lnTo>
                    <a:pt x="307" y="158"/>
                  </a:lnTo>
                  <a:lnTo>
                    <a:pt x="282" y="197"/>
                  </a:lnTo>
                  <a:lnTo>
                    <a:pt x="257" y="237"/>
                  </a:lnTo>
                  <a:lnTo>
                    <a:pt x="231" y="278"/>
                  </a:lnTo>
                  <a:lnTo>
                    <a:pt x="208" y="321"/>
                  </a:lnTo>
                  <a:lnTo>
                    <a:pt x="187" y="366"/>
                  </a:lnTo>
                  <a:lnTo>
                    <a:pt x="165" y="410"/>
                  </a:lnTo>
                  <a:lnTo>
                    <a:pt x="144" y="455"/>
                  </a:lnTo>
                  <a:lnTo>
                    <a:pt x="126" y="504"/>
                  </a:lnTo>
                  <a:lnTo>
                    <a:pt x="107" y="550"/>
                  </a:lnTo>
                  <a:lnTo>
                    <a:pt x="91" y="601"/>
                  </a:lnTo>
                  <a:lnTo>
                    <a:pt x="76" y="652"/>
                  </a:lnTo>
                  <a:lnTo>
                    <a:pt x="60" y="702"/>
                  </a:lnTo>
                  <a:lnTo>
                    <a:pt x="49" y="755"/>
                  </a:lnTo>
                  <a:lnTo>
                    <a:pt x="37" y="809"/>
                  </a:lnTo>
                  <a:lnTo>
                    <a:pt x="27" y="864"/>
                  </a:lnTo>
                  <a:lnTo>
                    <a:pt x="19" y="920"/>
                  </a:lnTo>
                  <a:lnTo>
                    <a:pt x="19" y="920"/>
                  </a:lnTo>
                  <a:lnTo>
                    <a:pt x="14" y="976"/>
                  </a:lnTo>
                  <a:lnTo>
                    <a:pt x="6" y="1050"/>
                  </a:lnTo>
                  <a:lnTo>
                    <a:pt x="0" y="1134"/>
                  </a:lnTo>
                  <a:lnTo>
                    <a:pt x="0" y="1173"/>
                  </a:lnTo>
                  <a:lnTo>
                    <a:pt x="2" y="1208"/>
                  </a:lnTo>
                  <a:lnTo>
                    <a:pt x="2" y="1208"/>
                  </a:lnTo>
                  <a:close/>
                </a:path>
              </a:pathLst>
            </a:custGeom>
            <a:solidFill>
              <a:srgbClr val="993300"/>
            </a:solidFill>
            <a:ln w="25400">
              <a:solidFill>
                <a:srgbClr val="993300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16410" name="TextBox 1"/>
            <p:cNvSpPr txBox="1">
              <a:spLocks noChangeArrowheads="1"/>
            </p:cNvSpPr>
            <p:nvPr/>
          </p:nvSpPr>
          <p:spPr bwMode="auto">
            <a:xfrm rot="18862482">
              <a:off x="2034608" y="2718040"/>
              <a:ext cx="2117553" cy="8409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2162" b="1"/>
                <a:t>INTER-VISIBILITY</a:t>
              </a:r>
            </a:p>
          </p:txBody>
        </p:sp>
        <p:grpSp>
          <p:nvGrpSpPr>
            <p:cNvPr id="16411" name="Group 29"/>
            <p:cNvGrpSpPr>
              <a:grpSpLocks/>
            </p:cNvGrpSpPr>
            <p:nvPr/>
          </p:nvGrpSpPr>
          <p:grpSpPr bwMode="auto">
            <a:xfrm>
              <a:off x="391095" y="2208497"/>
              <a:ext cx="2105025" cy="1304925"/>
              <a:chOff x="1591266" y="369014"/>
              <a:chExt cx="2105025" cy="1304925"/>
            </a:xfrm>
          </p:grpSpPr>
          <p:pic>
            <p:nvPicPr>
              <p:cNvPr id="16412" name="Picture 5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91266" y="369014"/>
                <a:ext cx="2105025" cy="13049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6413" name="Straight Arrow Connector 28"/>
              <p:cNvCxnSpPr>
                <a:cxnSpLocks noChangeShapeType="1"/>
              </p:cNvCxnSpPr>
              <p:nvPr/>
            </p:nvCxnSpPr>
            <p:spPr bwMode="auto">
              <a:xfrm>
                <a:off x="1978893" y="711532"/>
                <a:ext cx="1558279" cy="444580"/>
              </a:xfrm>
              <a:prstGeom prst="straightConnector1">
                <a:avLst/>
              </a:prstGeom>
              <a:noFill/>
              <a:ln w="31750" algn="ctr">
                <a:solidFill>
                  <a:srgbClr val="FF0000"/>
                </a:solidFill>
                <a:prstDash val="sysDot"/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grpSp>
        <p:nvGrpSpPr>
          <p:cNvPr id="38" name="Group 37"/>
          <p:cNvGrpSpPr>
            <a:grpSpLocks/>
          </p:cNvGrpSpPr>
          <p:nvPr/>
        </p:nvGrpSpPr>
        <p:grpSpPr bwMode="auto">
          <a:xfrm>
            <a:off x="167322" y="3585595"/>
            <a:ext cx="3892707" cy="2628507"/>
            <a:chOff x="185010" y="3969177"/>
            <a:chExt cx="4322361" cy="2917508"/>
          </a:xfrm>
        </p:grpSpPr>
        <p:sp>
          <p:nvSpPr>
            <p:cNvPr id="53" name="blue">
              <a:hlinkClick r:id="rId10" action="ppaction://hlinksldjump"/>
            </p:cNvPr>
            <p:cNvSpPr>
              <a:spLocks/>
            </p:cNvSpPr>
            <p:nvPr/>
          </p:nvSpPr>
          <p:spPr bwMode="auto">
            <a:xfrm>
              <a:off x="2643779" y="3969177"/>
              <a:ext cx="1827138" cy="2422806"/>
            </a:xfrm>
            <a:custGeom>
              <a:avLst/>
              <a:gdLst>
                <a:gd name="T0" fmla="*/ 722 w 1212"/>
                <a:gd name="T1" fmla="*/ 1095 h 1612"/>
                <a:gd name="T2" fmla="*/ 808 w 1212"/>
                <a:gd name="T3" fmla="*/ 1353 h 1612"/>
                <a:gd name="T4" fmla="*/ 893 w 1212"/>
                <a:gd name="T5" fmla="*/ 1612 h 1612"/>
                <a:gd name="T6" fmla="*/ 812 w 1212"/>
                <a:gd name="T7" fmla="*/ 1563 h 1612"/>
                <a:gd name="T8" fmla="*/ 660 w 1212"/>
                <a:gd name="T9" fmla="*/ 1460 h 1612"/>
                <a:gd name="T10" fmla="*/ 520 w 1212"/>
                <a:gd name="T11" fmla="*/ 1344 h 1612"/>
                <a:gd name="T12" fmla="*/ 454 w 1212"/>
                <a:gd name="T13" fmla="*/ 1281 h 1612"/>
                <a:gd name="T14" fmla="*/ 391 w 1212"/>
                <a:gd name="T15" fmla="*/ 1213 h 1612"/>
                <a:gd name="T16" fmla="*/ 333 w 1212"/>
                <a:gd name="T17" fmla="*/ 1143 h 1612"/>
                <a:gd name="T18" fmla="*/ 279 w 1212"/>
                <a:gd name="T19" fmla="*/ 1069 h 1612"/>
                <a:gd name="T20" fmla="*/ 226 w 1212"/>
                <a:gd name="T21" fmla="*/ 993 h 1612"/>
                <a:gd name="T22" fmla="*/ 179 w 1212"/>
                <a:gd name="T23" fmla="*/ 912 h 1612"/>
                <a:gd name="T24" fmla="*/ 135 w 1212"/>
                <a:gd name="T25" fmla="*/ 828 h 1612"/>
                <a:gd name="T26" fmla="*/ 96 w 1212"/>
                <a:gd name="T27" fmla="*/ 741 h 1612"/>
                <a:gd name="T28" fmla="*/ 59 w 1212"/>
                <a:gd name="T29" fmla="*/ 649 h 1612"/>
                <a:gd name="T30" fmla="*/ 28 w 1212"/>
                <a:gd name="T31" fmla="*/ 554 h 1612"/>
                <a:gd name="T32" fmla="*/ 0 w 1212"/>
                <a:gd name="T33" fmla="*/ 455 h 1612"/>
                <a:gd name="T34" fmla="*/ 146 w 1212"/>
                <a:gd name="T35" fmla="*/ 225 h 1612"/>
                <a:gd name="T36" fmla="*/ 296 w 1212"/>
                <a:gd name="T37" fmla="*/ 0 h 1612"/>
                <a:gd name="T38" fmla="*/ 351 w 1212"/>
                <a:gd name="T39" fmla="*/ 33 h 1612"/>
                <a:gd name="T40" fmla="*/ 518 w 1212"/>
                <a:gd name="T41" fmla="*/ 138 h 1612"/>
                <a:gd name="T42" fmla="*/ 734 w 1212"/>
                <a:gd name="T43" fmla="*/ 274 h 1612"/>
                <a:gd name="T44" fmla="*/ 749 w 1212"/>
                <a:gd name="T45" fmla="*/ 330 h 1612"/>
                <a:gd name="T46" fmla="*/ 786 w 1212"/>
                <a:gd name="T47" fmla="*/ 433 h 1612"/>
                <a:gd name="T48" fmla="*/ 831 w 1212"/>
                <a:gd name="T49" fmla="*/ 529 h 1612"/>
                <a:gd name="T50" fmla="*/ 885 w 1212"/>
                <a:gd name="T51" fmla="*/ 618 h 1612"/>
                <a:gd name="T52" fmla="*/ 946 w 1212"/>
                <a:gd name="T53" fmla="*/ 698 h 1612"/>
                <a:gd name="T54" fmla="*/ 1014 w 1212"/>
                <a:gd name="T55" fmla="*/ 770 h 1612"/>
                <a:gd name="T56" fmla="*/ 1090 w 1212"/>
                <a:gd name="T57" fmla="*/ 836 h 1612"/>
                <a:gd name="T58" fmla="*/ 1169 w 1212"/>
                <a:gd name="T59" fmla="*/ 896 h 1612"/>
                <a:gd name="T60" fmla="*/ 1212 w 1212"/>
                <a:gd name="T61" fmla="*/ 923 h 1612"/>
                <a:gd name="T62" fmla="*/ 971 w 1212"/>
                <a:gd name="T63" fmla="*/ 1009 h 1612"/>
                <a:gd name="T64" fmla="*/ 722 w 1212"/>
                <a:gd name="T65" fmla="*/ 1095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12" h="1612">
                  <a:moveTo>
                    <a:pt x="722" y="1095"/>
                  </a:moveTo>
                  <a:lnTo>
                    <a:pt x="722" y="1095"/>
                  </a:lnTo>
                  <a:lnTo>
                    <a:pt x="765" y="1227"/>
                  </a:lnTo>
                  <a:lnTo>
                    <a:pt x="808" y="1353"/>
                  </a:lnTo>
                  <a:lnTo>
                    <a:pt x="850" y="1478"/>
                  </a:lnTo>
                  <a:lnTo>
                    <a:pt x="893" y="1612"/>
                  </a:lnTo>
                  <a:lnTo>
                    <a:pt x="893" y="1612"/>
                  </a:lnTo>
                  <a:lnTo>
                    <a:pt x="812" y="1563"/>
                  </a:lnTo>
                  <a:lnTo>
                    <a:pt x="734" y="1515"/>
                  </a:lnTo>
                  <a:lnTo>
                    <a:pt x="660" y="1460"/>
                  </a:lnTo>
                  <a:lnTo>
                    <a:pt x="588" y="1404"/>
                  </a:lnTo>
                  <a:lnTo>
                    <a:pt x="520" y="1344"/>
                  </a:lnTo>
                  <a:lnTo>
                    <a:pt x="487" y="1312"/>
                  </a:lnTo>
                  <a:lnTo>
                    <a:pt x="454" y="1281"/>
                  </a:lnTo>
                  <a:lnTo>
                    <a:pt x="423" y="1248"/>
                  </a:lnTo>
                  <a:lnTo>
                    <a:pt x="391" y="1213"/>
                  </a:lnTo>
                  <a:lnTo>
                    <a:pt x="362" y="1178"/>
                  </a:lnTo>
                  <a:lnTo>
                    <a:pt x="333" y="1143"/>
                  </a:lnTo>
                  <a:lnTo>
                    <a:pt x="306" y="1106"/>
                  </a:lnTo>
                  <a:lnTo>
                    <a:pt x="279" y="1069"/>
                  </a:lnTo>
                  <a:lnTo>
                    <a:pt x="251" y="1032"/>
                  </a:lnTo>
                  <a:lnTo>
                    <a:pt x="226" y="993"/>
                  </a:lnTo>
                  <a:lnTo>
                    <a:pt x="203" y="953"/>
                  </a:lnTo>
                  <a:lnTo>
                    <a:pt x="179" y="912"/>
                  </a:lnTo>
                  <a:lnTo>
                    <a:pt x="156" y="871"/>
                  </a:lnTo>
                  <a:lnTo>
                    <a:pt x="135" y="828"/>
                  </a:lnTo>
                  <a:lnTo>
                    <a:pt x="115" y="785"/>
                  </a:lnTo>
                  <a:lnTo>
                    <a:pt x="96" y="741"/>
                  </a:lnTo>
                  <a:lnTo>
                    <a:pt x="76" y="696"/>
                  </a:lnTo>
                  <a:lnTo>
                    <a:pt x="59" y="649"/>
                  </a:lnTo>
                  <a:lnTo>
                    <a:pt x="43" y="603"/>
                  </a:lnTo>
                  <a:lnTo>
                    <a:pt x="28" y="554"/>
                  </a:lnTo>
                  <a:lnTo>
                    <a:pt x="14" y="505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146" y="225"/>
                  </a:lnTo>
                  <a:lnTo>
                    <a:pt x="220" y="110"/>
                  </a:lnTo>
                  <a:lnTo>
                    <a:pt x="296" y="0"/>
                  </a:lnTo>
                  <a:lnTo>
                    <a:pt x="296" y="0"/>
                  </a:lnTo>
                  <a:lnTo>
                    <a:pt x="351" y="33"/>
                  </a:lnTo>
                  <a:lnTo>
                    <a:pt x="407" y="66"/>
                  </a:lnTo>
                  <a:lnTo>
                    <a:pt x="518" y="138"/>
                  </a:lnTo>
                  <a:lnTo>
                    <a:pt x="627" y="208"/>
                  </a:lnTo>
                  <a:lnTo>
                    <a:pt x="734" y="274"/>
                  </a:lnTo>
                  <a:lnTo>
                    <a:pt x="734" y="274"/>
                  </a:lnTo>
                  <a:lnTo>
                    <a:pt x="749" y="330"/>
                  </a:lnTo>
                  <a:lnTo>
                    <a:pt x="767" y="383"/>
                  </a:lnTo>
                  <a:lnTo>
                    <a:pt x="786" y="433"/>
                  </a:lnTo>
                  <a:lnTo>
                    <a:pt x="808" y="482"/>
                  </a:lnTo>
                  <a:lnTo>
                    <a:pt x="831" y="529"/>
                  </a:lnTo>
                  <a:lnTo>
                    <a:pt x="858" y="573"/>
                  </a:lnTo>
                  <a:lnTo>
                    <a:pt x="885" y="618"/>
                  </a:lnTo>
                  <a:lnTo>
                    <a:pt x="915" y="659"/>
                  </a:lnTo>
                  <a:lnTo>
                    <a:pt x="946" y="698"/>
                  </a:lnTo>
                  <a:lnTo>
                    <a:pt x="979" y="735"/>
                  </a:lnTo>
                  <a:lnTo>
                    <a:pt x="1014" y="770"/>
                  </a:lnTo>
                  <a:lnTo>
                    <a:pt x="1051" y="805"/>
                  </a:lnTo>
                  <a:lnTo>
                    <a:pt x="1090" y="836"/>
                  </a:lnTo>
                  <a:lnTo>
                    <a:pt x="1129" y="867"/>
                  </a:lnTo>
                  <a:lnTo>
                    <a:pt x="1169" y="896"/>
                  </a:lnTo>
                  <a:lnTo>
                    <a:pt x="1212" y="923"/>
                  </a:lnTo>
                  <a:lnTo>
                    <a:pt x="1212" y="923"/>
                  </a:lnTo>
                  <a:lnTo>
                    <a:pt x="1092" y="968"/>
                  </a:lnTo>
                  <a:lnTo>
                    <a:pt x="971" y="1009"/>
                  </a:lnTo>
                  <a:lnTo>
                    <a:pt x="848" y="1050"/>
                  </a:lnTo>
                  <a:lnTo>
                    <a:pt x="722" y="1095"/>
                  </a:lnTo>
                  <a:lnTo>
                    <a:pt x="722" y="1095"/>
                  </a:lnTo>
                  <a:close/>
                </a:path>
              </a:pathLst>
            </a:custGeom>
            <a:solidFill>
              <a:srgbClr val="FE58E6"/>
            </a:solidFill>
            <a:ln w="25400">
              <a:solidFill>
                <a:schemeClr val="tx1"/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16405" name="TextBox 16"/>
            <p:cNvSpPr txBox="1">
              <a:spLocks noChangeArrowheads="1"/>
            </p:cNvSpPr>
            <p:nvPr/>
          </p:nvSpPr>
          <p:spPr bwMode="auto">
            <a:xfrm rot="2657020">
              <a:off x="2389818" y="4473048"/>
              <a:ext cx="2117553" cy="84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2162" b="1"/>
                <a:t>CROSS SECTION</a:t>
              </a:r>
            </a:p>
          </p:txBody>
        </p:sp>
        <p:pic>
          <p:nvPicPr>
            <p:cNvPr id="16406" name="Picture 11" descr="paper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4"/>
            <a:stretch>
              <a:fillRect/>
            </a:stretch>
          </p:blipFill>
          <p:spPr bwMode="auto">
            <a:xfrm>
              <a:off x="185010" y="5585283"/>
              <a:ext cx="3105329" cy="130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89614" y="416454"/>
            <a:ext cx="5100186" cy="2210980"/>
            <a:chOff x="100060" y="450659"/>
            <a:chExt cx="5661311" cy="2454652"/>
          </a:xfrm>
        </p:grpSpPr>
        <p:sp>
          <p:nvSpPr>
            <p:cNvPr id="56" name="orange">
              <a:hlinkClick r:id="rId12" action="ppaction://hlinksldjump"/>
            </p:cNvPr>
            <p:cNvSpPr>
              <a:spLocks/>
            </p:cNvSpPr>
            <p:nvPr/>
          </p:nvSpPr>
          <p:spPr bwMode="auto">
            <a:xfrm>
              <a:off x="3180464" y="1280588"/>
              <a:ext cx="2580907" cy="1624723"/>
            </a:xfrm>
            <a:custGeom>
              <a:avLst/>
              <a:gdLst>
                <a:gd name="T0" fmla="*/ 1288 w 1712"/>
                <a:gd name="T1" fmla="*/ 0 h 1081"/>
                <a:gd name="T2" fmla="*/ 1183 w 1712"/>
                <a:gd name="T3" fmla="*/ 10 h 1081"/>
                <a:gd name="T4" fmla="*/ 1082 w 1712"/>
                <a:gd name="T5" fmla="*/ 23 h 1081"/>
                <a:gd name="T6" fmla="*/ 985 w 1712"/>
                <a:gd name="T7" fmla="*/ 41 h 1081"/>
                <a:gd name="T8" fmla="*/ 889 w 1712"/>
                <a:gd name="T9" fmla="*/ 62 h 1081"/>
                <a:gd name="T10" fmla="*/ 712 w 1712"/>
                <a:gd name="T11" fmla="*/ 119 h 1081"/>
                <a:gd name="T12" fmla="*/ 549 w 1712"/>
                <a:gd name="T13" fmla="*/ 189 h 1081"/>
                <a:gd name="T14" fmla="*/ 399 w 1712"/>
                <a:gd name="T15" fmla="*/ 272 h 1081"/>
                <a:gd name="T16" fmla="*/ 261 w 1712"/>
                <a:gd name="T17" fmla="*/ 368 h 1081"/>
                <a:gd name="T18" fmla="*/ 135 w 1712"/>
                <a:gd name="T19" fmla="*/ 473 h 1081"/>
                <a:gd name="T20" fmla="*/ 20 w 1712"/>
                <a:gd name="T21" fmla="*/ 589 h 1081"/>
                <a:gd name="T22" fmla="*/ 8 w 1712"/>
                <a:gd name="T23" fmla="*/ 605 h 1081"/>
                <a:gd name="T24" fmla="*/ 0 w 1712"/>
                <a:gd name="T25" fmla="*/ 619 h 1081"/>
                <a:gd name="T26" fmla="*/ 271 w 1712"/>
                <a:gd name="T27" fmla="*/ 591 h 1081"/>
                <a:gd name="T28" fmla="*/ 541 w 1712"/>
                <a:gd name="T29" fmla="*/ 566 h 1081"/>
                <a:gd name="T30" fmla="*/ 596 w 1712"/>
                <a:gd name="T31" fmla="*/ 1081 h 1081"/>
                <a:gd name="T32" fmla="*/ 656 w 1712"/>
                <a:gd name="T33" fmla="*/ 1023 h 1081"/>
                <a:gd name="T34" fmla="*/ 720 w 1712"/>
                <a:gd name="T35" fmla="*/ 971 h 1081"/>
                <a:gd name="T36" fmla="*/ 792 w 1712"/>
                <a:gd name="T37" fmla="*/ 922 h 1081"/>
                <a:gd name="T38" fmla="*/ 868 w 1712"/>
                <a:gd name="T39" fmla="*/ 877 h 1081"/>
                <a:gd name="T40" fmla="*/ 948 w 1712"/>
                <a:gd name="T41" fmla="*/ 838 h 1081"/>
                <a:gd name="T42" fmla="*/ 1035 w 1712"/>
                <a:gd name="T43" fmla="*/ 805 h 1081"/>
                <a:gd name="T44" fmla="*/ 1129 w 1712"/>
                <a:gd name="T45" fmla="*/ 780 h 1081"/>
                <a:gd name="T46" fmla="*/ 1226 w 1712"/>
                <a:gd name="T47" fmla="*/ 764 h 1081"/>
                <a:gd name="T48" fmla="*/ 1257 w 1712"/>
                <a:gd name="T49" fmla="*/ 760 h 1081"/>
                <a:gd name="T50" fmla="*/ 1323 w 1712"/>
                <a:gd name="T51" fmla="*/ 759 h 1081"/>
                <a:gd name="T52" fmla="*/ 1341 w 1712"/>
                <a:gd name="T53" fmla="*/ 757 h 1081"/>
                <a:gd name="T54" fmla="*/ 1364 w 1712"/>
                <a:gd name="T55" fmla="*/ 739 h 1081"/>
                <a:gd name="T56" fmla="*/ 1389 w 1712"/>
                <a:gd name="T57" fmla="*/ 714 h 1081"/>
                <a:gd name="T58" fmla="*/ 1551 w 1712"/>
                <a:gd name="T59" fmla="*/ 556 h 1081"/>
                <a:gd name="T60" fmla="*/ 1671 w 1712"/>
                <a:gd name="T61" fmla="*/ 438 h 1081"/>
                <a:gd name="T62" fmla="*/ 1712 w 1712"/>
                <a:gd name="T63" fmla="*/ 399 h 1081"/>
                <a:gd name="T64" fmla="*/ 1521 w 1712"/>
                <a:gd name="T65" fmla="*/ 198 h 1081"/>
                <a:gd name="T66" fmla="*/ 1331 w 1712"/>
                <a:gd name="T67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12" h="1081">
                  <a:moveTo>
                    <a:pt x="1288" y="0"/>
                  </a:moveTo>
                  <a:lnTo>
                    <a:pt x="1288" y="0"/>
                  </a:lnTo>
                  <a:lnTo>
                    <a:pt x="1236" y="4"/>
                  </a:lnTo>
                  <a:lnTo>
                    <a:pt x="1183" y="10"/>
                  </a:lnTo>
                  <a:lnTo>
                    <a:pt x="1132" y="16"/>
                  </a:lnTo>
                  <a:lnTo>
                    <a:pt x="1082" y="23"/>
                  </a:lnTo>
                  <a:lnTo>
                    <a:pt x="1033" y="31"/>
                  </a:lnTo>
                  <a:lnTo>
                    <a:pt x="985" y="41"/>
                  </a:lnTo>
                  <a:lnTo>
                    <a:pt x="936" y="51"/>
                  </a:lnTo>
                  <a:lnTo>
                    <a:pt x="889" y="62"/>
                  </a:lnTo>
                  <a:lnTo>
                    <a:pt x="800" y="89"/>
                  </a:lnTo>
                  <a:lnTo>
                    <a:pt x="712" y="119"/>
                  </a:lnTo>
                  <a:lnTo>
                    <a:pt x="631" y="152"/>
                  </a:lnTo>
                  <a:lnTo>
                    <a:pt x="549" y="189"/>
                  </a:lnTo>
                  <a:lnTo>
                    <a:pt x="473" y="228"/>
                  </a:lnTo>
                  <a:lnTo>
                    <a:pt x="399" y="272"/>
                  </a:lnTo>
                  <a:lnTo>
                    <a:pt x="329" y="317"/>
                  </a:lnTo>
                  <a:lnTo>
                    <a:pt x="261" y="368"/>
                  </a:lnTo>
                  <a:lnTo>
                    <a:pt x="197" y="418"/>
                  </a:lnTo>
                  <a:lnTo>
                    <a:pt x="135" y="473"/>
                  </a:lnTo>
                  <a:lnTo>
                    <a:pt x="76" y="531"/>
                  </a:lnTo>
                  <a:lnTo>
                    <a:pt x="20" y="589"/>
                  </a:lnTo>
                  <a:lnTo>
                    <a:pt x="20" y="589"/>
                  </a:lnTo>
                  <a:lnTo>
                    <a:pt x="8" y="605"/>
                  </a:lnTo>
                  <a:lnTo>
                    <a:pt x="2" y="613"/>
                  </a:lnTo>
                  <a:lnTo>
                    <a:pt x="0" y="619"/>
                  </a:lnTo>
                  <a:lnTo>
                    <a:pt x="0" y="619"/>
                  </a:lnTo>
                  <a:lnTo>
                    <a:pt x="271" y="591"/>
                  </a:lnTo>
                  <a:lnTo>
                    <a:pt x="541" y="566"/>
                  </a:lnTo>
                  <a:lnTo>
                    <a:pt x="541" y="566"/>
                  </a:lnTo>
                  <a:lnTo>
                    <a:pt x="596" y="1081"/>
                  </a:lnTo>
                  <a:lnTo>
                    <a:pt x="596" y="1081"/>
                  </a:lnTo>
                  <a:lnTo>
                    <a:pt x="625" y="1052"/>
                  </a:lnTo>
                  <a:lnTo>
                    <a:pt x="656" y="1023"/>
                  </a:lnTo>
                  <a:lnTo>
                    <a:pt x="687" y="996"/>
                  </a:lnTo>
                  <a:lnTo>
                    <a:pt x="720" y="971"/>
                  </a:lnTo>
                  <a:lnTo>
                    <a:pt x="755" y="945"/>
                  </a:lnTo>
                  <a:lnTo>
                    <a:pt x="792" y="922"/>
                  </a:lnTo>
                  <a:lnTo>
                    <a:pt x="829" y="899"/>
                  </a:lnTo>
                  <a:lnTo>
                    <a:pt x="868" y="877"/>
                  </a:lnTo>
                  <a:lnTo>
                    <a:pt x="907" y="856"/>
                  </a:lnTo>
                  <a:lnTo>
                    <a:pt x="948" y="838"/>
                  </a:lnTo>
                  <a:lnTo>
                    <a:pt x="990" y="821"/>
                  </a:lnTo>
                  <a:lnTo>
                    <a:pt x="1035" y="805"/>
                  </a:lnTo>
                  <a:lnTo>
                    <a:pt x="1082" y="792"/>
                  </a:lnTo>
                  <a:lnTo>
                    <a:pt x="1129" y="780"/>
                  </a:lnTo>
                  <a:lnTo>
                    <a:pt x="1175" y="770"/>
                  </a:lnTo>
                  <a:lnTo>
                    <a:pt x="1226" y="764"/>
                  </a:lnTo>
                  <a:lnTo>
                    <a:pt x="1226" y="764"/>
                  </a:lnTo>
                  <a:lnTo>
                    <a:pt x="1257" y="760"/>
                  </a:lnTo>
                  <a:lnTo>
                    <a:pt x="1292" y="759"/>
                  </a:lnTo>
                  <a:lnTo>
                    <a:pt x="1323" y="759"/>
                  </a:lnTo>
                  <a:lnTo>
                    <a:pt x="1341" y="757"/>
                  </a:lnTo>
                  <a:lnTo>
                    <a:pt x="1341" y="757"/>
                  </a:lnTo>
                  <a:lnTo>
                    <a:pt x="1350" y="751"/>
                  </a:lnTo>
                  <a:lnTo>
                    <a:pt x="1364" y="739"/>
                  </a:lnTo>
                  <a:lnTo>
                    <a:pt x="1389" y="714"/>
                  </a:lnTo>
                  <a:lnTo>
                    <a:pt x="1389" y="714"/>
                  </a:lnTo>
                  <a:lnTo>
                    <a:pt x="1471" y="636"/>
                  </a:lnTo>
                  <a:lnTo>
                    <a:pt x="1551" y="556"/>
                  </a:lnTo>
                  <a:lnTo>
                    <a:pt x="1630" y="477"/>
                  </a:lnTo>
                  <a:lnTo>
                    <a:pt x="1671" y="438"/>
                  </a:lnTo>
                  <a:lnTo>
                    <a:pt x="1712" y="399"/>
                  </a:lnTo>
                  <a:lnTo>
                    <a:pt x="1712" y="399"/>
                  </a:lnTo>
                  <a:lnTo>
                    <a:pt x="1619" y="298"/>
                  </a:lnTo>
                  <a:lnTo>
                    <a:pt x="1521" y="198"/>
                  </a:lnTo>
                  <a:lnTo>
                    <a:pt x="1426" y="99"/>
                  </a:lnTo>
                  <a:lnTo>
                    <a:pt x="1331" y="0"/>
                  </a:lnTo>
                  <a:lnTo>
                    <a:pt x="1288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2540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  <a:bevelB/>
            </a:sp3d>
          </p:spPr>
          <p:txBody>
            <a:bodyPr lIns="91319" tIns="45659" rIns="91319" bIns="45659"/>
            <a:lstStyle/>
            <a:p>
              <a:pPr>
                <a:defRPr/>
              </a:pPr>
              <a:endParaRPr lang="en-US" sz="1621">
                <a:latin typeface="Arial" charset="0"/>
                <a:cs typeface="Arial" charset="0"/>
              </a:endParaRPr>
            </a:p>
          </p:txBody>
        </p:sp>
        <p:sp>
          <p:nvSpPr>
            <p:cNvPr id="16400" name="TextBox 15"/>
            <p:cNvSpPr txBox="1">
              <a:spLocks noChangeArrowheads="1"/>
            </p:cNvSpPr>
            <p:nvPr/>
          </p:nvSpPr>
          <p:spPr bwMode="auto">
            <a:xfrm rot="20467458">
              <a:off x="3565722" y="1380746"/>
              <a:ext cx="2117553" cy="121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ZA" altLang="en-US" sz="2162" b="1"/>
                <a:t>DIRECTION OF RIVER FLOW</a:t>
              </a:r>
            </a:p>
          </p:txBody>
        </p:sp>
        <p:pic>
          <p:nvPicPr>
            <p:cNvPr id="16401" name="Picture 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60" y="450659"/>
              <a:ext cx="4200525" cy="1047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1" name="TextBox 30"/>
          <p:cNvSpPr txBox="1">
            <a:spLocks noChangeArrowheads="1"/>
          </p:cNvSpPr>
          <p:nvPr/>
        </p:nvSpPr>
        <p:spPr bwMode="auto">
          <a:xfrm>
            <a:off x="4053666" y="221445"/>
            <a:ext cx="2409178" cy="46166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chemeClr val="bg1"/>
                </a:solidFill>
              </a:rPr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23183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ChangeArrowheads="1"/>
          </p:cNvSpPr>
          <p:nvPr/>
        </p:nvSpPr>
        <p:spPr bwMode="auto">
          <a:xfrm>
            <a:off x="-398463" y="-12700"/>
            <a:ext cx="9542463" cy="71580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300163" y="1143000"/>
            <a:ext cx="4684712" cy="5502275"/>
            <a:chOff x="819249" y="1248899"/>
            <a:chExt cx="5184948" cy="6089748"/>
          </a:xfrm>
        </p:grpSpPr>
        <p:sp>
          <p:nvSpPr>
            <p:cNvPr id="31760" name="TextBox 6"/>
            <p:cNvSpPr txBox="1">
              <a:spLocks noChangeArrowheads="1"/>
            </p:cNvSpPr>
            <p:nvPr/>
          </p:nvSpPr>
          <p:spPr bwMode="auto">
            <a:xfrm>
              <a:off x="868445" y="1248899"/>
              <a:ext cx="2159370" cy="93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ZA" altLang="en-US" sz="4879" b="1">
                  <a:solidFill>
                    <a:srgbClr val="002060"/>
                  </a:solidFill>
                  <a:latin typeface="Bodoni MT Black" panose="02070A03080606020203" pitchFamily="18" charset="0"/>
                </a:rPr>
                <a:t>elief</a:t>
              </a:r>
            </a:p>
          </p:txBody>
        </p:sp>
        <p:sp>
          <p:nvSpPr>
            <p:cNvPr id="31761" name="TextBox 7"/>
            <p:cNvSpPr txBox="1">
              <a:spLocks noChangeArrowheads="1"/>
            </p:cNvSpPr>
            <p:nvPr/>
          </p:nvSpPr>
          <p:spPr bwMode="auto">
            <a:xfrm>
              <a:off x="882502" y="2431358"/>
              <a:ext cx="4320497" cy="93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ZA" altLang="en-US" sz="4879" b="1">
                  <a:solidFill>
                    <a:srgbClr val="002060"/>
                  </a:solidFill>
                  <a:latin typeface="Bodoni MT Black" panose="02070A03080606020203" pitchFamily="18" charset="0"/>
                </a:rPr>
                <a:t>rainage</a:t>
              </a:r>
            </a:p>
          </p:txBody>
        </p:sp>
        <p:sp>
          <p:nvSpPr>
            <p:cNvPr id="31762" name="TextBox 8"/>
            <p:cNvSpPr txBox="1">
              <a:spLocks noChangeArrowheads="1"/>
            </p:cNvSpPr>
            <p:nvPr/>
          </p:nvSpPr>
          <p:spPr bwMode="auto">
            <a:xfrm>
              <a:off x="857903" y="3771945"/>
              <a:ext cx="5146294" cy="934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ZA" altLang="en-US" sz="4879" b="1">
                  <a:solidFill>
                    <a:srgbClr val="002060"/>
                  </a:solidFill>
                  <a:latin typeface="Bodoni MT Black" panose="02070A03080606020203" pitchFamily="18" charset="0"/>
                </a:rPr>
                <a:t>nfra struct.</a:t>
              </a:r>
            </a:p>
          </p:txBody>
        </p:sp>
        <p:sp>
          <p:nvSpPr>
            <p:cNvPr id="31763" name="TextBox 9"/>
            <p:cNvSpPr txBox="1">
              <a:spLocks noChangeArrowheads="1"/>
            </p:cNvSpPr>
            <p:nvPr/>
          </p:nvSpPr>
          <p:spPr bwMode="auto">
            <a:xfrm>
              <a:off x="857903" y="5079150"/>
              <a:ext cx="5112911" cy="932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ZA" altLang="en-US" sz="4879" b="1">
                  <a:solidFill>
                    <a:srgbClr val="002060"/>
                  </a:solidFill>
                  <a:latin typeface="Bodoni MT Black" panose="02070A03080606020203" pitchFamily="18" charset="0"/>
                </a:rPr>
                <a:t>ettlements</a:t>
              </a:r>
            </a:p>
          </p:txBody>
        </p:sp>
        <p:sp>
          <p:nvSpPr>
            <p:cNvPr id="31764" name="TextBox 10"/>
            <p:cNvSpPr txBox="1">
              <a:spLocks noChangeArrowheads="1"/>
            </p:cNvSpPr>
            <p:nvPr/>
          </p:nvSpPr>
          <p:spPr bwMode="auto">
            <a:xfrm>
              <a:off x="819249" y="6405683"/>
              <a:ext cx="4534853" cy="932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ZA" altLang="en-US" sz="4879" b="1">
                  <a:solidFill>
                    <a:srgbClr val="002060"/>
                  </a:solidFill>
                  <a:latin typeface="Bodoni MT Black" panose="02070A03080606020203" pitchFamily="18" charset="0"/>
                </a:rPr>
                <a:t>con. act</a:t>
              </a:r>
            </a:p>
          </p:txBody>
        </p:sp>
      </p:grpSp>
      <p:sp>
        <p:nvSpPr>
          <p:cNvPr id="31748" name="TextBox 11"/>
          <p:cNvSpPr txBox="1">
            <a:spLocks noChangeArrowheads="1"/>
          </p:cNvSpPr>
          <p:nvPr/>
        </p:nvSpPr>
        <p:spPr bwMode="auto">
          <a:xfrm>
            <a:off x="344488" y="312738"/>
            <a:ext cx="7740650" cy="6492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ZA" altLang="en-US" sz="3614" b="1">
                <a:solidFill>
                  <a:srgbClr val="000000"/>
                </a:solidFill>
              </a:rPr>
              <a:t>QUESTION 3 - INTERPRETATION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038225"/>
            <a:ext cx="1128712" cy="582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19450" y="1227138"/>
            <a:ext cx="2306638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4337" b="1">
                <a:solidFill>
                  <a:srgbClr val="993300"/>
                </a:solidFill>
              </a:rPr>
              <a:t>BROWN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49725" y="2254250"/>
            <a:ext cx="2309813" cy="758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4337" b="1" dirty="0">
                <a:solidFill>
                  <a:srgbClr val="002060"/>
                </a:solidFill>
              </a:rPr>
              <a:t>BLUE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62525" y="3424238"/>
            <a:ext cx="3944938" cy="758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4337" b="1" dirty="0">
                <a:solidFill>
                  <a:srgbClr val="FF0000"/>
                </a:solidFill>
              </a:rPr>
              <a:t>RED</a:t>
            </a:r>
            <a:r>
              <a:rPr lang="en-ZA" sz="4337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</a:t>
            </a:r>
            <a:r>
              <a:rPr lang="en-ZA" sz="4337" b="1" dirty="0">
                <a:solidFill>
                  <a:srgbClr val="000000"/>
                </a:solidFill>
              </a:rPr>
              <a:t>BLACK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62525" y="4633913"/>
            <a:ext cx="1822450" cy="758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4337" b="1" dirty="0">
                <a:solidFill>
                  <a:schemeClr val="accent4">
                    <a:lumMod val="50000"/>
                  </a:schemeClr>
                </a:solidFill>
              </a:rPr>
              <a:t>GREY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62400" y="5897563"/>
            <a:ext cx="4992688" cy="76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4337" b="1" dirty="0">
                <a:solidFill>
                  <a:srgbClr val="00B050"/>
                </a:solidFill>
              </a:rPr>
              <a:t>GREEN</a:t>
            </a:r>
            <a:r>
              <a:rPr lang="en-ZA" sz="4337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  <a:r>
              <a:rPr lang="en-ZA" sz="4337" b="1" dirty="0">
                <a:solidFill>
                  <a:srgbClr val="000000"/>
                </a:solidFill>
              </a:rPr>
              <a:t>BLACK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487988" y="1227138"/>
            <a:ext cx="3565525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168" b="1">
                <a:solidFill>
                  <a:srgbClr val="993300"/>
                </a:solidFill>
              </a:rPr>
              <a:t>Contours far – Gradual</a:t>
            </a:r>
          </a:p>
          <a:p>
            <a:pPr>
              <a:defRPr/>
            </a:pPr>
            <a:r>
              <a:rPr lang="en-ZA" altLang="en-US" sz="2168" b="1">
                <a:solidFill>
                  <a:srgbClr val="993300"/>
                </a:solidFill>
              </a:rPr>
              <a:t>Contours close - Steep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32463" y="2165350"/>
            <a:ext cx="2309812" cy="1093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168" b="1" dirty="0">
                <a:solidFill>
                  <a:srgbClr val="002060"/>
                </a:solidFill>
              </a:rPr>
              <a:t>Types of rivers</a:t>
            </a:r>
          </a:p>
          <a:p>
            <a:pPr>
              <a:defRPr/>
            </a:pPr>
            <a:r>
              <a:rPr lang="en-ZA" sz="2168" b="1" dirty="0">
                <a:solidFill>
                  <a:srgbClr val="002060"/>
                </a:solidFill>
              </a:rPr>
              <a:t>Dams</a:t>
            </a:r>
          </a:p>
          <a:p>
            <a:pPr>
              <a:defRPr/>
            </a:pPr>
            <a:r>
              <a:rPr lang="en-ZA" sz="2168" b="1" dirty="0">
                <a:solidFill>
                  <a:srgbClr val="002060"/>
                </a:solidFill>
              </a:rPr>
              <a:t>Sea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59338" y="3760788"/>
            <a:ext cx="3944937" cy="760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168" b="1" dirty="0">
                <a:solidFill>
                  <a:srgbClr val="FF0000"/>
                </a:solidFill>
              </a:rPr>
              <a:t>Main roads</a:t>
            </a:r>
            <a:r>
              <a:rPr lang="en-ZA" sz="4337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</a:t>
            </a:r>
            <a:r>
              <a:rPr lang="en-ZA" sz="2168" b="1" dirty="0">
                <a:solidFill>
                  <a:srgbClr val="000000"/>
                </a:solidFill>
              </a:rPr>
              <a:t>Railway lines</a:t>
            </a:r>
            <a:endParaRPr lang="en-ZA" sz="4337" b="1" dirty="0">
              <a:solidFill>
                <a:srgbClr val="0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04013" y="4633913"/>
            <a:ext cx="2308225" cy="758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168" b="1" dirty="0">
                <a:solidFill>
                  <a:schemeClr val="accent4">
                    <a:lumMod val="50000"/>
                  </a:schemeClr>
                </a:solidFill>
              </a:rPr>
              <a:t>Labour</a:t>
            </a:r>
          </a:p>
          <a:p>
            <a:pPr>
              <a:defRPr/>
            </a:pPr>
            <a:r>
              <a:rPr lang="en-ZA" sz="2168" b="1" dirty="0">
                <a:solidFill>
                  <a:schemeClr val="accent4">
                    <a:lumMod val="50000"/>
                  </a:schemeClr>
                </a:solidFill>
              </a:rPr>
              <a:t>Market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9950" y="6194425"/>
            <a:ext cx="4991100" cy="758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2168" b="1" dirty="0">
                <a:solidFill>
                  <a:srgbClr val="00B050"/>
                </a:solidFill>
              </a:rPr>
              <a:t>Farms</a:t>
            </a:r>
            <a:r>
              <a:rPr lang="en-ZA" sz="4337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    </a:t>
            </a:r>
            <a:r>
              <a:rPr lang="en-ZA" sz="2168" b="1" dirty="0">
                <a:solidFill>
                  <a:srgbClr val="000000"/>
                </a:solidFill>
              </a:rPr>
              <a:t>Industries</a:t>
            </a:r>
          </a:p>
        </p:txBody>
      </p:sp>
    </p:spTree>
    <p:extLst>
      <p:ext uri="{BB962C8B-B14F-4D97-AF65-F5344CB8AC3E}">
        <p14:creationId xmlns:p14="http://schemas.microsoft.com/office/powerpoint/2010/main" val="209238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948" y="-16804"/>
            <a:ext cx="9901948" cy="6937370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Freeform 7"/>
          <p:cNvSpPr>
            <a:spLocks/>
          </p:cNvSpPr>
          <p:nvPr/>
        </p:nvSpPr>
        <p:spPr bwMode="auto">
          <a:xfrm>
            <a:off x="-792270" y="-102610"/>
            <a:ext cx="5891974" cy="7382129"/>
          </a:xfrm>
          <a:custGeom>
            <a:avLst/>
            <a:gdLst>
              <a:gd name="T0" fmla="*/ 2147483646 w 3711"/>
              <a:gd name="T1" fmla="*/ 2147483646 h 4664"/>
              <a:gd name="T2" fmla="*/ 2147483646 w 3711"/>
              <a:gd name="T3" fmla="*/ 2147483646 h 4664"/>
              <a:gd name="T4" fmla="*/ 2147483646 w 3711"/>
              <a:gd name="T5" fmla="*/ 2147483646 h 4664"/>
              <a:gd name="T6" fmla="*/ 2147483646 w 3711"/>
              <a:gd name="T7" fmla="*/ 2147483646 h 4664"/>
              <a:gd name="T8" fmla="*/ 2147483646 w 3711"/>
              <a:gd name="T9" fmla="*/ 2147483646 h 4664"/>
              <a:gd name="T10" fmla="*/ 2147483646 w 3711"/>
              <a:gd name="T11" fmla="*/ 2147483646 h 4664"/>
              <a:gd name="T12" fmla="*/ 2147483646 w 3711"/>
              <a:gd name="T13" fmla="*/ 2147483646 h 4664"/>
              <a:gd name="T14" fmla="*/ 2147483646 w 3711"/>
              <a:gd name="T15" fmla="*/ 2147483646 h 4664"/>
              <a:gd name="T16" fmla="*/ 2147483646 w 3711"/>
              <a:gd name="T17" fmla="*/ 2147483646 h 4664"/>
              <a:gd name="T18" fmla="*/ 2147483646 w 3711"/>
              <a:gd name="T19" fmla="*/ 2147483646 h 4664"/>
              <a:gd name="T20" fmla="*/ 2147483646 w 3711"/>
              <a:gd name="T21" fmla="*/ 2147483646 h 4664"/>
              <a:gd name="T22" fmla="*/ 2147483646 w 3711"/>
              <a:gd name="T23" fmla="*/ 2147483646 h 4664"/>
              <a:gd name="T24" fmla="*/ 2147483646 w 3711"/>
              <a:gd name="T25" fmla="*/ 2147483646 h 4664"/>
              <a:gd name="T26" fmla="*/ 2147483646 w 3711"/>
              <a:gd name="T27" fmla="*/ 2147483646 h 4664"/>
              <a:gd name="T28" fmla="*/ 2147483646 w 3711"/>
              <a:gd name="T29" fmla="*/ 2147483646 h 4664"/>
              <a:gd name="T30" fmla="*/ 2147483646 w 3711"/>
              <a:gd name="T31" fmla="*/ 2147483646 h 4664"/>
              <a:gd name="T32" fmla="*/ 2147483646 w 3711"/>
              <a:gd name="T33" fmla="*/ 2147483646 h 4664"/>
              <a:gd name="T34" fmla="*/ 2147483646 w 3711"/>
              <a:gd name="T35" fmla="*/ 2147483646 h 4664"/>
              <a:gd name="T36" fmla="*/ 2147483646 w 3711"/>
              <a:gd name="T37" fmla="*/ 2147483646 h 4664"/>
              <a:gd name="T38" fmla="*/ 2147483646 w 3711"/>
              <a:gd name="T39" fmla="*/ 2147483646 h 4664"/>
              <a:gd name="T40" fmla="*/ 2147483646 w 3711"/>
              <a:gd name="T41" fmla="*/ 2147483646 h 4664"/>
              <a:gd name="T42" fmla="*/ 2147483646 w 3711"/>
              <a:gd name="T43" fmla="*/ 2147483646 h 4664"/>
              <a:gd name="T44" fmla="*/ 2147483646 w 3711"/>
              <a:gd name="T45" fmla="*/ 2147483646 h 4664"/>
              <a:gd name="T46" fmla="*/ 2147483646 w 3711"/>
              <a:gd name="T47" fmla="*/ 2147483646 h 4664"/>
              <a:gd name="T48" fmla="*/ 2147483646 w 3711"/>
              <a:gd name="T49" fmla="*/ 2147483646 h 4664"/>
              <a:gd name="T50" fmla="*/ 2147483646 w 3711"/>
              <a:gd name="T51" fmla="*/ 2147483646 h 4664"/>
              <a:gd name="T52" fmla="*/ 2147483646 w 3711"/>
              <a:gd name="T53" fmla="*/ 2147483646 h 4664"/>
              <a:gd name="T54" fmla="*/ 2147483646 w 3711"/>
              <a:gd name="T55" fmla="*/ 2147483646 h 4664"/>
              <a:gd name="T56" fmla="*/ 2147483646 w 3711"/>
              <a:gd name="T57" fmla="*/ 2147483646 h 4664"/>
              <a:gd name="T58" fmla="*/ 2147483646 w 3711"/>
              <a:gd name="T59" fmla="*/ 2147483646 h 4664"/>
              <a:gd name="T60" fmla="*/ 2147483646 w 3711"/>
              <a:gd name="T61" fmla="*/ 2147483646 h 4664"/>
              <a:gd name="T62" fmla="*/ 2147483646 w 3711"/>
              <a:gd name="T63" fmla="*/ 0 h 4664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3711"/>
              <a:gd name="T97" fmla="*/ 0 h 4664"/>
              <a:gd name="T98" fmla="*/ 3711 w 3711"/>
              <a:gd name="T99" fmla="*/ 4664 h 4664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3711" h="4664">
                <a:moveTo>
                  <a:pt x="2156" y="0"/>
                </a:moveTo>
                <a:cubicBezTo>
                  <a:pt x="2161" y="11"/>
                  <a:pt x="2165" y="22"/>
                  <a:pt x="2172" y="32"/>
                </a:cubicBezTo>
                <a:cubicBezTo>
                  <a:pt x="2178" y="41"/>
                  <a:pt x="2192" y="45"/>
                  <a:pt x="2195" y="55"/>
                </a:cubicBezTo>
                <a:cubicBezTo>
                  <a:pt x="2214" y="123"/>
                  <a:pt x="2196" y="155"/>
                  <a:pt x="2235" y="213"/>
                </a:cubicBezTo>
                <a:cubicBezTo>
                  <a:pt x="2254" y="307"/>
                  <a:pt x="2266" y="398"/>
                  <a:pt x="2298" y="489"/>
                </a:cubicBezTo>
                <a:cubicBezTo>
                  <a:pt x="2308" y="517"/>
                  <a:pt x="2343" y="557"/>
                  <a:pt x="2361" y="584"/>
                </a:cubicBezTo>
                <a:cubicBezTo>
                  <a:pt x="2384" y="619"/>
                  <a:pt x="2384" y="708"/>
                  <a:pt x="2401" y="757"/>
                </a:cubicBezTo>
                <a:cubicBezTo>
                  <a:pt x="2406" y="797"/>
                  <a:pt x="2411" y="830"/>
                  <a:pt x="2424" y="868"/>
                </a:cubicBezTo>
                <a:cubicBezTo>
                  <a:pt x="2427" y="892"/>
                  <a:pt x="2427" y="916"/>
                  <a:pt x="2432" y="939"/>
                </a:cubicBezTo>
                <a:cubicBezTo>
                  <a:pt x="2435" y="955"/>
                  <a:pt x="2448" y="986"/>
                  <a:pt x="2448" y="986"/>
                </a:cubicBezTo>
                <a:cubicBezTo>
                  <a:pt x="2451" y="1010"/>
                  <a:pt x="2452" y="1034"/>
                  <a:pt x="2456" y="1057"/>
                </a:cubicBezTo>
                <a:cubicBezTo>
                  <a:pt x="2457" y="1065"/>
                  <a:pt x="2463" y="1073"/>
                  <a:pt x="2464" y="1081"/>
                </a:cubicBezTo>
                <a:cubicBezTo>
                  <a:pt x="2473" y="1155"/>
                  <a:pt x="2458" y="1211"/>
                  <a:pt x="2511" y="1262"/>
                </a:cubicBezTo>
                <a:cubicBezTo>
                  <a:pt x="2525" y="1304"/>
                  <a:pt x="2510" y="1270"/>
                  <a:pt x="2543" y="1310"/>
                </a:cubicBezTo>
                <a:cubicBezTo>
                  <a:pt x="2562" y="1333"/>
                  <a:pt x="2573" y="1361"/>
                  <a:pt x="2582" y="1389"/>
                </a:cubicBezTo>
                <a:cubicBezTo>
                  <a:pt x="2590" y="1487"/>
                  <a:pt x="2614" y="1578"/>
                  <a:pt x="2637" y="1673"/>
                </a:cubicBezTo>
                <a:cubicBezTo>
                  <a:pt x="2654" y="1744"/>
                  <a:pt x="2660" y="1812"/>
                  <a:pt x="2693" y="1878"/>
                </a:cubicBezTo>
                <a:cubicBezTo>
                  <a:pt x="2694" y="1998"/>
                  <a:pt x="2661" y="2407"/>
                  <a:pt x="2732" y="2620"/>
                </a:cubicBezTo>
                <a:cubicBezTo>
                  <a:pt x="2740" y="2673"/>
                  <a:pt x="2748" y="2722"/>
                  <a:pt x="2771" y="2770"/>
                </a:cubicBezTo>
                <a:cubicBezTo>
                  <a:pt x="2780" y="2857"/>
                  <a:pt x="2796" y="2951"/>
                  <a:pt x="2835" y="3030"/>
                </a:cubicBezTo>
                <a:cubicBezTo>
                  <a:pt x="2841" y="3064"/>
                  <a:pt x="2842" y="3099"/>
                  <a:pt x="2850" y="3132"/>
                </a:cubicBezTo>
                <a:cubicBezTo>
                  <a:pt x="2861" y="3175"/>
                  <a:pt x="2900" y="3205"/>
                  <a:pt x="2921" y="3243"/>
                </a:cubicBezTo>
                <a:cubicBezTo>
                  <a:pt x="2940" y="3278"/>
                  <a:pt x="2941" y="3302"/>
                  <a:pt x="2969" y="3330"/>
                </a:cubicBezTo>
                <a:cubicBezTo>
                  <a:pt x="2972" y="3338"/>
                  <a:pt x="2973" y="3346"/>
                  <a:pt x="2977" y="3353"/>
                </a:cubicBezTo>
                <a:cubicBezTo>
                  <a:pt x="2983" y="3362"/>
                  <a:pt x="2995" y="3367"/>
                  <a:pt x="3000" y="3377"/>
                </a:cubicBezTo>
                <a:cubicBezTo>
                  <a:pt x="3006" y="3389"/>
                  <a:pt x="3005" y="3404"/>
                  <a:pt x="3008" y="3417"/>
                </a:cubicBezTo>
                <a:cubicBezTo>
                  <a:pt x="3010" y="3425"/>
                  <a:pt x="3012" y="3433"/>
                  <a:pt x="3016" y="3440"/>
                </a:cubicBezTo>
                <a:cubicBezTo>
                  <a:pt x="3046" y="3498"/>
                  <a:pt x="3080" y="3562"/>
                  <a:pt x="3119" y="3614"/>
                </a:cubicBezTo>
                <a:cubicBezTo>
                  <a:pt x="3137" y="3700"/>
                  <a:pt x="3112" y="3609"/>
                  <a:pt x="3150" y="3685"/>
                </a:cubicBezTo>
                <a:cubicBezTo>
                  <a:pt x="3175" y="3735"/>
                  <a:pt x="3154" y="3722"/>
                  <a:pt x="3182" y="3756"/>
                </a:cubicBezTo>
                <a:cubicBezTo>
                  <a:pt x="3205" y="3784"/>
                  <a:pt x="3220" y="3789"/>
                  <a:pt x="3253" y="3811"/>
                </a:cubicBezTo>
                <a:cubicBezTo>
                  <a:pt x="3315" y="3853"/>
                  <a:pt x="3233" y="3797"/>
                  <a:pt x="3300" y="3851"/>
                </a:cubicBezTo>
                <a:cubicBezTo>
                  <a:pt x="3338" y="3882"/>
                  <a:pt x="3383" y="3902"/>
                  <a:pt x="3418" y="3937"/>
                </a:cubicBezTo>
                <a:cubicBezTo>
                  <a:pt x="3438" y="3998"/>
                  <a:pt x="3506" y="4090"/>
                  <a:pt x="3560" y="4127"/>
                </a:cubicBezTo>
                <a:cubicBezTo>
                  <a:pt x="3571" y="4159"/>
                  <a:pt x="3589" y="4193"/>
                  <a:pt x="3608" y="4221"/>
                </a:cubicBezTo>
                <a:cubicBezTo>
                  <a:pt x="3626" y="4295"/>
                  <a:pt x="3685" y="4345"/>
                  <a:pt x="3703" y="4419"/>
                </a:cubicBezTo>
                <a:cubicBezTo>
                  <a:pt x="3696" y="4465"/>
                  <a:pt x="3711" y="4481"/>
                  <a:pt x="3663" y="4482"/>
                </a:cubicBezTo>
                <a:cubicBezTo>
                  <a:pt x="3395" y="4487"/>
                  <a:pt x="3126" y="4487"/>
                  <a:pt x="2858" y="4490"/>
                </a:cubicBezTo>
                <a:cubicBezTo>
                  <a:pt x="2802" y="4509"/>
                  <a:pt x="2735" y="4507"/>
                  <a:pt x="2677" y="4513"/>
                </a:cubicBezTo>
                <a:cubicBezTo>
                  <a:pt x="2661" y="4518"/>
                  <a:pt x="2645" y="4524"/>
                  <a:pt x="2629" y="4529"/>
                </a:cubicBezTo>
                <a:cubicBezTo>
                  <a:pt x="2608" y="4536"/>
                  <a:pt x="2566" y="4545"/>
                  <a:pt x="2566" y="4545"/>
                </a:cubicBezTo>
                <a:cubicBezTo>
                  <a:pt x="2335" y="4664"/>
                  <a:pt x="2519" y="4575"/>
                  <a:pt x="1856" y="4553"/>
                </a:cubicBezTo>
                <a:cubicBezTo>
                  <a:pt x="1805" y="4551"/>
                  <a:pt x="1706" y="4521"/>
                  <a:pt x="1706" y="4521"/>
                </a:cubicBezTo>
                <a:cubicBezTo>
                  <a:pt x="1641" y="4498"/>
                  <a:pt x="1574" y="4480"/>
                  <a:pt x="1509" y="4458"/>
                </a:cubicBezTo>
                <a:cubicBezTo>
                  <a:pt x="961" y="4465"/>
                  <a:pt x="1034" y="4443"/>
                  <a:pt x="751" y="4490"/>
                </a:cubicBezTo>
                <a:cubicBezTo>
                  <a:pt x="697" y="4509"/>
                  <a:pt x="644" y="4515"/>
                  <a:pt x="586" y="4521"/>
                </a:cubicBezTo>
                <a:cubicBezTo>
                  <a:pt x="539" y="4518"/>
                  <a:pt x="491" y="4518"/>
                  <a:pt x="444" y="4513"/>
                </a:cubicBezTo>
                <a:cubicBezTo>
                  <a:pt x="417" y="4510"/>
                  <a:pt x="413" y="4496"/>
                  <a:pt x="389" y="4482"/>
                </a:cubicBezTo>
                <a:cubicBezTo>
                  <a:pt x="352" y="4461"/>
                  <a:pt x="309" y="4424"/>
                  <a:pt x="270" y="4411"/>
                </a:cubicBezTo>
                <a:cubicBezTo>
                  <a:pt x="234" y="4373"/>
                  <a:pt x="256" y="4393"/>
                  <a:pt x="199" y="4355"/>
                </a:cubicBezTo>
                <a:cubicBezTo>
                  <a:pt x="173" y="4337"/>
                  <a:pt x="154" y="4310"/>
                  <a:pt x="128" y="4292"/>
                </a:cubicBezTo>
                <a:cubicBezTo>
                  <a:pt x="122" y="4275"/>
                  <a:pt x="106" y="4263"/>
                  <a:pt x="104" y="4245"/>
                </a:cubicBezTo>
                <a:cubicBezTo>
                  <a:pt x="77" y="3956"/>
                  <a:pt x="123" y="4101"/>
                  <a:pt x="89" y="4000"/>
                </a:cubicBezTo>
                <a:cubicBezTo>
                  <a:pt x="62" y="3815"/>
                  <a:pt x="81" y="3562"/>
                  <a:pt x="97" y="3369"/>
                </a:cubicBezTo>
                <a:cubicBezTo>
                  <a:pt x="102" y="3308"/>
                  <a:pt x="137" y="3232"/>
                  <a:pt x="152" y="3172"/>
                </a:cubicBezTo>
                <a:cubicBezTo>
                  <a:pt x="174" y="2906"/>
                  <a:pt x="229" y="2651"/>
                  <a:pt x="160" y="2375"/>
                </a:cubicBezTo>
                <a:cubicBezTo>
                  <a:pt x="144" y="2146"/>
                  <a:pt x="146" y="1910"/>
                  <a:pt x="89" y="1689"/>
                </a:cubicBezTo>
                <a:cubicBezTo>
                  <a:pt x="82" y="1620"/>
                  <a:pt x="75" y="1548"/>
                  <a:pt x="49" y="1483"/>
                </a:cubicBezTo>
                <a:cubicBezTo>
                  <a:pt x="52" y="1401"/>
                  <a:pt x="39" y="1237"/>
                  <a:pt x="73" y="1136"/>
                </a:cubicBezTo>
                <a:cubicBezTo>
                  <a:pt x="64" y="857"/>
                  <a:pt x="0" y="401"/>
                  <a:pt x="73" y="181"/>
                </a:cubicBezTo>
                <a:cubicBezTo>
                  <a:pt x="76" y="141"/>
                  <a:pt x="61" y="91"/>
                  <a:pt x="89" y="63"/>
                </a:cubicBezTo>
                <a:cubicBezTo>
                  <a:pt x="102" y="50"/>
                  <a:pt x="149" y="33"/>
                  <a:pt x="168" y="32"/>
                </a:cubicBezTo>
                <a:cubicBezTo>
                  <a:pt x="249" y="27"/>
                  <a:pt x="331" y="27"/>
                  <a:pt x="412" y="24"/>
                </a:cubicBezTo>
                <a:cubicBezTo>
                  <a:pt x="995" y="34"/>
                  <a:pt x="1575" y="24"/>
                  <a:pt x="2156" y="0"/>
                </a:cubicBezTo>
                <a:close/>
              </a:path>
            </a:pathLst>
          </a:custGeom>
          <a:solidFill>
            <a:srgbClr val="993300">
              <a:alpha val="3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96" tIns="45648" rIns="91296" bIns="45648"/>
          <a:lstStyle/>
          <a:p>
            <a:endParaRPr lang="en-ZA" sz="1621"/>
          </a:p>
        </p:txBody>
      </p:sp>
      <p:sp>
        <p:nvSpPr>
          <p:cNvPr id="7181" name="Freeform 13"/>
          <p:cNvSpPr>
            <a:spLocks/>
          </p:cNvSpPr>
          <p:nvPr/>
        </p:nvSpPr>
        <p:spPr bwMode="auto">
          <a:xfrm>
            <a:off x="3631001" y="2185536"/>
            <a:ext cx="4883759" cy="4393239"/>
          </a:xfrm>
          <a:custGeom>
            <a:avLst/>
            <a:gdLst>
              <a:gd name="T0" fmla="*/ 2147483646 w 3077"/>
              <a:gd name="T1" fmla="*/ 2147483646 h 2776"/>
              <a:gd name="T2" fmla="*/ 2147483646 w 3077"/>
              <a:gd name="T3" fmla="*/ 2147483646 h 2776"/>
              <a:gd name="T4" fmla="*/ 2147483646 w 3077"/>
              <a:gd name="T5" fmla="*/ 2147483646 h 2776"/>
              <a:gd name="T6" fmla="*/ 2147483646 w 3077"/>
              <a:gd name="T7" fmla="*/ 2147483646 h 2776"/>
              <a:gd name="T8" fmla="*/ 2147483646 w 3077"/>
              <a:gd name="T9" fmla="*/ 2147483646 h 2776"/>
              <a:gd name="T10" fmla="*/ 2147483646 w 3077"/>
              <a:gd name="T11" fmla="*/ 2147483646 h 2776"/>
              <a:gd name="T12" fmla="*/ 2147483646 w 3077"/>
              <a:gd name="T13" fmla="*/ 2147483646 h 2776"/>
              <a:gd name="T14" fmla="*/ 2147483646 w 3077"/>
              <a:gd name="T15" fmla="*/ 2147483646 h 2776"/>
              <a:gd name="T16" fmla="*/ 2147483646 w 3077"/>
              <a:gd name="T17" fmla="*/ 2147483646 h 2776"/>
              <a:gd name="T18" fmla="*/ 2147483646 w 3077"/>
              <a:gd name="T19" fmla="*/ 2147483646 h 2776"/>
              <a:gd name="T20" fmla="*/ 2147483646 w 3077"/>
              <a:gd name="T21" fmla="*/ 2147483646 h 2776"/>
              <a:gd name="T22" fmla="*/ 2147483646 w 3077"/>
              <a:gd name="T23" fmla="*/ 2147483646 h 2776"/>
              <a:gd name="T24" fmla="*/ 2147483646 w 3077"/>
              <a:gd name="T25" fmla="*/ 2147483646 h 2776"/>
              <a:gd name="T26" fmla="*/ 2147483646 w 3077"/>
              <a:gd name="T27" fmla="*/ 2147483646 h 2776"/>
              <a:gd name="T28" fmla="*/ 2147483646 w 3077"/>
              <a:gd name="T29" fmla="*/ 2147483646 h 2776"/>
              <a:gd name="T30" fmla="*/ 2147483646 w 3077"/>
              <a:gd name="T31" fmla="*/ 2147483646 h 2776"/>
              <a:gd name="T32" fmla="*/ 2147483646 w 3077"/>
              <a:gd name="T33" fmla="*/ 2147483646 h 2776"/>
              <a:gd name="T34" fmla="*/ 2147483646 w 3077"/>
              <a:gd name="T35" fmla="*/ 2147483646 h 2776"/>
              <a:gd name="T36" fmla="*/ 2147483646 w 3077"/>
              <a:gd name="T37" fmla="*/ 2147483646 h 2776"/>
              <a:gd name="T38" fmla="*/ 2147483646 w 3077"/>
              <a:gd name="T39" fmla="*/ 2147483646 h 2776"/>
              <a:gd name="T40" fmla="*/ 2147483646 w 3077"/>
              <a:gd name="T41" fmla="*/ 2147483646 h 2776"/>
              <a:gd name="T42" fmla="*/ 2147483646 w 3077"/>
              <a:gd name="T43" fmla="*/ 2147483646 h 2776"/>
              <a:gd name="T44" fmla="*/ 2147483646 w 3077"/>
              <a:gd name="T45" fmla="*/ 2147483646 h 2776"/>
              <a:gd name="T46" fmla="*/ 2147483646 w 3077"/>
              <a:gd name="T47" fmla="*/ 2147483646 h 2776"/>
              <a:gd name="T48" fmla="*/ 2147483646 w 3077"/>
              <a:gd name="T49" fmla="*/ 2147483646 h 2776"/>
              <a:gd name="T50" fmla="*/ 2147483646 w 3077"/>
              <a:gd name="T51" fmla="*/ 2147483646 h 2776"/>
              <a:gd name="T52" fmla="*/ 2147483646 w 3077"/>
              <a:gd name="T53" fmla="*/ 2147483646 h 2776"/>
              <a:gd name="T54" fmla="*/ 2147483646 w 3077"/>
              <a:gd name="T55" fmla="*/ 2147483646 h 2776"/>
              <a:gd name="T56" fmla="*/ 2147483646 w 3077"/>
              <a:gd name="T57" fmla="*/ 2147483646 h 2776"/>
              <a:gd name="T58" fmla="*/ 2147483646 w 3077"/>
              <a:gd name="T59" fmla="*/ 2147483646 h 2776"/>
              <a:gd name="T60" fmla="*/ 2147483646 w 3077"/>
              <a:gd name="T61" fmla="*/ 2147483646 h 2776"/>
              <a:gd name="T62" fmla="*/ 2147483646 w 3077"/>
              <a:gd name="T63" fmla="*/ 2147483646 h 2776"/>
              <a:gd name="T64" fmla="*/ 2147483646 w 3077"/>
              <a:gd name="T65" fmla="*/ 2147483646 h 2776"/>
              <a:gd name="T66" fmla="*/ 2147483646 w 3077"/>
              <a:gd name="T67" fmla="*/ 2147483646 h 2776"/>
              <a:gd name="T68" fmla="*/ 2147483646 w 3077"/>
              <a:gd name="T69" fmla="*/ 2147483646 h 2776"/>
              <a:gd name="T70" fmla="*/ 2147483646 w 3077"/>
              <a:gd name="T71" fmla="*/ 2147483646 h 2776"/>
              <a:gd name="T72" fmla="*/ 2147483646 w 3077"/>
              <a:gd name="T73" fmla="*/ 2147483646 h 2776"/>
              <a:gd name="T74" fmla="*/ 2147483646 w 3077"/>
              <a:gd name="T75" fmla="*/ 2147483646 h 277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3077"/>
              <a:gd name="T115" fmla="*/ 0 h 2776"/>
              <a:gd name="T116" fmla="*/ 3077 w 3077"/>
              <a:gd name="T117" fmla="*/ 2776 h 277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3077" h="2776">
                <a:moveTo>
                  <a:pt x="1516" y="2761"/>
                </a:moveTo>
                <a:cubicBezTo>
                  <a:pt x="1466" y="2758"/>
                  <a:pt x="1405" y="2776"/>
                  <a:pt x="1366" y="2745"/>
                </a:cubicBezTo>
                <a:cubicBezTo>
                  <a:pt x="1358" y="2739"/>
                  <a:pt x="1357" y="2728"/>
                  <a:pt x="1350" y="2721"/>
                </a:cubicBezTo>
                <a:cubicBezTo>
                  <a:pt x="1330" y="2701"/>
                  <a:pt x="1299" y="2694"/>
                  <a:pt x="1279" y="2674"/>
                </a:cubicBezTo>
                <a:cubicBezTo>
                  <a:pt x="1242" y="2636"/>
                  <a:pt x="1205" y="2600"/>
                  <a:pt x="1161" y="2571"/>
                </a:cubicBezTo>
                <a:cubicBezTo>
                  <a:pt x="1096" y="2477"/>
                  <a:pt x="967" y="2496"/>
                  <a:pt x="869" y="2492"/>
                </a:cubicBezTo>
                <a:cubicBezTo>
                  <a:pt x="853" y="2487"/>
                  <a:pt x="838" y="2482"/>
                  <a:pt x="822" y="2477"/>
                </a:cubicBezTo>
                <a:cubicBezTo>
                  <a:pt x="814" y="2474"/>
                  <a:pt x="798" y="2469"/>
                  <a:pt x="798" y="2469"/>
                </a:cubicBezTo>
                <a:cubicBezTo>
                  <a:pt x="778" y="2438"/>
                  <a:pt x="752" y="2437"/>
                  <a:pt x="727" y="2413"/>
                </a:cubicBezTo>
                <a:cubicBezTo>
                  <a:pt x="654" y="2342"/>
                  <a:pt x="768" y="2426"/>
                  <a:pt x="656" y="2350"/>
                </a:cubicBezTo>
                <a:cubicBezTo>
                  <a:pt x="634" y="2335"/>
                  <a:pt x="612" y="2322"/>
                  <a:pt x="593" y="2303"/>
                </a:cubicBezTo>
                <a:cubicBezTo>
                  <a:pt x="577" y="2287"/>
                  <a:pt x="546" y="2256"/>
                  <a:pt x="546" y="2256"/>
                </a:cubicBezTo>
                <a:cubicBezTo>
                  <a:pt x="536" y="2226"/>
                  <a:pt x="487" y="2179"/>
                  <a:pt x="459" y="2161"/>
                </a:cubicBezTo>
                <a:cubicBezTo>
                  <a:pt x="417" y="2099"/>
                  <a:pt x="438" y="2124"/>
                  <a:pt x="380" y="2066"/>
                </a:cubicBezTo>
                <a:cubicBezTo>
                  <a:pt x="372" y="2058"/>
                  <a:pt x="364" y="2051"/>
                  <a:pt x="356" y="2043"/>
                </a:cubicBezTo>
                <a:cubicBezTo>
                  <a:pt x="348" y="2035"/>
                  <a:pt x="333" y="2019"/>
                  <a:pt x="333" y="2019"/>
                </a:cubicBezTo>
                <a:cubicBezTo>
                  <a:pt x="316" y="1967"/>
                  <a:pt x="269" y="1908"/>
                  <a:pt x="230" y="1869"/>
                </a:cubicBezTo>
                <a:cubicBezTo>
                  <a:pt x="221" y="1841"/>
                  <a:pt x="202" y="1824"/>
                  <a:pt x="191" y="1798"/>
                </a:cubicBezTo>
                <a:cubicBezTo>
                  <a:pt x="170" y="1749"/>
                  <a:pt x="144" y="1699"/>
                  <a:pt x="127" y="1648"/>
                </a:cubicBezTo>
                <a:cubicBezTo>
                  <a:pt x="125" y="1609"/>
                  <a:pt x="125" y="1569"/>
                  <a:pt x="120" y="1530"/>
                </a:cubicBezTo>
                <a:cubicBezTo>
                  <a:pt x="118" y="1513"/>
                  <a:pt x="104" y="1482"/>
                  <a:pt x="104" y="1482"/>
                </a:cubicBezTo>
                <a:cubicBezTo>
                  <a:pt x="100" y="1450"/>
                  <a:pt x="88" y="1420"/>
                  <a:pt x="88" y="1388"/>
                </a:cubicBezTo>
                <a:cubicBezTo>
                  <a:pt x="88" y="856"/>
                  <a:pt x="0" y="979"/>
                  <a:pt x="530" y="969"/>
                </a:cubicBezTo>
                <a:cubicBezTo>
                  <a:pt x="590" y="951"/>
                  <a:pt x="643" y="909"/>
                  <a:pt x="703" y="891"/>
                </a:cubicBezTo>
                <a:cubicBezTo>
                  <a:pt x="711" y="879"/>
                  <a:pt x="727" y="860"/>
                  <a:pt x="727" y="843"/>
                </a:cubicBezTo>
                <a:cubicBezTo>
                  <a:pt x="727" y="782"/>
                  <a:pt x="688" y="773"/>
                  <a:pt x="664" y="725"/>
                </a:cubicBezTo>
                <a:cubicBezTo>
                  <a:pt x="648" y="693"/>
                  <a:pt x="635" y="661"/>
                  <a:pt x="617" y="630"/>
                </a:cubicBezTo>
                <a:cubicBezTo>
                  <a:pt x="599" y="558"/>
                  <a:pt x="614" y="511"/>
                  <a:pt x="656" y="457"/>
                </a:cubicBezTo>
                <a:cubicBezTo>
                  <a:pt x="665" y="431"/>
                  <a:pt x="696" y="386"/>
                  <a:pt x="696" y="386"/>
                </a:cubicBezTo>
                <a:cubicBezTo>
                  <a:pt x="696" y="383"/>
                  <a:pt x="673" y="179"/>
                  <a:pt x="688" y="141"/>
                </a:cubicBezTo>
                <a:cubicBezTo>
                  <a:pt x="695" y="122"/>
                  <a:pt x="719" y="114"/>
                  <a:pt x="735" y="102"/>
                </a:cubicBezTo>
                <a:cubicBezTo>
                  <a:pt x="792" y="58"/>
                  <a:pt x="854" y="25"/>
                  <a:pt x="924" y="15"/>
                </a:cubicBezTo>
                <a:cubicBezTo>
                  <a:pt x="1011" y="18"/>
                  <a:pt x="1103" y="0"/>
                  <a:pt x="1185" y="30"/>
                </a:cubicBezTo>
                <a:cubicBezTo>
                  <a:pt x="1196" y="34"/>
                  <a:pt x="1205" y="42"/>
                  <a:pt x="1216" y="46"/>
                </a:cubicBezTo>
                <a:cubicBezTo>
                  <a:pt x="1226" y="50"/>
                  <a:pt x="1237" y="51"/>
                  <a:pt x="1248" y="54"/>
                </a:cubicBezTo>
                <a:cubicBezTo>
                  <a:pt x="1264" y="59"/>
                  <a:pt x="1295" y="70"/>
                  <a:pt x="1295" y="70"/>
                </a:cubicBezTo>
                <a:cubicBezTo>
                  <a:pt x="1301" y="75"/>
                  <a:pt x="1345" y="106"/>
                  <a:pt x="1350" y="117"/>
                </a:cubicBezTo>
                <a:cubicBezTo>
                  <a:pt x="1357" y="135"/>
                  <a:pt x="1354" y="155"/>
                  <a:pt x="1358" y="173"/>
                </a:cubicBezTo>
                <a:cubicBezTo>
                  <a:pt x="1364" y="201"/>
                  <a:pt x="1382" y="220"/>
                  <a:pt x="1398" y="244"/>
                </a:cubicBezTo>
                <a:cubicBezTo>
                  <a:pt x="1413" y="266"/>
                  <a:pt x="1464" y="271"/>
                  <a:pt x="1485" y="275"/>
                </a:cubicBezTo>
                <a:cubicBezTo>
                  <a:pt x="1574" y="252"/>
                  <a:pt x="1523" y="249"/>
                  <a:pt x="1650" y="259"/>
                </a:cubicBezTo>
                <a:cubicBezTo>
                  <a:pt x="1678" y="342"/>
                  <a:pt x="1634" y="219"/>
                  <a:pt x="1674" y="307"/>
                </a:cubicBezTo>
                <a:cubicBezTo>
                  <a:pt x="1689" y="341"/>
                  <a:pt x="1691" y="408"/>
                  <a:pt x="1721" y="433"/>
                </a:cubicBezTo>
                <a:cubicBezTo>
                  <a:pt x="1739" y="448"/>
                  <a:pt x="1787" y="460"/>
                  <a:pt x="1808" y="464"/>
                </a:cubicBezTo>
                <a:cubicBezTo>
                  <a:pt x="1845" y="461"/>
                  <a:pt x="1890" y="473"/>
                  <a:pt x="1919" y="449"/>
                </a:cubicBezTo>
                <a:cubicBezTo>
                  <a:pt x="1926" y="443"/>
                  <a:pt x="1926" y="430"/>
                  <a:pt x="1934" y="425"/>
                </a:cubicBezTo>
                <a:cubicBezTo>
                  <a:pt x="1948" y="416"/>
                  <a:pt x="1982" y="409"/>
                  <a:pt x="1982" y="409"/>
                </a:cubicBezTo>
                <a:cubicBezTo>
                  <a:pt x="2044" y="347"/>
                  <a:pt x="2052" y="304"/>
                  <a:pt x="2140" y="275"/>
                </a:cubicBezTo>
                <a:cubicBezTo>
                  <a:pt x="2179" y="278"/>
                  <a:pt x="2219" y="276"/>
                  <a:pt x="2258" y="283"/>
                </a:cubicBezTo>
                <a:cubicBezTo>
                  <a:pt x="2286" y="288"/>
                  <a:pt x="2312" y="369"/>
                  <a:pt x="2329" y="393"/>
                </a:cubicBezTo>
                <a:cubicBezTo>
                  <a:pt x="2349" y="452"/>
                  <a:pt x="2380" y="515"/>
                  <a:pt x="2424" y="559"/>
                </a:cubicBezTo>
                <a:cubicBezTo>
                  <a:pt x="2447" y="639"/>
                  <a:pt x="2549" y="664"/>
                  <a:pt x="2621" y="685"/>
                </a:cubicBezTo>
                <a:cubicBezTo>
                  <a:pt x="2637" y="696"/>
                  <a:pt x="2662" y="699"/>
                  <a:pt x="2668" y="717"/>
                </a:cubicBezTo>
                <a:cubicBezTo>
                  <a:pt x="2679" y="749"/>
                  <a:pt x="2689" y="780"/>
                  <a:pt x="2700" y="812"/>
                </a:cubicBezTo>
                <a:cubicBezTo>
                  <a:pt x="2703" y="822"/>
                  <a:pt x="2716" y="826"/>
                  <a:pt x="2723" y="835"/>
                </a:cubicBezTo>
                <a:cubicBezTo>
                  <a:pt x="2748" y="868"/>
                  <a:pt x="2764" y="904"/>
                  <a:pt x="2787" y="938"/>
                </a:cubicBezTo>
                <a:cubicBezTo>
                  <a:pt x="2796" y="1016"/>
                  <a:pt x="2801" y="1094"/>
                  <a:pt x="2858" y="1151"/>
                </a:cubicBezTo>
                <a:cubicBezTo>
                  <a:pt x="2882" y="1233"/>
                  <a:pt x="2851" y="1318"/>
                  <a:pt x="2913" y="1380"/>
                </a:cubicBezTo>
                <a:cubicBezTo>
                  <a:pt x="2924" y="1411"/>
                  <a:pt x="2932" y="1425"/>
                  <a:pt x="2960" y="1443"/>
                </a:cubicBezTo>
                <a:cubicBezTo>
                  <a:pt x="2993" y="1493"/>
                  <a:pt x="2998" y="1538"/>
                  <a:pt x="3015" y="1593"/>
                </a:cubicBezTo>
                <a:cubicBezTo>
                  <a:pt x="3026" y="1631"/>
                  <a:pt x="3058" y="1658"/>
                  <a:pt x="3071" y="1695"/>
                </a:cubicBezTo>
                <a:cubicBezTo>
                  <a:pt x="3065" y="1753"/>
                  <a:pt x="3077" y="1788"/>
                  <a:pt x="3023" y="1806"/>
                </a:cubicBezTo>
                <a:cubicBezTo>
                  <a:pt x="2998" y="1832"/>
                  <a:pt x="2942" y="1852"/>
                  <a:pt x="2905" y="1853"/>
                </a:cubicBezTo>
                <a:cubicBezTo>
                  <a:pt x="2729" y="1856"/>
                  <a:pt x="2552" y="1858"/>
                  <a:pt x="2376" y="1861"/>
                </a:cubicBezTo>
                <a:cubicBezTo>
                  <a:pt x="2379" y="1895"/>
                  <a:pt x="2375" y="1931"/>
                  <a:pt x="2384" y="1964"/>
                </a:cubicBezTo>
                <a:cubicBezTo>
                  <a:pt x="2386" y="1973"/>
                  <a:pt x="2402" y="1972"/>
                  <a:pt x="2408" y="1979"/>
                </a:cubicBezTo>
                <a:cubicBezTo>
                  <a:pt x="2475" y="2055"/>
                  <a:pt x="2408" y="2006"/>
                  <a:pt x="2463" y="2043"/>
                </a:cubicBezTo>
                <a:cubicBezTo>
                  <a:pt x="2475" y="2152"/>
                  <a:pt x="2482" y="2243"/>
                  <a:pt x="2487" y="2358"/>
                </a:cubicBezTo>
                <a:cubicBezTo>
                  <a:pt x="2484" y="2395"/>
                  <a:pt x="2486" y="2432"/>
                  <a:pt x="2479" y="2469"/>
                </a:cubicBezTo>
                <a:cubicBezTo>
                  <a:pt x="2475" y="2492"/>
                  <a:pt x="2425" y="2518"/>
                  <a:pt x="2416" y="2524"/>
                </a:cubicBezTo>
                <a:cubicBezTo>
                  <a:pt x="2387" y="2543"/>
                  <a:pt x="2213" y="2547"/>
                  <a:pt x="2195" y="2548"/>
                </a:cubicBezTo>
                <a:cubicBezTo>
                  <a:pt x="2131" y="2578"/>
                  <a:pt x="2190" y="2542"/>
                  <a:pt x="2147" y="2595"/>
                </a:cubicBezTo>
                <a:cubicBezTo>
                  <a:pt x="2141" y="2602"/>
                  <a:pt x="2131" y="2605"/>
                  <a:pt x="2124" y="2611"/>
                </a:cubicBezTo>
                <a:cubicBezTo>
                  <a:pt x="2107" y="2626"/>
                  <a:pt x="2095" y="2645"/>
                  <a:pt x="2076" y="2658"/>
                </a:cubicBezTo>
                <a:cubicBezTo>
                  <a:pt x="2011" y="2702"/>
                  <a:pt x="1950" y="2712"/>
                  <a:pt x="1871" y="2721"/>
                </a:cubicBezTo>
                <a:cubicBezTo>
                  <a:pt x="1702" y="2765"/>
                  <a:pt x="1884" y="2720"/>
                  <a:pt x="1421" y="2737"/>
                </a:cubicBezTo>
                <a:cubicBezTo>
                  <a:pt x="1390" y="2738"/>
                  <a:pt x="1388" y="2768"/>
                  <a:pt x="1358" y="2753"/>
                </a:cubicBezTo>
              </a:path>
            </a:pathLst>
          </a:custGeom>
          <a:solidFill>
            <a:srgbClr val="808080">
              <a:alpha val="7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96" tIns="45648" rIns="91296" bIns="45648"/>
          <a:lstStyle/>
          <a:p>
            <a:endParaRPr lang="en-ZA" sz="1621"/>
          </a:p>
        </p:txBody>
      </p:sp>
      <p:sp>
        <p:nvSpPr>
          <p:cNvPr id="7184" name="Freeform 16"/>
          <p:cNvSpPr>
            <a:spLocks/>
          </p:cNvSpPr>
          <p:nvPr/>
        </p:nvSpPr>
        <p:spPr bwMode="auto">
          <a:xfrm>
            <a:off x="2655680" y="-235607"/>
            <a:ext cx="6941660" cy="7302043"/>
          </a:xfrm>
          <a:custGeom>
            <a:avLst/>
            <a:gdLst>
              <a:gd name="T0" fmla="*/ 2147483646 w 4373"/>
              <a:gd name="T1" fmla="*/ 2147483646 h 4613"/>
              <a:gd name="T2" fmla="*/ 2147483646 w 4373"/>
              <a:gd name="T3" fmla="*/ 2147483646 h 4613"/>
              <a:gd name="T4" fmla="*/ 2147483646 w 4373"/>
              <a:gd name="T5" fmla="*/ 2147483646 h 4613"/>
              <a:gd name="T6" fmla="*/ 2147483646 w 4373"/>
              <a:gd name="T7" fmla="*/ 2147483646 h 4613"/>
              <a:gd name="T8" fmla="*/ 2147483646 w 4373"/>
              <a:gd name="T9" fmla="*/ 2147483646 h 4613"/>
              <a:gd name="T10" fmla="*/ 2147483646 w 4373"/>
              <a:gd name="T11" fmla="*/ 2147483646 h 4613"/>
              <a:gd name="T12" fmla="*/ 2147483646 w 4373"/>
              <a:gd name="T13" fmla="*/ 2147483646 h 4613"/>
              <a:gd name="T14" fmla="*/ 2147483646 w 4373"/>
              <a:gd name="T15" fmla="*/ 2147483646 h 4613"/>
              <a:gd name="T16" fmla="*/ 2147483646 w 4373"/>
              <a:gd name="T17" fmla="*/ 2147483646 h 4613"/>
              <a:gd name="T18" fmla="*/ 2147483646 w 4373"/>
              <a:gd name="T19" fmla="*/ 2147483646 h 4613"/>
              <a:gd name="T20" fmla="*/ 2147483646 w 4373"/>
              <a:gd name="T21" fmla="*/ 2147483646 h 4613"/>
              <a:gd name="T22" fmla="*/ 2147483646 w 4373"/>
              <a:gd name="T23" fmla="*/ 2147483646 h 4613"/>
              <a:gd name="T24" fmla="*/ 2147483646 w 4373"/>
              <a:gd name="T25" fmla="*/ 2147483646 h 4613"/>
              <a:gd name="T26" fmla="*/ 2147483646 w 4373"/>
              <a:gd name="T27" fmla="*/ 2147483646 h 4613"/>
              <a:gd name="T28" fmla="*/ 2147483646 w 4373"/>
              <a:gd name="T29" fmla="*/ 2147483646 h 4613"/>
              <a:gd name="T30" fmla="*/ 2147483646 w 4373"/>
              <a:gd name="T31" fmla="*/ 2147483646 h 4613"/>
              <a:gd name="T32" fmla="*/ 2147483646 w 4373"/>
              <a:gd name="T33" fmla="*/ 2147483646 h 4613"/>
              <a:gd name="T34" fmla="*/ 2147483646 w 4373"/>
              <a:gd name="T35" fmla="*/ 2147483646 h 4613"/>
              <a:gd name="T36" fmla="*/ 2147483646 w 4373"/>
              <a:gd name="T37" fmla="*/ 2147483646 h 4613"/>
              <a:gd name="T38" fmla="*/ 2147483646 w 4373"/>
              <a:gd name="T39" fmla="*/ 2147483646 h 4613"/>
              <a:gd name="T40" fmla="*/ 2147483646 w 4373"/>
              <a:gd name="T41" fmla="*/ 2147483646 h 4613"/>
              <a:gd name="T42" fmla="*/ 2147483646 w 4373"/>
              <a:gd name="T43" fmla="*/ 2147483646 h 4613"/>
              <a:gd name="T44" fmla="*/ 2147483646 w 4373"/>
              <a:gd name="T45" fmla="*/ 2147483646 h 4613"/>
              <a:gd name="T46" fmla="*/ 2147483646 w 4373"/>
              <a:gd name="T47" fmla="*/ 2147483646 h 4613"/>
              <a:gd name="T48" fmla="*/ 2147483646 w 4373"/>
              <a:gd name="T49" fmla="*/ 2147483646 h 4613"/>
              <a:gd name="T50" fmla="*/ 2147483646 w 4373"/>
              <a:gd name="T51" fmla="*/ 2147483646 h 4613"/>
              <a:gd name="T52" fmla="*/ 2147483646 w 4373"/>
              <a:gd name="T53" fmla="*/ 2147483646 h 4613"/>
              <a:gd name="T54" fmla="*/ 2147483646 w 4373"/>
              <a:gd name="T55" fmla="*/ 2147483646 h 4613"/>
              <a:gd name="T56" fmla="*/ 2147483646 w 4373"/>
              <a:gd name="T57" fmla="*/ 2147483646 h 4613"/>
              <a:gd name="T58" fmla="*/ 2147483646 w 4373"/>
              <a:gd name="T59" fmla="*/ 2147483646 h 4613"/>
              <a:gd name="T60" fmla="*/ 2147483646 w 4373"/>
              <a:gd name="T61" fmla="*/ 2147483646 h 4613"/>
              <a:gd name="T62" fmla="*/ 2147483646 w 4373"/>
              <a:gd name="T63" fmla="*/ 2147483646 h 4613"/>
              <a:gd name="T64" fmla="*/ 2147483646 w 4373"/>
              <a:gd name="T65" fmla="*/ 2147483646 h 4613"/>
              <a:gd name="T66" fmla="*/ 2147483646 w 4373"/>
              <a:gd name="T67" fmla="*/ 2147483646 h 4613"/>
              <a:gd name="T68" fmla="*/ 2147483646 w 4373"/>
              <a:gd name="T69" fmla="*/ 2147483646 h 4613"/>
              <a:gd name="T70" fmla="*/ 2147483646 w 4373"/>
              <a:gd name="T71" fmla="*/ 2147483646 h 4613"/>
              <a:gd name="T72" fmla="*/ 2147483646 w 4373"/>
              <a:gd name="T73" fmla="*/ 2147483646 h 4613"/>
              <a:gd name="T74" fmla="*/ 2147483646 w 4373"/>
              <a:gd name="T75" fmla="*/ 2147483646 h 4613"/>
              <a:gd name="T76" fmla="*/ 2147483646 w 4373"/>
              <a:gd name="T77" fmla="*/ 2147483646 h 4613"/>
              <a:gd name="T78" fmla="*/ 2147483646 w 4373"/>
              <a:gd name="T79" fmla="*/ 2147483646 h 4613"/>
              <a:gd name="T80" fmla="*/ 2147483646 w 4373"/>
              <a:gd name="T81" fmla="*/ 2147483646 h 4613"/>
              <a:gd name="T82" fmla="*/ 2147483646 w 4373"/>
              <a:gd name="T83" fmla="*/ 2147483646 h 4613"/>
              <a:gd name="T84" fmla="*/ 2147483646 w 4373"/>
              <a:gd name="T85" fmla="*/ 2147483646 h 4613"/>
              <a:gd name="T86" fmla="*/ 2147483646 w 4373"/>
              <a:gd name="T87" fmla="*/ 2147483646 h 4613"/>
              <a:gd name="T88" fmla="*/ 2147483646 w 4373"/>
              <a:gd name="T89" fmla="*/ 2147483646 h 4613"/>
              <a:gd name="T90" fmla="*/ 2147483646 w 4373"/>
              <a:gd name="T91" fmla="*/ 2147483646 h 4613"/>
              <a:gd name="T92" fmla="*/ 2147483646 w 4373"/>
              <a:gd name="T93" fmla="*/ 2147483646 h 4613"/>
              <a:gd name="T94" fmla="*/ 2147483646 w 4373"/>
              <a:gd name="T95" fmla="*/ 2147483646 h 4613"/>
              <a:gd name="T96" fmla="*/ 2147483646 w 4373"/>
              <a:gd name="T97" fmla="*/ 2147483646 h 4613"/>
              <a:gd name="T98" fmla="*/ 2147483646 w 4373"/>
              <a:gd name="T99" fmla="*/ 2147483646 h 4613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373"/>
              <a:gd name="T151" fmla="*/ 0 h 4613"/>
              <a:gd name="T152" fmla="*/ 4373 w 4373"/>
              <a:gd name="T153" fmla="*/ 4613 h 4613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373" h="4613">
                <a:moveTo>
                  <a:pt x="1594" y="4613"/>
                </a:moveTo>
                <a:cubicBezTo>
                  <a:pt x="1580" y="4571"/>
                  <a:pt x="1591" y="4597"/>
                  <a:pt x="1554" y="4542"/>
                </a:cubicBezTo>
                <a:cubicBezTo>
                  <a:pt x="1549" y="4534"/>
                  <a:pt x="1538" y="4518"/>
                  <a:pt x="1538" y="4518"/>
                </a:cubicBezTo>
                <a:cubicBezTo>
                  <a:pt x="1537" y="4510"/>
                  <a:pt x="1531" y="4466"/>
                  <a:pt x="1523" y="4455"/>
                </a:cubicBezTo>
                <a:cubicBezTo>
                  <a:pt x="1506" y="4430"/>
                  <a:pt x="1496" y="4434"/>
                  <a:pt x="1475" y="4416"/>
                </a:cubicBezTo>
                <a:cubicBezTo>
                  <a:pt x="1454" y="4398"/>
                  <a:pt x="1451" y="4390"/>
                  <a:pt x="1436" y="4368"/>
                </a:cubicBezTo>
                <a:cubicBezTo>
                  <a:pt x="1424" y="4312"/>
                  <a:pt x="1432" y="4343"/>
                  <a:pt x="1412" y="4282"/>
                </a:cubicBezTo>
                <a:cubicBezTo>
                  <a:pt x="1407" y="4266"/>
                  <a:pt x="1396" y="4234"/>
                  <a:pt x="1396" y="4234"/>
                </a:cubicBezTo>
                <a:cubicBezTo>
                  <a:pt x="1402" y="4144"/>
                  <a:pt x="1379" y="4110"/>
                  <a:pt x="1444" y="4069"/>
                </a:cubicBezTo>
                <a:cubicBezTo>
                  <a:pt x="1460" y="4021"/>
                  <a:pt x="1487" y="4019"/>
                  <a:pt x="1531" y="4006"/>
                </a:cubicBezTo>
                <a:cubicBezTo>
                  <a:pt x="1617" y="4009"/>
                  <a:pt x="1754" y="3959"/>
                  <a:pt x="1720" y="4061"/>
                </a:cubicBezTo>
                <a:cubicBezTo>
                  <a:pt x="1734" y="4158"/>
                  <a:pt x="1706" y="4089"/>
                  <a:pt x="1783" y="4124"/>
                </a:cubicBezTo>
                <a:cubicBezTo>
                  <a:pt x="1792" y="4128"/>
                  <a:pt x="1791" y="4142"/>
                  <a:pt x="1799" y="4148"/>
                </a:cubicBezTo>
                <a:cubicBezTo>
                  <a:pt x="1805" y="4153"/>
                  <a:pt x="1814" y="4153"/>
                  <a:pt x="1822" y="4155"/>
                </a:cubicBezTo>
                <a:cubicBezTo>
                  <a:pt x="1901" y="4208"/>
                  <a:pt x="1775" y="4128"/>
                  <a:pt x="1886" y="4179"/>
                </a:cubicBezTo>
                <a:cubicBezTo>
                  <a:pt x="2012" y="4237"/>
                  <a:pt x="1882" y="4216"/>
                  <a:pt x="2114" y="4226"/>
                </a:cubicBezTo>
                <a:cubicBezTo>
                  <a:pt x="2258" y="4255"/>
                  <a:pt x="2286" y="4259"/>
                  <a:pt x="2469" y="4266"/>
                </a:cubicBezTo>
                <a:cubicBezTo>
                  <a:pt x="2590" y="4263"/>
                  <a:pt x="2711" y="4263"/>
                  <a:pt x="2832" y="4258"/>
                </a:cubicBezTo>
                <a:cubicBezTo>
                  <a:pt x="2862" y="4257"/>
                  <a:pt x="2900" y="4226"/>
                  <a:pt x="2927" y="4211"/>
                </a:cubicBezTo>
                <a:cubicBezTo>
                  <a:pt x="2944" y="4202"/>
                  <a:pt x="2974" y="4179"/>
                  <a:pt x="2974" y="4179"/>
                </a:cubicBezTo>
                <a:cubicBezTo>
                  <a:pt x="2977" y="4171"/>
                  <a:pt x="2976" y="4161"/>
                  <a:pt x="2982" y="4155"/>
                </a:cubicBezTo>
                <a:cubicBezTo>
                  <a:pt x="2988" y="4149"/>
                  <a:pt x="2999" y="4152"/>
                  <a:pt x="3006" y="4148"/>
                </a:cubicBezTo>
                <a:cubicBezTo>
                  <a:pt x="3023" y="4139"/>
                  <a:pt x="3037" y="4127"/>
                  <a:pt x="3053" y="4116"/>
                </a:cubicBezTo>
                <a:cubicBezTo>
                  <a:pt x="3071" y="4104"/>
                  <a:pt x="3081" y="4086"/>
                  <a:pt x="3093" y="4069"/>
                </a:cubicBezTo>
                <a:cubicBezTo>
                  <a:pt x="3096" y="4037"/>
                  <a:pt x="3097" y="4005"/>
                  <a:pt x="3101" y="3974"/>
                </a:cubicBezTo>
                <a:cubicBezTo>
                  <a:pt x="3105" y="3943"/>
                  <a:pt x="3112" y="3955"/>
                  <a:pt x="3124" y="3927"/>
                </a:cubicBezTo>
                <a:cubicBezTo>
                  <a:pt x="3140" y="3891"/>
                  <a:pt x="3148" y="3854"/>
                  <a:pt x="3156" y="3816"/>
                </a:cubicBezTo>
                <a:cubicBezTo>
                  <a:pt x="3147" y="3724"/>
                  <a:pt x="3126" y="3669"/>
                  <a:pt x="3077" y="3595"/>
                </a:cubicBezTo>
                <a:cubicBezTo>
                  <a:pt x="3070" y="3522"/>
                  <a:pt x="3082" y="3505"/>
                  <a:pt x="3030" y="3469"/>
                </a:cubicBezTo>
                <a:cubicBezTo>
                  <a:pt x="3033" y="3458"/>
                  <a:pt x="3044" y="3409"/>
                  <a:pt x="3061" y="3398"/>
                </a:cubicBezTo>
                <a:cubicBezTo>
                  <a:pt x="3077" y="3387"/>
                  <a:pt x="3097" y="3383"/>
                  <a:pt x="3116" y="3382"/>
                </a:cubicBezTo>
                <a:cubicBezTo>
                  <a:pt x="3240" y="3377"/>
                  <a:pt x="3363" y="3377"/>
                  <a:pt x="3487" y="3374"/>
                </a:cubicBezTo>
                <a:cubicBezTo>
                  <a:pt x="3555" y="3368"/>
                  <a:pt x="3579" y="3379"/>
                  <a:pt x="3621" y="3335"/>
                </a:cubicBezTo>
                <a:cubicBezTo>
                  <a:pt x="3677" y="3168"/>
                  <a:pt x="3655" y="3364"/>
                  <a:pt x="3637" y="2940"/>
                </a:cubicBezTo>
                <a:cubicBezTo>
                  <a:pt x="3635" y="2902"/>
                  <a:pt x="3624" y="2880"/>
                  <a:pt x="3598" y="2854"/>
                </a:cubicBezTo>
                <a:cubicBezTo>
                  <a:pt x="3581" y="2803"/>
                  <a:pt x="3541" y="2760"/>
                  <a:pt x="3519" y="2711"/>
                </a:cubicBezTo>
                <a:cubicBezTo>
                  <a:pt x="3501" y="2672"/>
                  <a:pt x="3494" y="2627"/>
                  <a:pt x="3487" y="2585"/>
                </a:cubicBezTo>
                <a:cubicBezTo>
                  <a:pt x="3482" y="2556"/>
                  <a:pt x="3485" y="2524"/>
                  <a:pt x="3472" y="2498"/>
                </a:cubicBezTo>
                <a:cubicBezTo>
                  <a:pt x="3449" y="2450"/>
                  <a:pt x="3380" y="2346"/>
                  <a:pt x="3337" y="2317"/>
                </a:cubicBezTo>
                <a:cubicBezTo>
                  <a:pt x="3304" y="2204"/>
                  <a:pt x="3259" y="2212"/>
                  <a:pt x="3156" y="2199"/>
                </a:cubicBezTo>
                <a:cubicBezTo>
                  <a:pt x="3115" y="2185"/>
                  <a:pt x="3103" y="2158"/>
                  <a:pt x="3069" y="2135"/>
                </a:cubicBezTo>
                <a:cubicBezTo>
                  <a:pt x="3041" y="2094"/>
                  <a:pt x="3010" y="2058"/>
                  <a:pt x="2982" y="2017"/>
                </a:cubicBezTo>
                <a:cubicBezTo>
                  <a:pt x="2972" y="2002"/>
                  <a:pt x="2949" y="1927"/>
                  <a:pt x="2943" y="1922"/>
                </a:cubicBezTo>
                <a:cubicBezTo>
                  <a:pt x="2935" y="1914"/>
                  <a:pt x="2926" y="1908"/>
                  <a:pt x="2919" y="1899"/>
                </a:cubicBezTo>
                <a:cubicBezTo>
                  <a:pt x="2890" y="1862"/>
                  <a:pt x="2879" y="1812"/>
                  <a:pt x="2832" y="1796"/>
                </a:cubicBezTo>
                <a:cubicBezTo>
                  <a:pt x="2748" y="1807"/>
                  <a:pt x="2744" y="1821"/>
                  <a:pt x="2675" y="1851"/>
                </a:cubicBezTo>
                <a:cubicBezTo>
                  <a:pt x="2635" y="1868"/>
                  <a:pt x="2590" y="1880"/>
                  <a:pt x="2548" y="1891"/>
                </a:cubicBezTo>
                <a:cubicBezTo>
                  <a:pt x="2520" y="1936"/>
                  <a:pt x="2486" y="1933"/>
                  <a:pt x="2438" y="1946"/>
                </a:cubicBezTo>
                <a:cubicBezTo>
                  <a:pt x="2422" y="1950"/>
                  <a:pt x="2407" y="1957"/>
                  <a:pt x="2391" y="1962"/>
                </a:cubicBezTo>
                <a:cubicBezTo>
                  <a:pt x="2383" y="1965"/>
                  <a:pt x="2367" y="1970"/>
                  <a:pt x="2367" y="1970"/>
                </a:cubicBezTo>
                <a:cubicBezTo>
                  <a:pt x="2297" y="1947"/>
                  <a:pt x="2311" y="1896"/>
                  <a:pt x="2256" y="1859"/>
                </a:cubicBezTo>
                <a:cubicBezTo>
                  <a:pt x="2226" y="1759"/>
                  <a:pt x="2070" y="1783"/>
                  <a:pt x="2004" y="1780"/>
                </a:cubicBezTo>
                <a:cubicBezTo>
                  <a:pt x="1985" y="1725"/>
                  <a:pt x="1951" y="1654"/>
                  <a:pt x="1901" y="1623"/>
                </a:cubicBezTo>
                <a:cubicBezTo>
                  <a:pt x="1873" y="1578"/>
                  <a:pt x="1835" y="1549"/>
                  <a:pt x="1799" y="1512"/>
                </a:cubicBezTo>
                <a:cubicBezTo>
                  <a:pt x="1731" y="1515"/>
                  <a:pt x="1662" y="1515"/>
                  <a:pt x="1594" y="1520"/>
                </a:cubicBezTo>
                <a:cubicBezTo>
                  <a:pt x="1559" y="1522"/>
                  <a:pt x="1545" y="1539"/>
                  <a:pt x="1515" y="1559"/>
                </a:cubicBezTo>
                <a:cubicBezTo>
                  <a:pt x="1481" y="1581"/>
                  <a:pt x="1401" y="1581"/>
                  <a:pt x="1373" y="1583"/>
                </a:cubicBezTo>
                <a:cubicBezTo>
                  <a:pt x="1327" y="1598"/>
                  <a:pt x="1323" y="1623"/>
                  <a:pt x="1286" y="1646"/>
                </a:cubicBezTo>
                <a:cubicBezTo>
                  <a:pt x="1283" y="1714"/>
                  <a:pt x="1284" y="1783"/>
                  <a:pt x="1278" y="1851"/>
                </a:cubicBezTo>
                <a:cubicBezTo>
                  <a:pt x="1272" y="1911"/>
                  <a:pt x="1249" y="1905"/>
                  <a:pt x="1199" y="1915"/>
                </a:cubicBezTo>
                <a:cubicBezTo>
                  <a:pt x="1170" y="1933"/>
                  <a:pt x="1163" y="1946"/>
                  <a:pt x="1152" y="1978"/>
                </a:cubicBezTo>
                <a:cubicBezTo>
                  <a:pt x="1155" y="1999"/>
                  <a:pt x="1158" y="2020"/>
                  <a:pt x="1160" y="2041"/>
                </a:cubicBezTo>
                <a:cubicBezTo>
                  <a:pt x="1165" y="2104"/>
                  <a:pt x="1153" y="2278"/>
                  <a:pt x="1223" y="2325"/>
                </a:cubicBezTo>
                <a:cubicBezTo>
                  <a:pt x="1210" y="2389"/>
                  <a:pt x="1197" y="2371"/>
                  <a:pt x="1128" y="2380"/>
                </a:cubicBezTo>
                <a:cubicBezTo>
                  <a:pt x="1053" y="2430"/>
                  <a:pt x="969" y="2462"/>
                  <a:pt x="883" y="2491"/>
                </a:cubicBezTo>
                <a:cubicBezTo>
                  <a:pt x="831" y="2508"/>
                  <a:pt x="773" y="2496"/>
                  <a:pt x="718" y="2498"/>
                </a:cubicBezTo>
                <a:cubicBezTo>
                  <a:pt x="681" y="2496"/>
                  <a:pt x="644" y="2497"/>
                  <a:pt x="607" y="2491"/>
                </a:cubicBezTo>
                <a:cubicBezTo>
                  <a:pt x="573" y="2485"/>
                  <a:pt x="582" y="2448"/>
                  <a:pt x="568" y="2427"/>
                </a:cubicBezTo>
                <a:cubicBezTo>
                  <a:pt x="546" y="2395"/>
                  <a:pt x="526" y="2369"/>
                  <a:pt x="513" y="2333"/>
                </a:cubicBezTo>
                <a:cubicBezTo>
                  <a:pt x="510" y="2128"/>
                  <a:pt x="510" y="1922"/>
                  <a:pt x="505" y="1717"/>
                </a:cubicBezTo>
                <a:cubicBezTo>
                  <a:pt x="504" y="1687"/>
                  <a:pt x="474" y="1666"/>
                  <a:pt x="457" y="1646"/>
                </a:cubicBezTo>
                <a:cubicBezTo>
                  <a:pt x="434" y="1618"/>
                  <a:pt x="432" y="1587"/>
                  <a:pt x="426" y="1552"/>
                </a:cubicBezTo>
                <a:cubicBezTo>
                  <a:pt x="422" y="1459"/>
                  <a:pt x="450" y="1370"/>
                  <a:pt x="371" y="1315"/>
                </a:cubicBezTo>
                <a:cubicBezTo>
                  <a:pt x="341" y="1271"/>
                  <a:pt x="315" y="1225"/>
                  <a:pt x="300" y="1173"/>
                </a:cubicBezTo>
                <a:cubicBezTo>
                  <a:pt x="297" y="1099"/>
                  <a:pt x="297" y="1026"/>
                  <a:pt x="292" y="952"/>
                </a:cubicBezTo>
                <a:cubicBezTo>
                  <a:pt x="290" y="928"/>
                  <a:pt x="261" y="894"/>
                  <a:pt x="252" y="881"/>
                </a:cubicBezTo>
                <a:cubicBezTo>
                  <a:pt x="247" y="873"/>
                  <a:pt x="236" y="857"/>
                  <a:pt x="236" y="857"/>
                </a:cubicBezTo>
                <a:cubicBezTo>
                  <a:pt x="223" y="816"/>
                  <a:pt x="205" y="794"/>
                  <a:pt x="189" y="755"/>
                </a:cubicBezTo>
                <a:cubicBezTo>
                  <a:pt x="167" y="701"/>
                  <a:pt x="177" y="715"/>
                  <a:pt x="165" y="660"/>
                </a:cubicBezTo>
                <a:cubicBezTo>
                  <a:pt x="162" y="645"/>
                  <a:pt x="144" y="595"/>
                  <a:pt x="142" y="589"/>
                </a:cubicBezTo>
                <a:cubicBezTo>
                  <a:pt x="139" y="581"/>
                  <a:pt x="134" y="565"/>
                  <a:pt x="134" y="565"/>
                </a:cubicBezTo>
                <a:cubicBezTo>
                  <a:pt x="131" y="497"/>
                  <a:pt x="151" y="420"/>
                  <a:pt x="118" y="360"/>
                </a:cubicBezTo>
                <a:cubicBezTo>
                  <a:pt x="116" y="357"/>
                  <a:pt x="80" y="302"/>
                  <a:pt x="71" y="289"/>
                </a:cubicBezTo>
                <a:cubicBezTo>
                  <a:pt x="60" y="273"/>
                  <a:pt x="39" y="242"/>
                  <a:pt x="39" y="242"/>
                </a:cubicBezTo>
                <a:cubicBezTo>
                  <a:pt x="0" y="87"/>
                  <a:pt x="61" y="138"/>
                  <a:pt x="221" y="131"/>
                </a:cubicBezTo>
                <a:cubicBezTo>
                  <a:pt x="295" y="105"/>
                  <a:pt x="372" y="112"/>
                  <a:pt x="450" y="108"/>
                </a:cubicBezTo>
                <a:cubicBezTo>
                  <a:pt x="605" y="0"/>
                  <a:pt x="455" y="98"/>
                  <a:pt x="955" y="100"/>
                </a:cubicBezTo>
                <a:cubicBezTo>
                  <a:pt x="2010" y="105"/>
                  <a:pt x="3064" y="105"/>
                  <a:pt x="4119" y="108"/>
                </a:cubicBezTo>
                <a:cubicBezTo>
                  <a:pt x="4157" y="118"/>
                  <a:pt x="4173" y="122"/>
                  <a:pt x="4205" y="147"/>
                </a:cubicBezTo>
                <a:cubicBezTo>
                  <a:pt x="4373" y="650"/>
                  <a:pt x="4354" y="1223"/>
                  <a:pt x="4182" y="1717"/>
                </a:cubicBezTo>
                <a:cubicBezTo>
                  <a:pt x="4179" y="2191"/>
                  <a:pt x="4182" y="2664"/>
                  <a:pt x="4174" y="3138"/>
                </a:cubicBezTo>
                <a:cubicBezTo>
                  <a:pt x="4174" y="3155"/>
                  <a:pt x="4158" y="3185"/>
                  <a:pt x="4158" y="3185"/>
                </a:cubicBezTo>
                <a:cubicBezTo>
                  <a:pt x="4155" y="3606"/>
                  <a:pt x="4155" y="4026"/>
                  <a:pt x="4150" y="4447"/>
                </a:cubicBezTo>
                <a:cubicBezTo>
                  <a:pt x="4150" y="4486"/>
                  <a:pt x="4063" y="4548"/>
                  <a:pt x="4024" y="4550"/>
                </a:cubicBezTo>
                <a:cubicBezTo>
                  <a:pt x="3908" y="4555"/>
                  <a:pt x="3793" y="4556"/>
                  <a:pt x="3677" y="4558"/>
                </a:cubicBezTo>
                <a:cubicBezTo>
                  <a:pt x="3514" y="4561"/>
                  <a:pt x="3350" y="4563"/>
                  <a:pt x="3187" y="4566"/>
                </a:cubicBezTo>
                <a:cubicBezTo>
                  <a:pt x="3059" y="4610"/>
                  <a:pt x="2745" y="4578"/>
                  <a:pt x="2611" y="4574"/>
                </a:cubicBezTo>
                <a:cubicBezTo>
                  <a:pt x="2383" y="4495"/>
                  <a:pt x="2572" y="4557"/>
                  <a:pt x="1933" y="4574"/>
                </a:cubicBezTo>
                <a:cubicBezTo>
                  <a:pt x="1857" y="4576"/>
                  <a:pt x="1704" y="4589"/>
                  <a:pt x="1704" y="4589"/>
                </a:cubicBezTo>
                <a:cubicBezTo>
                  <a:pt x="1652" y="4606"/>
                  <a:pt x="1688" y="4595"/>
                  <a:pt x="1594" y="4613"/>
                </a:cubicBezTo>
                <a:close/>
              </a:path>
            </a:pathLst>
          </a:custGeom>
          <a:solidFill>
            <a:srgbClr val="0080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96" tIns="45648" rIns="91296" bIns="45648"/>
          <a:lstStyle/>
          <a:p>
            <a:endParaRPr lang="en-ZA" sz="1621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2868763" y="-102609"/>
            <a:ext cx="6501192" cy="6994574"/>
            <a:chOff x="1807" y="-71"/>
            <a:chExt cx="4095" cy="4419"/>
          </a:xfrm>
        </p:grpSpPr>
        <p:sp>
          <p:nvSpPr>
            <p:cNvPr id="31759" name="Freeform 17"/>
            <p:cNvSpPr>
              <a:spLocks/>
            </p:cNvSpPr>
            <p:nvPr/>
          </p:nvSpPr>
          <p:spPr bwMode="auto">
            <a:xfrm>
              <a:off x="1807" y="1381"/>
              <a:ext cx="4095" cy="2967"/>
            </a:xfrm>
            <a:custGeom>
              <a:avLst/>
              <a:gdLst>
                <a:gd name="T0" fmla="*/ 24 w 4095"/>
                <a:gd name="T1" fmla="*/ 2967 h 2967"/>
                <a:gd name="T2" fmla="*/ 8 w 4095"/>
                <a:gd name="T3" fmla="*/ 2919 h 2967"/>
                <a:gd name="T4" fmla="*/ 0 w 4095"/>
                <a:gd name="T5" fmla="*/ 2896 h 2967"/>
                <a:gd name="T6" fmla="*/ 16 w 4095"/>
                <a:gd name="T7" fmla="*/ 2832 h 2967"/>
                <a:gd name="T8" fmla="*/ 63 w 4095"/>
                <a:gd name="T9" fmla="*/ 2690 h 2967"/>
                <a:gd name="T10" fmla="*/ 95 w 4095"/>
                <a:gd name="T11" fmla="*/ 2564 h 2967"/>
                <a:gd name="T12" fmla="*/ 142 w 4095"/>
                <a:gd name="T13" fmla="*/ 2525 h 2967"/>
                <a:gd name="T14" fmla="*/ 181 w 4095"/>
                <a:gd name="T15" fmla="*/ 2454 h 2967"/>
                <a:gd name="T16" fmla="*/ 213 w 4095"/>
                <a:gd name="T17" fmla="*/ 2406 h 2967"/>
                <a:gd name="T18" fmla="*/ 284 w 4095"/>
                <a:gd name="T19" fmla="*/ 2375 h 2967"/>
                <a:gd name="T20" fmla="*/ 308 w 4095"/>
                <a:gd name="T21" fmla="*/ 2367 h 2967"/>
                <a:gd name="T22" fmla="*/ 915 w 4095"/>
                <a:gd name="T23" fmla="*/ 2335 h 2967"/>
                <a:gd name="T24" fmla="*/ 939 w 4095"/>
                <a:gd name="T25" fmla="*/ 2114 h 2967"/>
                <a:gd name="T26" fmla="*/ 1010 w 4095"/>
                <a:gd name="T27" fmla="*/ 1901 h 2967"/>
                <a:gd name="T28" fmla="*/ 1041 w 4095"/>
                <a:gd name="T29" fmla="*/ 1862 h 2967"/>
                <a:gd name="T30" fmla="*/ 1089 w 4095"/>
                <a:gd name="T31" fmla="*/ 1846 h 2967"/>
                <a:gd name="T32" fmla="*/ 1160 w 4095"/>
                <a:gd name="T33" fmla="*/ 1799 h 2967"/>
                <a:gd name="T34" fmla="*/ 1278 w 4095"/>
                <a:gd name="T35" fmla="*/ 1736 h 2967"/>
                <a:gd name="T36" fmla="*/ 1468 w 4095"/>
                <a:gd name="T37" fmla="*/ 1633 h 2967"/>
                <a:gd name="T38" fmla="*/ 1539 w 4095"/>
                <a:gd name="T39" fmla="*/ 1594 h 2967"/>
                <a:gd name="T40" fmla="*/ 1759 w 4095"/>
                <a:gd name="T41" fmla="*/ 1444 h 2967"/>
                <a:gd name="T42" fmla="*/ 1878 w 4095"/>
                <a:gd name="T43" fmla="*/ 1373 h 2967"/>
                <a:gd name="T44" fmla="*/ 1933 w 4095"/>
                <a:gd name="T45" fmla="*/ 1357 h 2967"/>
                <a:gd name="T46" fmla="*/ 2004 w 4095"/>
                <a:gd name="T47" fmla="*/ 1318 h 2967"/>
                <a:gd name="T48" fmla="*/ 2099 w 4095"/>
                <a:gd name="T49" fmla="*/ 1270 h 2967"/>
                <a:gd name="T50" fmla="*/ 2178 w 4095"/>
                <a:gd name="T51" fmla="*/ 1223 h 2967"/>
                <a:gd name="T52" fmla="*/ 2272 w 4095"/>
                <a:gd name="T53" fmla="*/ 1168 h 2967"/>
                <a:gd name="T54" fmla="*/ 2422 w 4095"/>
                <a:gd name="T55" fmla="*/ 1089 h 2967"/>
                <a:gd name="T56" fmla="*/ 2446 w 4095"/>
                <a:gd name="T57" fmla="*/ 1073 h 2967"/>
                <a:gd name="T58" fmla="*/ 2470 w 4095"/>
                <a:gd name="T59" fmla="*/ 1049 h 2967"/>
                <a:gd name="T60" fmla="*/ 2533 w 4095"/>
                <a:gd name="T61" fmla="*/ 1026 h 2967"/>
                <a:gd name="T62" fmla="*/ 2769 w 4095"/>
                <a:gd name="T63" fmla="*/ 868 h 2967"/>
                <a:gd name="T64" fmla="*/ 2872 w 4095"/>
                <a:gd name="T65" fmla="*/ 813 h 2967"/>
                <a:gd name="T66" fmla="*/ 2998 w 4095"/>
                <a:gd name="T67" fmla="*/ 742 h 2967"/>
                <a:gd name="T68" fmla="*/ 3046 w 4095"/>
                <a:gd name="T69" fmla="*/ 726 h 2967"/>
                <a:gd name="T70" fmla="*/ 3188 w 4095"/>
                <a:gd name="T71" fmla="*/ 671 h 2967"/>
                <a:gd name="T72" fmla="*/ 3251 w 4095"/>
                <a:gd name="T73" fmla="*/ 623 h 2967"/>
                <a:gd name="T74" fmla="*/ 3282 w 4095"/>
                <a:gd name="T75" fmla="*/ 584 h 2967"/>
                <a:gd name="T76" fmla="*/ 3330 w 4095"/>
                <a:gd name="T77" fmla="*/ 568 h 2967"/>
                <a:gd name="T78" fmla="*/ 3409 w 4095"/>
                <a:gd name="T79" fmla="*/ 528 h 2967"/>
                <a:gd name="T80" fmla="*/ 3472 w 4095"/>
                <a:gd name="T81" fmla="*/ 481 h 2967"/>
                <a:gd name="T82" fmla="*/ 3622 w 4095"/>
                <a:gd name="T83" fmla="*/ 347 h 2967"/>
                <a:gd name="T84" fmla="*/ 3693 w 4095"/>
                <a:gd name="T85" fmla="*/ 237 h 2967"/>
                <a:gd name="T86" fmla="*/ 3795 w 4095"/>
                <a:gd name="T87" fmla="*/ 142 h 2967"/>
                <a:gd name="T88" fmla="*/ 3843 w 4095"/>
                <a:gd name="T89" fmla="*/ 118 h 2967"/>
                <a:gd name="T90" fmla="*/ 3985 w 4095"/>
                <a:gd name="T91" fmla="*/ 39 h 2967"/>
                <a:gd name="T92" fmla="*/ 4095 w 4095"/>
                <a:gd name="T93" fmla="*/ 0 h 296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095"/>
                <a:gd name="T142" fmla="*/ 0 h 2967"/>
                <a:gd name="T143" fmla="*/ 4095 w 4095"/>
                <a:gd name="T144" fmla="*/ 2967 h 296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095" h="2967">
                  <a:moveTo>
                    <a:pt x="24" y="2967"/>
                  </a:moveTo>
                  <a:cubicBezTo>
                    <a:pt x="19" y="2951"/>
                    <a:pt x="13" y="2935"/>
                    <a:pt x="8" y="2919"/>
                  </a:cubicBezTo>
                  <a:cubicBezTo>
                    <a:pt x="5" y="2911"/>
                    <a:pt x="0" y="2896"/>
                    <a:pt x="0" y="2896"/>
                  </a:cubicBezTo>
                  <a:cubicBezTo>
                    <a:pt x="4" y="2874"/>
                    <a:pt x="13" y="2854"/>
                    <a:pt x="16" y="2832"/>
                  </a:cubicBezTo>
                  <a:cubicBezTo>
                    <a:pt x="26" y="2751"/>
                    <a:pt x="5" y="2729"/>
                    <a:pt x="63" y="2690"/>
                  </a:cubicBezTo>
                  <a:cubicBezTo>
                    <a:pt x="90" y="2651"/>
                    <a:pt x="68" y="2599"/>
                    <a:pt x="95" y="2564"/>
                  </a:cubicBezTo>
                  <a:cubicBezTo>
                    <a:pt x="107" y="2548"/>
                    <a:pt x="127" y="2539"/>
                    <a:pt x="142" y="2525"/>
                  </a:cubicBezTo>
                  <a:cubicBezTo>
                    <a:pt x="171" y="2439"/>
                    <a:pt x="140" y="2507"/>
                    <a:pt x="181" y="2454"/>
                  </a:cubicBezTo>
                  <a:cubicBezTo>
                    <a:pt x="193" y="2439"/>
                    <a:pt x="197" y="2416"/>
                    <a:pt x="213" y="2406"/>
                  </a:cubicBezTo>
                  <a:cubicBezTo>
                    <a:pt x="251" y="2382"/>
                    <a:pt x="229" y="2394"/>
                    <a:pt x="284" y="2375"/>
                  </a:cubicBezTo>
                  <a:cubicBezTo>
                    <a:pt x="292" y="2372"/>
                    <a:pt x="308" y="2367"/>
                    <a:pt x="308" y="2367"/>
                  </a:cubicBezTo>
                  <a:cubicBezTo>
                    <a:pt x="468" y="2255"/>
                    <a:pt x="869" y="2336"/>
                    <a:pt x="915" y="2335"/>
                  </a:cubicBezTo>
                  <a:cubicBezTo>
                    <a:pt x="969" y="2257"/>
                    <a:pt x="928" y="2325"/>
                    <a:pt x="939" y="2114"/>
                  </a:cubicBezTo>
                  <a:cubicBezTo>
                    <a:pt x="944" y="2014"/>
                    <a:pt x="943" y="1968"/>
                    <a:pt x="1010" y="1901"/>
                  </a:cubicBezTo>
                  <a:cubicBezTo>
                    <a:pt x="1018" y="1877"/>
                    <a:pt x="1014" y="1874"/>
                    <a:pt x="1041" y="1862"/>
                  </a:cubicBezTo>
                  <a:cubicBezTo>
                    <a:pt x="1056" y="1855"/>
                    <a:pt x="1089" y="1846"/>
                    <a:pt x="1089" y="1846"/>
                  </a:cubicBezTo>
                  <a:cubicBezTo>
                    <a:pt x="1112" y="1823"/>
                    <a:pt x="1129" y="1809"/>
                    <a:pt x="1160" y="1799"/>
                  </a:cubicBezTo>
                  <a:cubicBezTo>
                    <a:pt x="1200" y="1772"/>
                    <a:pt x="1237" y="1759"/>
                    <a:pt x="1278" y="1736"/>
                  </a:cubicBezTo>
                  <a:cubicBezTo>
                    <a:pt x="1342" y="1700"/>
                    <a:pt x="1398" y="1656"/>
                    <a:pt x="1468" y="1633"/>
                  </a:cubicBezTo>
                  <a:cubicBezTo>
                    <a:pt x="1492" y="1617"/>
                    <a:pt x="1512" y="1603"/>
                    <a:pt x="1539" y="1594"/>
                  </a:cubicBezTo>
                  <a:cubicBezTo>
                    <a:pt x="1601" y="1551"/>
                    <a:pt x="1687" y="1463"/>
                    <a:pt x="1759" y="1444"/>
                  </a:cubicBezTo>
                  <a:cubicBezTo>
                    <a:pt x="1800" y="1417"/>
                    <a:pt x="1837" y="1400"/>
                    <a:pt x="1878" y="1373"/>
                  </a:cubicBezTo>
                  <a:cubicBezTo>
                    <a:pt x="1894" y="1363"/>
                    <a:pt x="1916" y="1366"/>
                    <a:pt x="1933" y="1357"/>
                  </a:cubicBezTo>
                  <a:cubicBezTo>
                    <a:pt x="2010" y="1314"/>
                    <a:pt x="1952" y="1333"/>
                    <a:pt x="2004" y="1318"/>
                  </a:cubicBezTo>
                  <a:cubicBezTo>
                    <a:pt x="2033" y="1299"/>
                    <a:pt x="2066" y="1281"/>
                    <a:pt x="2099" y="1270"/>
                  </a:cubicBezTo>
                  <a:cubicBezTo>
                    <a:pt x="2129" y="1249"/>
                    <a:pt x="2142" y="1232"/>
                    <a:pt x="2178" y="1223"/>
                  </a:cubicBezTo>
                  <a:cubicBezTo>
                    <a:pt x="2210" y="1201"/>
                    <a:pt x="2235" y="1179"/>
                    <a:pt x="2272" y="1168"/>
                  </a:cubicBezTo>
                  <a:cubicBezTo>
                    <a:pt x="2320" y="1136"/>
                    <a:pt x="2371" y="1115"/>
                    <a:pt x="2422" y="1089"/>
                  </a:cubicBezTo>
                  <a:cubicBezTo>
                    <a:pt x="2431" y="1085"/>
                    <a:pt x="2439" y="1079"/>
                    <a:pt x="2446" y="1073"/>
                  </a:cubicBezTo>
                  <a:cubicBezTo>
                    <a:pt x="2455" y="1066"/>
                    <a:pt x="2460" y="1055"/>
                    <a:pt x="2470" y="1049"/>
                  </a:cubicBezTo>
                  <a:cubicBezTo>
                    <a:pt x="2489" y="1038"/>
                    <a:pt x="2513" y="1035"/>
                    <a:pt x="2533" y="1026"/>
                  </a:cubicBezTo>
                  <a:cubicBezTo>
                    <a:pt x="2586" y="947"/>
                    <a:pt x="2688" y="909"/>
                    <a:pt x="2769" y="868"/>
                  </a:cubicBezTo>
                  <a:cubicBezTo>
                    <a:pt x="2804" y="850"/>
                    <a:pt x="2834" y="824"/>
                    <a:pt x="2872" y="813"/>
                  </a:cubicBezTo>
                  <a:cubicBezTo>
                    <a:pt x="2910" y="788"/>
                    <a:pt x="2956" y="760"/>
                    <a:pt x="2998" y="742"/>
                  </a:cubicBezTo>
                  <a:cubicBezTo>
                    <a:pt x="3013" y="735"/>
                    <a:pt x="3046" y="726"/>
                    <a:pt x="3046" y="726"/>
                  </a:cubicBezTo>
                  <a:cubicBezTo>
                    <a:pt x="3103" y="687"/>
                    <a:pt x="3123" y="690"/>
                    <a:pt x="3188" y="671"/>
                  </a:cubicBezTo>
                  <a:cubicBezTo>
                    <a:pt x="3214" y="653"/>
                    <a:pt x="3221" y="633"/>
                    <a:pt x="3251" y="623"/>
                  </a:cubicBezTo>
                  <a:cubicBezTo>
                    <a:pt x="3260" y="597"/>
                    <a:pt x="3254" y="596"/>
                    <a:pt x="3282" y="584"/>
                  </a:cubicBezTo>
                  <a:cubicBezTo>
                    <a:pt x="3297" y="577"/>
                    <a:pt x="3330" y="568"/>
                    <a:pt x="3330" y="568"/>
                  </a:cubicBezTo>
                  <a:cubicBezTo>
                    <a:pt x="3355" y="550"/>
                    <a:pt x="3380" y="538"/>
                    <a:pt x="3409" y="528"/>
                  </a:cubicBezTo>
                  <a:cubicBezTo>
                    <a:pt x="3427" y="500"/>
                    <a:pt x="3441" y="491"/>
                    <a:pt x="3472" y="481"/>
                  </a:cubicBezTo>
                  <a:cubicBezTo>
                    <a:pt x="3502" y="433"/>
                    <a:pt x="3569" y="365"/>
                    <a:pt x="3622" y="347"/>
                  </a:cubicBezTo>
                  <a:cubicBezTo>
                    <a:pt x="3634" y="305"/>
                    <a:pt x="3656" y="260"/>
                    <a:pt x="3693" y="237"/>
                  </a:cubicBezTo>
                  <a:cubicBezTo>
                    <a:pt x="3709" y="189"/>
                    <a:pt x="3746" y="155"/>
                    <a:pt x="3795" y="142"/>
                  </a:cubicBezTo>
                  <a:cubicBezTo>
                    <a:pt x="3869" y="93"/>
                    <a:pt x="3772" y="154"/>
                    <a:pt x="3843" y="118"/>
                  </a:cubicBezTo>
                  <a:cubicBezTo>
                    <a:pt x="3893" y="93"/>
                    <a:pt x="3932" y="57"/>
                    <a:pt x="3985" y="39"/>
                  </a:cubicBezTo>
                  <a:cubicBezTo>
                    <a:pt x="4025" y="11"/>
                    <a:pt x="4046" y="0"/>
                    <a:pt x="4095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 sz="1621"/>
            </a:p>
          </p:txBody>
        </p:sp>
        <p:sp>
          <p:nvSpPr>
            <p:cNvPr id="31760" name="Freeform 18"/>
            <p:cNvSpPr>
              <a:spLocks/>
            </p:cNvSpPr>
            <p:nvPr/>
          </p:nvSpPr>
          <p:spPr bwMode="auto">
            <a:xfrm>
              <a:off x="3843" y="-71"/>
              <a:ext cx="206" cy="2622"/>
            </a:xfrm>
            <a:custGeom>
              <a:avLst/>
              <a:gdLst>
                <a:gd name="T0" fmla="*/ 197 w 206"/>
                <a:gd name="T1" fmla="*/ 2612 h 2622"/>
                <a:gd name="T2" fmla="*/ 165 w 206"/>
                <a:gd name="T3" fmla="*/ 2572 h 2622"/>
                <a:gd name="T4" fmla="*/ 110 w 206"/>
                <a:gd name="T5" fmla="*/ 2462 h 2622"/>
                <a:gd name="T6" fmla="*/ 39 w 206"/>
                <a:gd name="T7" fmla="*/ 2288 h 2622"/>
                <a:gd name="T8" fmla="*/ 31 w 206"/>
                <a:gd name="T9" fmla="*/ 2146 h 2622"/>
                <a:gd name="T10" fmla="*/ 15 w 206"/>
                <a:gd name="T11" fmla="*/ 2099 h 2622"/>
                <a:gd name="T12" fmla="*/ 0 w 206"/>
                <a:gd name="T13" fmla="*/ 0 h 26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"/>
                <a:gd name="T22" fmla="*/ 0 h 2622"/>
                <a:gd name="T23" fmla="*/ 206 w 206"/>
                <a:gd name="T24" fmla="*/ 2622 h 262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" h="2622">
                  <a:moveTo>
                    <a:pt x="197" y="2612"/>
                  </a:moveTo>
                  <a:cubicBezTo>
                    <a:pt x="178" y="2554"/>
                    <a:pt x="206" y="2622"/>
                    <a:pt x="165" y="2572"/>
                  </a:cubicBezTo>
                  <a:cubicBezTo>
                    <a:pt x="136" y="2537"/>
                    <a:pt x="164" y="2498"/>
                    <a:pt x="110" y="2462"/>
                  </a:cubicBezTo>
                  <a:cubicBezTo>
                    <a:pt x="75" y="2410"/>
                    <a:pt x="54" y="2349"/>
                    <a:pt x="39" y="2288"/>
                  </a:cubicBezTo>
                  <a:cubicBezTo>
                    <a:pt x="36" y="2241"/>
                    <a:pt x="37" y="2193"/>
                    <a:pt x="31" y="2146"/>
                  </a:cubicBezTo>
                  <a:cubicBezTo>
                    <a:pt x="29" y="2130"/>
                    <a:pt x="15" y="2099"/>
                    <a:pt x="15" y="2099"/>
                  </a:cubicBezTo>
                  <a:cubicBezTo>
                    <a:pt x="9" y="1399"/>
                    <a:pt x="0" y="700"/>
                    <a:pt x="0" y="0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 sz="1621"/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399327" y="-252769"/>
            <a:ext cx="5827619" cy="7180486"/>
            <a:chOff x="2141" y="-166"/>
            <a:chExt cx="3671" cy="4537"/>
          </a:xfrm>
        </p:grpSpPr>
        <p:sp>
          <p:nvSpPr>
            <p:cNvPr id="31754" name="Freeform 20"/>
            <p:cNvSpPr>
              <a:spLocks/>
            </p:cNvSpPr>
            <p:nvPr/>
          </p:nvSpPr>
          <p:spPr bwMode="auto">
            <a:xfrm>
              <a:off x="2141" y="-166"/>
              <a:ext cx="2845" cy="4537"/>
            </a:xfrm>
            <a:custGeom>
              <a:avLst/>
              <a:gdLst>
                <a:gd name="T0" fmla="*/ 45 w 2845"/>
                <a:gd name="T1" fmla="*/ 4308 h 4537"/>
                <a:gd name="T2" fmla="*/ 139 w 2845"/>
                <a:gd name="T3" fmla="*/ 4088 h 4537"/>
                <a:gd name="T4" fmla="*/ 431 w 2845"/>
                <a:gd name="T5" fmla="*/ 4119 h 4537"/>
                <a:gd name="T6" fmla="*/ 550 w 2845"/>
                <a:gd name="T7" fmla="*/ 4174 h 4537"/>
                <a:gd name="T8" fmla="*/ 605 w 2845"/>
                <a:gd name="T9" fmla="*/ 4237 h 4537"/>
                <a:gd name="T10" fmla="*/ 660 w 2845"/>
                <a:gd name="T11" fmla="*/ 4277 h 4537"/>
                <a:gd name="T12" fmla="*/ 842 w 2845"/>
                <a:gd name="T13" fmla="*/ 4285 h 4537"/>
                <a:gd name="T14" fmla="*/ 944 w 2845"/>
                <a:gd name="T15" fmla="*/ 4182 h 4537"/>
                <a:gd name="T16" fmla="*/ 999 w 2845"/>
                <a:gd name="T17" fmla="*/ 4095 h 4537"/>
                <a:gd name="T18" fmla="*/ 1126 w 2845"/>
                <a:gd name="T19" fmla="*/ 4072 h 4537"/>
                <a:gd name="T20" fmla="*/ 1189 w 2845"/>
                <a:gd name="T21" fmla="*/ 4237 h 4537"/>
                <a:gd name="T22" fmla="*/ 1315 w 2845"/>
                <a:gd name="T23" fmla="*/ 4372 h 4537"/>
                <a:gd name="T24" fmla="*/ 1883 w 2845"/>
                <a:gd name="T25" fmla="*/ 4458 h 4537"/>
                <a:gd name="T26" fmla="*/ 2443 w 2845"/>
                <a:gd name="T27" fmla="*/ 4332 h 4537"/>
                <a:gd name="T28" fmla="*/ 2641 w 2845"/>
                <a:gd name="T29" fmla="*/ 4222 h 4537"/>
                <a:gd name="T30" fmla="*/ 2751 w 2845"/>
                <a:gd name="T31" fmla="*/ 4095 h 4537"/>
                <a:gd name="T32" fmla="*/ 2522 w 2845"/>
                <a:gd name="T33" fmla="*/ 3354 h 4537"/>
                <a:gd name="T34" fmla="*/ 2183 w 2845"/>
                <a:gd name="T35" fmla="*/ 3314 h 4537"/>
                <a:gd name="T36" fmla="*/ 1986 w 2845"/>
                <a:gd name="T37" fmla="*/ 3196 h 4537"/>
                <a:gd name="T38" fmla="*/ 1828 w 2845"/>
                <a:gd name="T39" fmla="*/ 3149 h 4537"/>
                <a:gd name="T40" fmla="*/ 1678 w 2845"/>
                <a:gd name="T41" fmla="*/ 3007 h 4537"/>
                <a:gd name="T42" fmla="*/ 1631 w 2845"/>
                <a:gd name="T43" fmla="*/ 2746 h 4537"/>
                <a:gd name="T44" fmla="*/ 1512 w 2845"/>
                <a:gd name="T45" fmla="*/ 2549 h 4537"/>
                <a:gd name="T46" fmla="*/ 1205 w 2845"/>
                <a:gd name="T47" fmla="*/ 2360 h 4537"/>
                <a:gd name="T48" fmla="*/ 1102 w 2845"/>
                <a:gd name="T49" fmla="*/ 2265 h 4537"/>
                <a:gd name="T50" fmla="*/ 999 w 2845"/>
                <a:gd name="T51" fmla="*/ 2075 h 4537"/>
                <a:gd name="T52" fmla="*/ 960 w 2845"/>
                <a:gd name="T53" fmla="*/ 2028 h 4537"/>
                <a:gd name="T54" fmla="*/ 881 w 2845"/>
                <a:gd name="T55" fmla="*/ 1965 h 4537"/>
                <a:gd name="T56" fmla="*/ 802 w 2845"/>
                <a:gd name="T57" fmla="*/ 1799 h 4537"/>
                <a:gd name="T58" fmla="*/ 763 w 2845"/>
                <a:gd name="T59" fmla="*/ 1200 h 4537"/>
                <a:gd name="T60" fmla="*/ 707 w 2845"/>
                <a:gd name="T61" fmla="*/ 1105 h 4537"/>
                <a:gd name="T62" fmla="*/ 652 w 2845"/>
                <a:gd name="T63" fmla="*/ 655 h 4537"/>
                <a:gd name="T64" fmla="*/ 613 w 2845"/>
                <a:gd name="T65" fmla="*/ 616 h 4537"/>
                <a:gd name="T66" fmla="*/ 589 w 2845"/>
                <a:gd name="T67" fmla="*/ 24 h 453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845"/>
                <a:gd name="T103" fmla="*/ 0 h 4537"/>
                <a:gd name="T104" fmla="*/ 2845 w 2845"/>
                <a:gd name="T105" fmla="*/ 4537 h 453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845" h="4537">
                  <a:moveTo>
                    <a:pt x="13" y="4537"/>
                  </a:moveTo>
                  <a:cubicBezTo>
                    <a:pt x="17" y="4453"/>
                    <a:pt x="0" y="4376"/>
                    <a:pt x="45" y="4308"/>
                  </a:cubicBezTo>
                  <a:cubicBezTo>
                    <a:pt x="47" y="4276"/>
                    <a:pt x="33" y="4132"/>
                    <a:pt x="84" y="4103"/>
                  </a:cubicBezTo>
                  <a:cubicBezTo>
                    <a:pt x="100" y="4094"/>
                    <a:pt x="121" y="4094"/>
                    <a:pt x="139" y="4088"/>
                  </a:cubicBezTo>
                  <a:cubicBezTo>
                    <a:pt x="202" y="4090"/>
                    <a:pt x="266" y="4089"/>
                    <a:pt x="329" y="4095"/>
                  </a:cubicBezTo>
                  <a:cubicBezTo>
                    <a:pt x="364" y="4098"/>
                    <a:pt x="396" y="4114"/>
                    <a:pt x="431" y="4119"/>
                  </a:cubicBezTo>
                  <a:cubicBezTo>
                    <a:pt x="487" y="4138"/>
                    <a:pt x="463" y="4129"/>
                    <a:pt x="502" y="4143"/>
                  </a:cubicBezTo>
                  <a:cubicBezTo>
                    <a:pt x="520" y="4149"/>
                    <a:pt x="550" y="4174"/>
                    <a:pt x="550" y="4174"/>
                  </a:cubicBezTo>
                  <a:cubicBezTo>
                    <a:pt x="586" y="4231"/>
                    <a:pt x="541" y="4168"/>
                    <a:pt x="589" y="4214"/>
                  </a:cubicBezTo>
                  <a:cubicBezTo>
                    <a:pt x="596" y="4221"/>
                    <a:pt x="598" y="4231"/>
                    <a:pt x="605" y="4237"/>
                  </a:cubicBezTo>
                  <a:cubicBezTo>
                    <a:pt x="614" y="4244"/>
                    <a:pt x="627" y="4246"/>
                    <a:pt x="636" y="4253"/>
                  </a:cubicBezTo>
                  <a:cubicBezTo>
                    <a:pt x="645" y="4260"/>
                    <a:pt x="650" y="4271"/>
                    <a:pt x="660" y="4277"/>
                  </a:cubicBezTo>
                  <a:cubicBezTo>
                    <a:pt x="674" y="4285"/>
                    <a:pt x="707" y="4293"/>
                    <a:pt x="707" y="4293"/>
                  </a:cubicBezTo>
                  <a:cubicBezTo>
                    <a:pt x="752" y="4290"/>
                    <a:pt x="799" y="4298"/>
                    <a:pt x="842" y="4285"/>
                  </a:cubicBezTo>
                  <a:cubicBezTo>
                    <a:pt x="863" y="4278"/>
                    <a:pt x="889" y="4237"/>
                    <a:pt x="889" y="4237"/>
                  </a:cubicBezTo>
                  <a:cubicBezTo>
                    <a:pt x="903" y="4196"/>
                    <a:pt x="890" y="4218"/>
                    <a:pt x="944" y="4182"/>
                  </a:cubicBezTo>
                  <a:cubicBezTo>
                    <a:pt x="952" y="4177"/>
                    <a:pt x="968" y="4166"/>
                    <a:pt x="968" y="4166"/>
                  </a:cubicBezTo>
                  <a:cubicBezTo>
                    <a:pt x="984" y="4143"/>
                    <a:pt x="984" y="4116"/>
                    <a:pt x="999" y="4095"/>
                  </a:cubicBezTo>
                  <a:cubicBezTo>
                    <a:pt x="1014" y="4072"/>
                    <a:pt x="1032" y="4068"/>
                    <a:pt x="1055" y="4056"/>
                  </a:cubicBezTo>
                  <a:cubicBezTo>
                    <a:pt x="1079" y="4060"/>
                    <a:pt x="1109" y="4055"/>
                    <a:pt x="1126" y="4072"/>
                  </a:cubicBezTo>
                  <a:cubicBezTo>
                    <a:pt x="1139" y="4085"/>
                    <a:pt x="1157" y="4119"/>
                    <a:pt x="1157" y="4119"/>
                  </a:cubicBezTo>
                  <a:cubicBezTo>
                    <a:pt x="1162" y="4144"/>
                    <a:pt x="1174" y="4214"/>
                    <a:pt x="1189" y="4237"/>
                  </a:cubicBezTo>
                  <a:cubicBezTo>
                    <a:pt x="1194" y="4245"/>
                    <a:pt x="1204" y="4248"/>
                    <a:pt x="1212" y="4253"/>
                  </a:cubicBezTo>
                  <a:cubicBezTo>
                    <a:pt x="1225" y="4273"/>
                    <a:pt x="1291" y="4356"/>
                    <a:pt x="1315" y="4372"/>
                  </a:cubicBezTo>
                  <a:cubicBezTo>
                    <a:pt x="1346" y="4392"/>
                    <a:pt x="1603" y="4394"/>
                    <a:pt x="1623" y="4395"/>
                  </a:cubicBezTo>
                  <a:cubicBezTo>
                    <a:pt x="1707" y="4424"/>
                    <a:pt x="1797" y="4436"/>
                    <a:pt x="1883" y="4458"/>
                  </a:cubicBezTo>
                  <a:cubicBezTo>
                    <a:pt x="2008" y="4451"/>
                    <a:pt x="2097" y="4426"/>
                    <a:pt x="2222" y="4419"/>
                  </a:cubicBezTo>
                  <a:cubicBezTo>
                    <a:pt x="2317" y="4372"/>
                    <a:pt x="2331" y="4345"/>
                    <a:pt x="2443" y="4332"/>
                  </a:cubicBezTo>
                  <a:cubicBezTo>
                    <a:pt x="2495" y="4315"/>
                    <a:pt x="2542" y="4287"/>
                    <a:pt x="2593" y="4269"/>
                  </a:cubicBezTo>
                  <a:cubicBezTo>
                    <a:pt x="2609" y="4253"/>
                    <a:pt x="2625" y="4238"/>
                    <a:pt x="2641" y="4222"/>
                  </a:cubicBezTo>
                  <a:cubicBezTo>
                    <a:pt x="2655" y="4209"/>
                    <a:pt x="2688" y="4190"/>
                    <a:pt x="2688" y="4190"/>
                  </a:cubicBezTo>
                  <a:cubicBezTo>
                    <a:pt x="2710" y="4156"/>
                    <a:pt x="2738" y="4134"/>
                    <a:pt x="2751" y="4095"/>
                  </a:cubicBezTo>
                  <a:cubicBezTo>
                    <a:pt x="2749" y="3975"/>
                    <a:pt x="2845" y="3513"/>
                    <a:pt x="2625" y="3401"/>
                  </a:cubicBezTo>
                  <a:cubicBezTo>
                    <a:pt x="2600" y="3388"/>
                    <a:pt x="2552" y="3357"/>
                    <a:pt x="2522" y="3354"/>
                  </a:cubicBezTo>
                  <a:cubicBezTo>
                    <a:pt x="2441" y="3347"/>
                    <a:pt x="2359" y="3349"/>
                    <a:pt x="2278" y="3346"/>
                  </a:cubicBezTo>
                  <a:cubicBezTo>
                    <a:pt x="2229" y="3334"/>
                    <a:pt x="2220" y="3336"/>
                    <a:pt x="2183" y="3314"/>
                  </a:cubicBezTo>
                  <a:cubicBezTo>
                    <a:pt x="2146" y="3292"/>
                    <a:pt x="2121" y="3261"/>
                    <a:pt x="2080" y="3251"/>
                  </a:cubicBezTo>
                  <a:cubicBezTo>
                    <a:pt x="2056" y="3226"/>
                    <a:pt x="2020" y="3206"/>
                    <a:pt x="1986" y="3196"/>
                  </a:cubicBezTo>
                  <a:cubicBezTo>
                    <a:pt x="1965" y="3190"/>
                    <a:pt x="1923" y="3180"/>
                    <a:pt x="1923" y="3180"/>
                  </a:cubicBezTo>
                  <a:cubicBezTo>
                    <a:pt x="1889" y="3158"/>
                    <a:pt x="1870" y="3155"/>
                    <a:pt x="1828" y="3149"/>
                  </a:cubicBezTo>
                  <a:cubicBezTo>
                    <a:pt x="1776" y="3115"/>
                    <a:pt x="1736" y="3074"/>
                    <a:pt x="1702" y="3022"/>
                  </a:cubicBezTo>
                  <a:cubicBezTo>
                    <a:pt x="1697" y="3014"/>
                    <a:pt x="1685" y="3013"/>
                    <a:pt x="1678" y="3007"/>
                  </a:cubicBezTo>
                  <a:cubicBezTo>
                    <a:pt x="1655" y="2988"/>
                    <a:pt x="1654" y="2983"/>
                    <a:pt x="1639" y="2959"/>
                  </a:cubicBezTo>
                  <a:cubicBezTo>
                    <a:pt x="1636" y="2888"/>
                    <a:pt x="1636" y="2817"/>
                    <a:pt x="1631" y="2746"/>
                  </a:cubicBezTo>
                  <a:cubicBezTo>
                    <a:pt x="1629" y="2722"/>
                    <a:pt x="1600" y="2688"/>
                    <a:pt x="1591" y="2675"/>
                  </a:cubicBezTo>
                  <a:cubicBezTo>
                    <a:pt x="1564" y="2635"/>
                    <a:pt x="1545" y="2587"/>
                    <a:pt x="1512" y="2549"/>
                  </a:cubicBezTo>
                  <a:cubicBezTo>
                    <a:pt x="1462" y="2491"/>
                    <a:pt x="1357" y="2430"/>
                    <a:pt x="1283" y="2415"/>
                  </a:cubicBezTo>
                  <a:cubicBezTo>
                    <a:pt x="1256" y="2396"/>
                    <a:pt x="1231" y="2380"/>
                    <a:pt x="1205" y="2360"/>
                  </a:cubicBezTo>
                  <a:cubicBezTo>
                    <a:pt x="1190" y="2348"/>
                    <a:pt x="1157" y="2328"/>
                    <a:pt x="1157" y="2328"/>
                  </a:cubicBezTo>
                  <a:cubicBezTo>
                    <a:pt x="1121" y="2273"/>
                    <a:pt x="1142" y="2291"/>
                    <a:pt x="1102" y="2265"/>
                  </a:cubicBezTo>
                  <a:cubicBezTo>
                    <a:pt x="1083" y="2209"/>
                    <a:pt x="1095" y="2232"/>
                    <a:pt x="1070" y="2194"/>
                  </a:cubicBezTo>
                  <a:cubicBezTo>
                    <a:pt x="1057" y="2150"/>
                    <a:pt x="1025" y="2113"/>
                    <a:pt x="999" y="2075"/>
                  </a:cubicBezTo>
                  <a:cubicBezTo>
                    <a:pt x="993" y="2065"/>
                    <a:pt x="991" y="2053"/>
                    <a:pt x="984" y="2044"/>
                  </a:cubicBezTo>
                  <a:cubicBezTo>
                    <a:pt x="978" y="2037"/>
                    <a:pt x="968" y="2033"/>
                    <a:pt x="960" y="2028"/>
                  </a:cubicBezTo>
                  <a:cubicBezTo>
                    <a:pt x="946" y="1986"/>
                    <a:pt x="963" y="2016"/>
                    <a:pt x="928" y="1997"/>
                  </a:cubicBezTo>
                  <a:cubicBezTo>
                    <a:pt x="911" y="1988"/>
                    <a:pt x="881" y="1965"/>
                    <a:pt x="881" y="1965"/>
                  </a:cubicBezTo>
                  <a:cubicBezTo>
                    <a:pt x="865" y="1917"/>
                    <a:pt x="854" y="1888"/>
                    <a:pt x="826" y="1847"/>
                  </a:cubicBezTo>
                  <a:cubicBezTo>
                    <a:pt x="820" y="1830"/>
                    <a:pt x="804" y="1817"/>
                    <a:pt x="802" y="1799"/>
                  </a:cubicBezTo>
                  <a:cubicBezTo>
                    <a:pt x="775" y="1549"/>
                    <a:pt x="801" y="1602"/>
                    <a:pt x="771" y="1468"/>
                  </a:cubicBezTo>
                  <a:cubicBezTo>
                    <a:pt x="768" y="1379"/>
                    <a:pt x="770" y="1289"/>
                    <a:pt x="763" y="1200"/>
                  </a:cubicBezTo>
                  <a:cubicBezTo>
                    <a:pt x="762" y="1182"/>
                    <a:pt x="748" y="1168"/>
                    <a:pt x="739" y="1152"/>
                  </a:cubicBezTo>
                  <a:cubicBezTo>
                    <a:pt x="730" y="1135"/>
                    <a:pt x="707" y="1105"/>
                    <a:pt x="707" y="1105"/>
                  </a:cubicBezTo>
                  <a:cubicBezTo>
                    <a:pt x="715" y="1005"/>
                    <a:pt x="720" y="1011"/>
                    <a:pt x="747" y="931"/>
                  </a:cubicBezTo>
                  <a:cubicBezTo>
                    <a:pt x="741" y="814"/>
                    <a:pt x="754" y="723"/>
                    <a:pt x="652" y="655"/>
                  </a:cubicBezTo>
                  <a:cubicBezTo>
                    <a:pt x="647" y="647"/>
                    <a:pt x="643" y="639"/>
                    <a:pt x="636" y="632"/>
                  </a:cubicBezTo>
                  <a:cubicBezTo>
                    <a:pt x="629" y="625"/>
                    <a:pt x="619" y="623"/>
                    <a:pt x="613" y="616"/>
                  </a:cubicBezTo>
                  <a:cubicBezTo>
                    <a:pt x="600" y="600"/>
                    <a:pt x="593" y="578"/>
                    <a:pt x="581" y="561"/>
                  </a:cubicBezTo>
                  <a:cubicBezTo>
                    <a:pt x="584" y="382"/>
                    <a:pt x="584" y="203"/>
                    <a:pt x="589" y="24"/>
                  </a:cubicBezTo>
                  <a:cubicBezTo>
                    <a:pt x="589" y="16"/>
                    <a:pt x="597" y="0"/>
                    <a:pt x="597" y="0"/>
                  </a:cubicBezTo>
                </a:path>
              </a:pathLst>
            </a:custGeom>
            <a:noFill/>
            <a:ln w="762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ZA" sz="1621"/>
            </a:p>
          </p:txBody>
        </p:sp>
        <p:sp>
          <p:nvSpPr>
            <p:cNvPr id="31755" name="Freeform 21"/>
            <p:cNvSpPr>
              <a:spLocks/>
            </p:cNvSpPr>
            <p:nvPr/>
          </p:nvSpPr>
          <p:spPr bwMode="auto">
            <a:xfrm>
              <a:off x="3511" y="164"/>
              <a:ext cx="286" cy="325"/>
            </a:xfrm>
            <a:custGeom>
              <a:avLst/>
              <a:gdLst>
                <a:gd name="T0" fmla="*/ 63 w 286"/>
                <a:gd name="T1" fmla="*/ 0 h 276"/>
                <a:gd name="T2" fmla="*/ 0 w 286"/>
                <a:gd name="T3" fmla="*/ 8771 h 276"/>
                <a:gd name="T4" fmla="*/ 16 w 286"/>
                <a:gd name="T5" fmla="*/ 35492 h 276"/>
                <a:gd name="T6" fmla="*/ 24 w 286"/>
                <a:gd name="T7" fmla="*/ 42690 h 276"/>
                <a:gd name="T8" fmla="*/ 79 w 286"/>
                <a:gd name="T9" fmla="*/ 44259 h 276"/>
                <a:gd name="T10" fmla="*/ 213 w 286"/>
                <a:gd name="T11" fmla="*/ 51560 h 276"/>
                <a:gd name="T12" fmla="*/ 269 w 286"/>
                <a:gd name="T13" fmla="*/ 50143 h 276"/>
                <a:gd name="T14" fmla="*/ 276 w 286"/>
                <a:gd name="T15" fmla="*/ 45594 h 276"/>
                <a:gd name="T16" fmla="*/ 245 w 286"/>
                <a:gd name="T17" fmla="*/ 29547 h 276"/>
                <a:gd name="T18" fmla="*/ 221 w 286"/>
                <a:gd name="T19" fmla="*/ 11653 h 276"/>
                <a:gd name="T20" fmla="*/ 63 w 286"/>
                <a:gd name="T21" fmla="*/ 0 h 2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6"/>
                <a:gd name="T34" fmla="*/ 0 h 276"/>
                <a:gd name="T35" fmla="*/ 286 w 286"/>
                <a:gd name="T36" fmla="*/ 276 h 2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6" h="276">
                  <a:moveTo>
                    <a:pt x="63" y="0"/>
                  </a:moveTo>
                  <a:cubicBezTo>
                    <a:pt x="45" y="29"/>
                    <a:pt x="29" y="29"/>
                    <a:pt x="0" y="47"/>
                  </a:cubicBezTo>
                  <a:cubicBezTo>
                    <a:pt x="8" y="136"/>
                    <a:pt x="4" y="121"/>
                    <a:pt x="16" y="189"/>
                  </a:cubicBezTo>
                  <a:cubicBezTo>
                    <a:pt x="18" y="202"/>
                    <a:pt x="13" y="221"/>
                    <a:pt x="24" y="229"/>
                  </a:cubicBezTo>
                  <a:cubicBezTo>
                    <a:pt x="39" y="240"/>
                    <a:pt x="61" y="234"/>
                    <a:pt x="79" y="237"/>
                  </a:cubicBezTo>
                  <a:cubicBezTo>
                    <a:pt x="120" y="265"/>
                    <a:pt x="164" y="269"/>
                    <a:pt x="213" y="276"/>
                  </a:cubicBezTo>
                  <a:cubicBezTo>
                    <a:pt x="232" y="273"/>
                    <a:pt x="252" y="276"/>
                    <a:pt x="269" y="268"/>
                  </a:cubicBezTo>
                  <a:cubicBezTo>
                    <a:pt x="276" y="264"/>
                    <a:pt x="276" y="253"/>
                    <a:pt x="276" y="245"/>
                  </a:cubicBezTo>
                  <a:cubicBezTo>
                    <a:pt x="276" y="170"/>
                    <a:pt x="286" y="185"/>
                    <a:pt x="245" y="158"/>
                  </a:cubicBezTo>
                  <a:cubicBezTo>
                    <a:pt x="236" y="132"/>
                    <a:pt x="240" y="82"/>
                    <a:pt x="221" y="63"/>
                  </a:cubicBezTo>
                  <a:cubicBezTo>
                    <a:pt x="174" y="16"/>
                    <a:pt x="125" y="8"/>
                    <a:pt x="63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sz="1621"/>
            </a:p>
          </p:txBody>
        </p:sp>
        <p:sp>
          <p:nvSpPr>
            <p:cNvPr id="31756" name="Freeform 22"/>
            <p:cNvSpPr>
              <a:spLocks/>
            </p:cNvSpPr>
            <p:nvPr/>
          </p:nvSpPr>
          <p:spPr bwMode="auto">
            <a:xfrm>
              <a:off x="4711" y="-89"/>
              <a:ext cx="465" cy="270"/>
            </a:xfrm>
            <a:custGeom>
              <a:avLst/>
              <a:gdLst>
                <a:gd name="T0" fmla="*/ 118 w 465"/>
                <a:gd name="T1" fmla="*/ 26 h 270"/>
                <a:gd name="T2" fmla="*/ 71 w 465"/>
                <a:gd name="T3" fmla="*/ 57 h 270"/>
                <a:gd name="T4" fmla="*/ 47 w 465"/>
                <a:gd name="T5" fmla="*/ 81 h 270"/>
                <a:gd name="T6" fmla="*/ 0 w 465"/>
                <a:gd name="T7" fmla="*/ 113 h 270"/>
                <a:gd name="T8" fmla="*/ 7 w 465"/>
                <a:gd name="T9" fmla="*/ 144 h 270"/>
                <a:gd name="T10" fmla="*/ 31 w 465"/>
                <a:gd name="T11" fmla="*/ 152 h 270"/>
                <a:gd name="T12" fmla="*/ 47 w 465"/>
                <a:gd name="T13" fmla="*/ 176 h 270"/>
                <a:gd name="T14" fmla="*/ 55 w 465"/>
                <a:gd name="T15" fmla="*/ 199 h 270"/>
                <a:gd name="T16" fmla="*/ 102 w 465"/>
                <a:gd name="T17" fmla="*/ 215 h 270"/>
                <a:gd name="T18" fmla="*/ 126 w 465"/>
                <a:gd name="T19" fmla="*/ 223 h 270"/>
                <a:gd name="T20" fmla="*/ 252 w 465"/>
                <a:gd name="T21" fmla="*/ 247 h 270"/>
                <a:gd name="T22" fmla="*/ 307 w 465"/>
                <a:gd name="T23" fmla="*/ 199 h 270"/>
                <a:gd name="T24" fmla="*/ 426 w 465"/>
                <a:gd name="T25" fmla="*/ 152 h 270"/>
                <a:gd name="T26" fmla="*/ 410 w 465"/>
                <a:gd name="T27" fmla="*/ 42 h 270"/>
                <a:gd name="T28" fmla="*/ 118 w 465"/>
                <a:gd name="T29" fmla="*/ 26 h 27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65"/>
                <a:gd name="T46" fmla="*/ 0 h 270"/>
                <a:gd name="T47" fmla="*/ 465 w 465"/>
                <a:gd name="T48" fmla="*/ 270 h 27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65" h="270">
                  <a:moveTo>
                    <a:pt x="118" y="26"/>
                  </a:moveTo>
                  <a:cubicBezTo>
                    <a:pt x="102" y="36"/>
                    <a:pt x="84" y="44"/>
                    <a:pt x="71" y="57"/>
                  </a:cubicBezTo>
                  <a:cubicBezTo>
                    <a:pt x="63" y="65"/>
                    <a:pt x="56" y="74"/>
                    <a:pt x="47" y="81"/>
                  </a:cubicBezTo>
                  <a:cubicBezTo>
                    <a:pt x="32" y="93"/>
                    <a:pt x="0" y="113"/>
                    <a:pt x="0" y="113"/>
                  </a:cubicBezTo>
                  <a:cubicBezTo>
                    <a:pt x="2" y="123"/>
                    <a:pt x="0" y="136"/>
                    <a:pt x="7" y="144"/>
                  </a:cubicBezTo>
                  <a:cubicBezTo>
                    <a:pt x="12" y="151"/>
                    <a:pt x="24" y="147"/>
                    <a:pt x="31" y="152"/>
                  </a:cubicBezTo>
                  <a:cubicBezTo>
                    <a:pt x="39" y="158"/>
                    <a:pt x="43" y="167"/>
                    <a:pt x="47" y="176"/>
                  </a:cubicBezTo>
                  <a:cubicBezTo>
                    <a:pt x="51" y="183"/>
                    <a:pt x="48" y="194"/>
                    <a:pt x="55" y="199"/>
                  </a:cubicBezTo>
                  <a:cubicBezTo>
                    <a:pt x="69" y="209"/>
                    <a:pt x="86" y="210"/>
                    <a:pt x="102" y="215"/>
                  </a:cubicBezTo>
                  <a:cubicBezTo>
                    <a:pt x="110" y="218"/>
                    <a:pt x="126" y="223"/>
                    <a:pt x="126" y="223"/>
                  </a:cubicBezTo>
                  <a:cubicBezTo>
                    <a:pt x="195" y="270"/>
                    <a:pt x="154" y="257"/>
                    <a:pt x="252" y="247"/>
                  </a:cubicBezTo>
                  <a:cubicBezTo>
                    <a:pt x="264" y="212"/>
                    <a:pt x="277" y="215"/>
                    <a:pt x="307" y="199"/>
                  </a:cubicBezTo>
                  <a:cubicBezTo>
                    <a:pt x="363" y="168"/>
                    <a:pt x="361" y="163"/>
                    <a:pt x="426" y="152"/>
                  </a:cubicBezTo>
                  <a:cubicBezTo>
                    <a:pt x="463" y="113"/>
                    <a:pt x="465" y="68"/>
                    <a:pt x="410" y="42"/>
                  </a:cubicBezTo>
                  <a:cubicBezTo>
                    <a:pt x="322" y="0"/>
                    <a:pt x="215" y="29"/>
                    <a:pt x="118" y="26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sz="1621"/>
            </a:p>
          </p:txBody>
        </p:sp>
        <p:sp>
          <p:nvSpPr>
            <p:cNvPr id="31757" name="Freeform 23"/>
            <p:cNvSpPr>
              <a:spLocks/>
            </p:cNvSpPr>
            <p:nvPr/>
          </p:nvSpPr>
          <p:spPr bwMode="auto">
            <a:xfrm>
              <a:off x="5391" y="-87"/>
              <a:ext cx="421" cy="367"/>
            </a:xfrm>
            <a:custGeom>
              <a:avLst/>
              <a:gdLst>
                <a:gd name="T0" fmla="*/ 290 w 421"/>
                <a:gd name="T1" fmla="*/ 0 h 367"/>
                <a:gd name="T2" fmla="*/ 282 w 421"/>
                <a:gd name="T3" fmla="*/ 71 h 367"/>
                <a:gd name="T4" fmla="*/ 259 w 421"/>
                <a:gd name="T5" fmla="*/ 95 h 367"/>
                <a:gd name="T6" fmla="*/ 124 w 421"/>
                <a:gd name="T7" fmla="*/ 142 h 367"/>
                <a:gd name="T8" fmla="*/ 61 w 421"/>
                <a:gd name="T9" fmla="*/ 190 h 367"/>
                <a:gd name="T10" fmla="*/ 401 w 421"/>
                <a:gd name="T11" fmla="*/ 253 h 367"/>
                <a:gd name="T12" fmla="*/ 361 w 421"/>
                <a:gd name="T13" fmla="*/ 71 h 367"/>
                <a:gd name="T14" fmla="*/ 290 w 421"/>
                <a:gd name="T15" fmla="*/ 0 h 36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1"/>
                <a:gd name="T25" fmla="*/ 0 h 367"/>
                <a:gd name="T26" fmla="*/ 421 w 421"/>
                <a:gd name="T27" fmla="*/ 367 h 36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1" h="367">
                  <a:moveTo>
                    <a:pt x="290" y="0"/>
                  </a:moveTo>
                  <a:cubicBezTo>
                    <a:pt x="287" y="24"/>
                    <a:pt x="289" y="48"/>
                    <a:pt x="282" y="71"/>
                  </a:cubicBezTo>
                  <a:cubicBezTo>
                    <a:pt x="279" y="82"/>
                    <a:pt x="266" y="86"/>
                    <a:pt x="259" y="95"/>
                  </a:cubicBezTo>
                  <a:cubicBezTo>
                    <a:pt x="222" y="141"/>
                    <a:pt x="186" y="135"/>
                    <a:pt x="124" y="142"/>
                  </a:cubicBezTo>
                  <a:cubicBezTo>
                    <a:pt x="98" y="160"/>
                    <a:pt x="91" y="180"/>
                    <a:pt x="61" y="190"/>
                  </a:cubicBezTo>
                  <a:cubicBezTo>
                    <a:pt x="0" y="367"/>
                    <a:pt x="321" y="255"/>
                    <a:pt x="401" y="253"/>
                  </a:cubicBezTo>
                  <a:cubicBezTo>
                    <a:pt x="397" y="177"/>
                    <a:pt x="421" y="111"/>
                    <a:pt x="361" y="71"/>
                  </a:cubicBezTo>
                  <a:cubicBezTo>
                    <a:pt x="340" y="41"/>
                    <a:pt x="306" y="32"/>
                    <a:pt x="290" y="0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sz="1621"/>
            </a:p>
          </p:txBody>
        </p:sp>
        <p:sp>
          <p:nvSpPr>
            <p:cNvPr id="31758" name="Freeform 24"/>
            <p:cNvSpPr>
              <a:spLocks/>
            </p:cNvSpPr>
            <p:nvPr/>
          </p:nvSpPr>
          <p:spPr bwMode="auto">
            <a:xfrm>
              <a:off x="5451" y="3081"/>
              <a:ext cx="270" cy="211"/>
            </a:xfrm>
            <a:custGeom>
              <a:avLst/>
              <a:gdLst>
                <a:gd name="T0" fmla="*/ 151 w 270"/>
                <a:gd name="T1" fmla="*/ 12 h 211"/>
                <a:gd name="T2" fmla="*/ 1 w 270"/>
                <a:gd name="T3" fmla="*/ 20 h 211"/>
                <a:gd name="T4" fmla="*/ 25 w 270"/>
                <a:gd name="T5" fmla="*/ 138 h 211"/>
                <a:gd name="T6" fmla="*/ 72 w 270"/>
                <a:gd name="T7" fmla="*/ 154 h 211"/>
                <a:gd name="T8" fmla="*/ 80 w 270"/>
                <a:gd name="T9" fmla="*/ 186 h 211"/>
                <a:gd name="T10" fmla="*/ 222 w 270"/>
                <a:gd name="T11" fmla="*/ 209 h 211"/>
                <a:gd name="T12" fmla="*/ 254 w 270"/>
                <a:gd name="T13" fmla="*/ 201 h 211"/>
                <a:gd name="T14" fmla="*/ 199 w 270"/>
                <a:gd name="T15" fmla="*/ 83 h 211"/>
                <a:gd name="T16" fmla="*/ 183 w 270"/>
                <a:gd name="T17" fmla="*/ 59 h 211"/>
                <a:gd name="T18" fmla="*/ 159 w 270"/>
                <a:gd name="T19" fmla="*/ 51 h 211"/>
                <a:gd name="T20" fmla="*/ 151 w 270"/>
                <a:gd name="T21" fmla="*/ 12 h 2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0"/>
                <a:gd name="T34" fmla="*/ 0 h 211"/>
                <a:gd name="T35" fmla="*/ 270 w 270"/>
                <a:gd name="T36" fmla="*/ 211 h 211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0" h="211">
                  <a:moveTo>
                    <a:pt x="151" y="12"/>
                  </a:moveTo>
                  <a:cubicBezTo>
                    <a:pt x="101" y="15"/>
                    <a:pt x="47" y="0"/>
                    <a:pt x="1" y="20"/>
                  </a:cubicBezTo>
                  <a:cubicBezTo>
                    <a:pt x="0" y="20"/>
                    <a:pt x="18" y="131"/>
                    <a:pt x="25" y="138"/>
                  </a:cubicBezTo>
                  <a:cubicBezTo>
                    <a:pt x="37" y="150"/>
                    <a:pt x="72" y="154"/>
                    <a:pt x="72" y="154"/>
                  </a:cubicBezTo>
                  <a:cubicBezTo>
                    <a:pt x="75" y="165"/>
                    <a:pt x="70" y="182"/>
                    <a:pt x="80" y="186"/>
                  </a:cubicBezTo>
                  <a:cubicBezTo>
                    <a:pt x="116" y="201"/>
                    <a:pt x="180" y="194"/>
                    <a:pt x="222" y="209"/>
                  </a:cubicBezTo>
                  <a:cubicBezTo>
                    <a:pt x="233" y="206"/>
                    <a:pt x="250" y="211"/>
                    <a:pt x="254" y="201"/>
                  </a:cubicBezTo>
                  <a:cubicBezTo>
                    <a:pt x="270" y="159"/>
                    <a:pt x="229" y="104"/>
                    <a:pt x="199" y="83"/>
                  </a:cubicBezTo>
                  <a:cubicBezTo>
                    <a:pt x="194" y="75"/>
                    <a:pt x="191" y="65"/>
                    <a:pt x="183" y="59"/>
                  </a:cubicBezTo>
                  <a:cubicBezTo>
                    <a:pt x="176" y="54"/>
                    <a:pt x="164" y="58"/>
                    <a:pt x="159" y="51"/>
                  </a:cubicBezTo>
                  <a:cubicBezTo>
                    <a:pt x="152" y="40"/>
                    <a:pt x="154" y="25"/>
                    <a:pt x="151" y="12"/>
                  </a:cubicBezTo>
                  <a:close/>
                </a:path>
              </a:pathLst>
            </a:cu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ZA" sz="1621"/>
            </a:p>
          </p:txBody>
        </p:sp>
      </p:grpSp>
      <p:sp>
        <p:nvSpPr>
          <p:cNvPr id="7193" name="Freeform 25" descr="Wide upward diagonal"/>
          <p:cNvSpPr>
            <a:spLocks/>
          </p:cNvSpPr>
          <p:nvPr/>
        </p:nvSpPr>
        <p:spPr bwMode="auto">
          <a:xfrm>
            <a:off x="7157606" y="3482629"/>
            <a:ext cx="1410069" cy="1634594"/>
          </a:xfrm>
          <a:custGeom>
            <a:avLst/>
            <a:gdLst>
              <a:gd name="T0" fmla="*/ 2147483646 w 888"/>
              <a:gd name="T1" fmla="*/ 0 h 1033"/>
              <a:gd name="T2" fmla="*/ 2147483646 w 888"/>
              <a:gd name="T3" fmla="*/ 2147483646 h 1033"/>
              <a:gd name="T4" fmla="*/ 2147483646 w 888"/>
              <a:gd name="T5" fmla="*/ 2147483646 h 1033"/>
              <a:gd name="T6" fmla="*/ 2147483646 w 888"/>
              <a:gd name="T7" fmla="*/ 2147483646 h 1033"/>
              <a:gd name="T8" fmla="*/ 2147483646 w 888"/>
              <a:gd name="T9" fmla="*/ 2147483646 h 1033"/>
              <a:gd name="T10" fmla="*/ 2147483646 w 888"/>
              <a:gd name="T11" fmla="*/ 2147483646 h 1033"/>
              <a:gd name="T12" fmla="*/ 2147483646 w 888"/>
              <a:gd name="T13" fmla="*/ 2147483646 h 1033"/>
              <a:gd name="T14" fmla="*/ 2147483646 w 888"/>
              <a:gd name="T15" fmla="*/ 2147483646 h 1033"/>
              <a:gd name="T16" fmla="*/ 2147483646 w 888"/>
              <a:gd name="T17" fmla="*/ 2147483646 h 1033"/>
              <a:gd name="T18" fmla="*/ 2147483646 w 888"/>
              <a:gd name="T19" fmla="*/ 2147483646 h 1033"/>
              <a:gd name="T20" fmla="*/ 2147483646 w 888"/>
              <a:gd name="T21" fmla="*/ 2147483646 h 1033"/>
              <a:gd name="T22" fmla="*/ 2147483646 w 888"/>
              <a:gd name="T23" fmla="*/ 2147483646 h 1033"/>
              <a:gd name="T24" fmla="*/ 2147483646 w 888"/>
              <a:gd name="T25" fmla="*/ 2147483646 h 1033"/>
              <a:gd name="T26" fmla="*/ 2147483646 w 888"/>
              <a:gd name="T27" fmla="*/ 2147483646 h 1033"/>
              <a:gd name="T28" fmla="*/ 2147483646 w 888"/>
              <a:gd name="T29" fmla="*/ 2147483646 h 1033"/>
              <a:gd name="T30" fmla="*/ 2147483646 w 888"/>
              <a:gd name="T31" fmla="*/ 2147483646 h 1033"/>
              <a:gd name="T32" fmla="*/ 2147483646 w 888"/>
              <a:gd name="T33" fmla="*/ 2147483646 h 1033"/>
              <a:gd name="T34" fmla="*/ 2147483646 w 888"/>
              <a:gd name="T35" fmla="*/ 2147483646 h 1033"/>
              <a:gd name="T36" fmla="*/ 2147483646 w 888"/>
              <a:gd name="T37" fmla="*/ 2147483646 h 1033"/>
              <a:gd name="T38" fmla="*/ 2147483646 w 888"/>
              <a:gd name="T39" fmla="*/ 2147483646 h 1033"/>
              <a:gd name="T40" fmla="*/ 2147483646 w 888"/>
              <a:gd name="T41" fmla="*/ 2147483646 h 1033"/>
              <a:gd name="T42" fmla="*/ 2147483646 w 888"/>
              <a:gd name="T43" fmla="*/ 2147483646 h 1033"/>
              <a:gd name="T44" fmla="*/ 2147483646 w 888"/>
              <a:gd name="T45" fmla="*/ 2147483646 h 1033"/>
              <a:gd name="T46" fmla="*/ 2147483646 w 888"/>
              <a:gd name="T47" fmla="*/ 2147483646 h 1033"/>
              <a:gd name="T48" fmla="*/ 2147483646 w 888"/>
              <a:gd name="T49" fmla="*/ 2147483646 h 1033"/>
              <a:gd name="T50" fmla="*/ 2147483646 w 888"/>
              <a:gd name="T51" fmla="*/ 2147483646 h 1033"/>
              <a:gd name="T52" fmla="*/ 2147483646 w 888"/>
              <a:gd name="T53" fmla="*/ 2147483646 h 1033"/>
              <a:gd name="T54" fmla="*/ 2147483646 w 888"/>
              <a:gd name="T55" fmla="*/ 0 h 103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888"/>
              <a:gd name="T85" fmla="*/ 0 h 1033"/>
              <a:gd name="T86" fmla="*/ 888 w 888"/>
              <a:gd name="T87" fmla="*/ 1033 h 103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888" h="1033">
                <a:moveTo>
                  <a:pt x="438" y="0"/>
                </a:moveTo>
                <a:cubicBezTo>
                  <a:pt x="415" y="35"/>
                  <a:pt x="391" y="58"/>
                  <a:pt x="351" y="71"/>
                </a:cubicBezTo>
                <a:cubicBezTo>
                  <a:pt x="317" y="105"/>
                  <a:pt x="307" y="152"/>
                  <a:pt x="265" y="181"/>
                </a:cubicBezTo>
                <a:cubicBezTo>
                  <a:pt x="256" y="207"/>
                  <a:pt x="234" y="226"/>
                  <a:pt x="225" y="252"/>
                </a:cubicBezTo>
                <a:cubicBezTo>
                  <a:pt x="213" y="288"/>
                  <a:pt x="196" y="321"/>
                  <a:pt x="170" y="347"/>
                </a:cubicBezTo>
                <a:cubicBezTo>
                  <a:pt x="149" y="408"/>
                  <a:pt x="178" y="330"/>
                  <a:pt x="146" y="394"/>
                </a:cubicBezTo>
                <a:cubicBezTo>
                  <a:pt x="127" y="432"/>
                  <a:pt x="121" y="480"/>
                  <a:pt x="107" y="520"/>
                </a:cubicBezTo>
                <a:cubicBezTo>
                  <a:pt x="98" y="546"/>
                  <a:pt x="67" y="591"/>
                  <a:pt x="67" y="591"/>
                </a:cubicBezTo>
                <a:cubicBezTo>
                  <a:pt x="62" y="608"/>
                  <a:pt x="45" y="621"/>
                  <a:pt x="44" y="639"/>
                </a:cubicBezTo>
                <a:cubicBezTo>
                  <a:pt x="40" y="749"/>
                  <a:pt x="0" y="855"/>
                  <a:pt x="99" y="875"/>
                </a:cubicBezTo>
                <a:cubicBezTo>
                  <a:pt x="104" y="891"/>
                  <a:pt x="109" y="911"/>
                  <a:pt x="123" y="923"/>
                </a:cubicBezTo>
                <a:cubicBezTo>
                  <a:pt x="151" y="946"/>
                  <a:pt x="229" y="950"/>
                  <a:pt x="257" y="954"/>
                </a:cubicBezTo>
                <a:cubicBezTo>
                  <a:pt x="301" y="969"/>
                  <a:pt x="328" y="1000"/>
                  <a:pt x="375" y="1010"/>
                </a:cubicBezTo>
                <a:cubicBezTo>
                  <a:pt x="386" y="1012"/>
                  <a:pt x="397" y="1014"/>
                  <a:pt x="407" y="1017"/>
                </a:cubicBezTo>
                <a:cubicBezTo>
                  <a:pt x="423" y="1022"/>
                  <a:pt x="454" y="1033"/>
                  <a:pt x="454" y="1033"/>
                </a:cubicBezTo>
                <a:cubicBezTo>
                  <a:pt x="588" y="1030"/>
                  <a:pt x="722" y="1030"/>
                  <a:pt x="856" y="1025"/>
                </a:cubicBezTo>
                <a:cubicBezTo>
                  <a:pt x="884" y="1024"/>
                  <a:pt x="880" y="1016"/>
                  <a:pt x="888" y="994"/>
                </a:cubicBezTo>
                <a:cubicBezTo>
                  <a:pt x="881" y="887"/>
                  <a:pt x="880" y="860"/>
                  <a:pt x="825" y="781"/>
                </a:cubicBezTo>
                <a:cubicBezTo>
                  <a:pt x="822" y="699"/>
                  <a:pt x="857" y="600"/>
                  <a:pt x="785" y="552"/>
                </a:cubicBezTo>
                <a:cubicBezTo>
                  <a:pt x="760" y="512"/>
                  <a:pt x="775" y="536"/>
                  <a:pt x="738" y="481"/>
                </a:cubicBezTo>
                <a:cubicBezTo>
                  <a:pt x="729" y="467"/>
                  <a:pt x="722" y="434"/>
                  <a:pt x="722" y="434"/>
                </a:cubicBezTo>
                <a:cubicBezTo>
                  <a:pt x="713" y="305"/>
                  <a:pt x="723" y="323"/>
                  <a:pt x="659" y="228"/>
                </a:cubicBezTo>
                <a:cubicBezTo>
                  <a:pt x="642" y="202"/>
                  <a:pt x="638" y="161"/>
                  <a:pt x="620" y="134"/>
                </a:cubicBezTo>
                <a:cubicBezTo>
                  <a:pt x="614" y="125"/>
                  <a:pt x="603" y="119"/>
                  <a:pt x="596" y="110"/>
                </a:cubicBezTo>
                <a:cubicBezTo>
                  <a:pt x="585" y="95"/>
                  <a:pt x="575" y="79"/>
                  <a:pt x="565" y="63"/>
                </a:cubicBezTo>
                <a:cubicBezTo>
                  <a:pt x="560" y="56"/>
                  <a:pt x="562" y="46"/>
                  <a:pt x="557" y="39"/>
                </a:cubicBezTo>
                <a:cubicBezTo>
                  <a:pt x="541" y="19"/>
                  <a:pt x="486" y="7"/>
                  <a:pt x="486" y="7"/>
                </a:cubicBezTo>
                <a:cubicBezTo>
                  <a:pt x="431" y="25"/>
                  <a:pt x="438" y="40"/>
                  <a:pt x="438" y="0"/>
                </a:cubicBez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296" tIns="45648" rIns="91296" bIns="45648"/>
          <a:lstStyle/>
          <a:p>
            <a:endParaRPr lang="en-ZA" sz="1621"/>
          </a:p>
        </p:txBody>
      </p:sp>
      <p:sp>
        <p:nvSpPr>
          <p:cNvPr id="7194" name="Freeform 26"/>
          <p:cNvSpPr>
            <a:spLocks/>
          </p:cNvSpPr>
          <p:nvPr/>
        </p:nvSpPr>
        <p:spPr bwMode="auto">
          <a:xfrm>
            <a:off x="3030363" y="-114050"/>
            <a:ext cx="4872319" cy="7047488"/>
          </a:xfrm>
          <a:custGeom>
            <a:avLst/>
            <a:gdLst>
              <a:gd name="T0" fmla="*/ 0 w 3069"/>
              <a:gd name="T1" fmla="*/ 2147483646 h 4453"/>
              <a:gd name="T2" fmla="*/ 2147483646 w 3069"/>
              <a:gd name="T3" fmla="*/ 2147483646 h 4453"/>
              <a:gd name="T4" fmla="*/ 2147483646 w 3069"/>
              <a:gd name="T5" fmla="*/ 2147483646 h 4453"/>
              <a:gd name="T6" fmla="*/ 2147483646 w 3069"/>
              <a:gd name="T7" fmla="*/ 2147483646 h 4453"/>
              <a:gd name="T8" fmla="*/ 2147483646 w 3069"/>
              <a:gd name="T9" fmla="*/ 2147483646 h 4453"/>
              <a:gd name="T10" fmla="*/ 2147483646 w 3069"/>
              <a:gd name="T11" fmla="*/ 2147483646 h 4453"/>
              <a:gd name="T12" fmla="*/ 2147483646 w 3069"/>
              <a:gd name="T13" fmla="*/ 2147483646 h 4453"/>
              <a:gd name="T14" fmla="*/ 2147483646 w 3069"/>
              <a:gd name="T15" fmla="*/ 2147483646 h 4453"/>
              <a:gd name="T16" fmla="*/ 2147483646 w 3069"/>
              <a:gd name="T17" fmla="*/ 2147483646 h 4453"/>
              <a:gd name="T18" fmla="*/ 2147483646 w 3069"/>
              <a:gd name="T19" fmla="*/ 2147483646 h 4453"/>
              <a:gd name="T20" fmla="*/ 2147483646 w 3069"/>
              <a:gd name="T21" fmla="*/ 2147483646 h 4453"/>
              <a:gd name="T22" fmla="*/ 2147483646 w 3069"/>
              <a:gd name="T23" fmla="*/ 2147483646 h 4453"/>
              <a:gd name="T24" fmla="*/ 2147483646 w 3069"/>
              <a:gd name="T25" fmla="*/ 2147483646 h 4453"/>
              <a:gd name="T26" fmla="*/ 2147483646 w 3069"/>
              <a:gd name="T27" fmla="*/ 2147483646 h 4453"/>
              <a:gd name="T28" fmla="*/ 2147483646 w 3069"/>
              <a:gd name="T29" fmla="*/ 2147483646 h 4453"/>
              <a:gd name="T30" fmla="*/ 2147483646 w 3069"/>
              <a:gd name="T31" fmla="*/ 2147483646 h 4453"/>
              <a:gd name="T32" fmla="*/ 2147483646 w 3069"/>
              <a:gd name="T33" fmla="*/ 2147483646 h 4453"/>
              <a:gd name="T34" fmla="*/ 2147483646 w 3069"/>
              <a:gd name="T35" fmla="*/ 2147483646 h 4453"/>
              <a:gd name="T36" fmla="*/ 2147483646 w 3069"/>
              <a:gd name="T37" fmla="*/ 2147483646 h 4453"/>
              <a:gd name="T38" fmla="*/ 2147483646 w 3069"/>
              <a:gd name="T39" fmla="*/ 2147483646 h 4453"/>
              <a:gd name="T40" fmla="*/ 2147483646 w 3069"/>
              <a:gd name="T41" fmla="*/ 2147483646 h 4453"/>
              <a:gd name="T42" fmla="*/ 2147483646 w 3069"/>
              <a:gd name="T43" fmla="*/ 2147483646 h 4453"/>
              <a:gd name="T44" fmla="*/ 2147483646 w 3069"/>
              <a:gd name="T45" fmla="*/ 2147483646 h 4453"/>
              <a:gd name="T46" fmla="*/ 2147483646 w 3069"/>
              <a:gd name="T47" fmla="*/ 2147483646 h 4453"/>
              <a:gd name="T48" fmla="*/ 2147483646 w 3069"/>
              <a:gd name="T49" fmla="*/ 2147483646 h 4453"/>
              <a:gd name="T50" fmla="*/ 2147483646 w 3069"/>
              <a:gd name="T51" fmla="*/ 2147483646 h 4453"/>
              <a:gd name="T52" fmla="*/ 2147483646 w 3069"/>
              <a:gd name="T53" fmla="*/ 2147483646 h 4453"/>
              <a:gd name="T54" fmla="*/ 2147483646 w 3069"/>
              <a:gd name="T55" fmla="*/ 2147483646 h 4453"/>
              <a:gd name="T56" fmla="*/ 2147483646 w 3069"/>
              <a:gd name="T57" fmla="*/ 2147483646 h 4453"/>
              <a:gd name="T58" fmla="*/ 2147483646 w 3069"/>
              <a:gd name="T59" fmla="*/ 2147483646 h 4453"/>
              <a:gd name="T60" fmla="*/ 2147483646 w 3069"/>
              <a:gd name="T61" fmla="*/ 2147483646 h 4453"/>
              <a:gd name="T62" fmla="*/ 2147483646 w 3069"/>
              <a:gd name="T63" fmla="*/ 2147483646 h 4453"/>
              <a:gd name="T64" fmla="*/ 2147483646 w 3069"/>
              <a:gd name="T65" fmla="*/ 2147483646 h 4453"/>
              <a:gd name="T66" fmla="*/ 2147483646 w 3069"/>
              <a:gd name="T67" fmla="*/ 2147483646 h 4453"/>
              <a:gd name="T68" fmla="*/ 2147483646 w 3069"/>
              <a:gd name="T69" fmla="*/ 2147483646 h 4453"/>
              <a:gd name="T70" fmla="*/ 2147483646 w 3069"/>
              <a:gd name="T71" fmla="*/ 2147483646 h 4453"/>
              <a:gd name="T72" fmla="*/ 2147483646 w 3069"/>
              <a:gd name="T73" fmla="*/ 2147483646 h 4453"/>
              <a:gd name="T74" fmla="*/ 2147483646 w 3069"/>
              <a:gd name="T75" fmla="*/ 2147483646 h 4453"/>
              <a:gd name="T76" fmla="*/ 2147483646 w 3069"/>
              <a:gd name="T77" fmla="*/ 2147483646 h 4453"/>
              <a:gd name="T78" fmla="*/ 2147483646 w 3069"/>
              <a:gd name="T79" fmla="*/ 2147483646 h 4453"/>
              <a:gd name="T80" fmla="*/ 2147483646 w 3069"/>
              <a:gd name="T81" fmla="*/ 2147483646 h 4453"/>
              <a:gd name="T82" fmla="*/ 2147483646 w 3069"/>
              <a:gd name="T83" fmla="*/ 2147483646 h 4453"/>
              <a:gd name="T84" fmla="*/ 2147483646 w 3069"/>
              <a:gd name="T85" fmla="*/ 2147483646 h 4453"/>
              <a:gd name="T86" fmla="*/ 2147483646 w 3069"/>
              <a:gd name="T87" fmla="*/ 2147483646 h 4453"/>
              <a:gd name="T88" fmla="*/ 2147483646 w 3069"/>
              <a:gd name="T89" fmla="*/ 2147483646 h 4453"/>
              <a:gd name="T90" fmla="*/ 2147483646 w 3069"/>
              <a:gd name="T91" fmla="*/ 2147483646 h 4453"/>
              <a:gd name="T92" fmla="*/ 2147483646 w 3069"/>
              <a:gd name="T93" fmla="*/ 2147483646 h 4453"/>
              <a:gd name="T94" fmla="*/ 2147483646 w 3069"/>
              <a:gd name="T95" fmla="*/ 2147483646 h 4453"/>
              <a:gd name="T96" fmla="*/ 2147483646 w 3069"/>
              <a:gd name="T97" fmla="*/ 2147483646 h 4453"/>
              <a:gd name="T98" fmla="*/ 2147483646 w 3069"/>
              <a:gd name="T99" fmla="*/ 2147483646 h 4453"/>
              <a:gd name="T100" fmla="*/ 2147483646 w 3069"/>
              <a:gd name="T101" fmla="*/ 2147483646 h 4453"/>
              <a:gd name="T102" fmla="*/ 2147483646 w 3069"/>
              <a:gd name="T103" fmla="*/ 2147483646 h 4453"/>
              <a:gd name="T104" fmla="*/ 2147483646 w 3069"/>
              <a:gd name="T105" fmla="*/ 2147483646 h 4453"/>
              <a:gd name="T106" fmla="*/ 2147483646 w 3069"/>
              <a:gd name="T107" fmla="*/ 2147483646 h 4453"/>
              <a:gd name="T108" fmla="*/ 2147483646 w 3069"/>
              <a:gd name="T109" fmla="*/ 2147483646 h 4453"/>
              <a:gd name="T110" fmla="*/ 2147483646 w 3069"/>
              <a:gd name="T111" fmla="*/ 2147483646 h 4453"/>
              <a:gd name="T112" fmla="*/ 2147483646 w 3069"/>
              <a:gd name="T113" fmla="*/ 2147483646 h 4453"/>
              <a:gd name="T114" fmla="*/ 2147483646 w 3069"/>
              <a:gd name="T115" fmla="*/ 0 h 44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3069"/>
              <a:gd name="T175" fmla="*/ 0 h 4453"/>
              <a:gd name="T176" fmla="*/ 3069 w 3069"/>
              <a:gd name="T177" fmla="*/ 4453 h 445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3069" h="4453">
                <a:moveTo>
                  <a:pt x="0" y="4450"/>
                </a:moveTo>
                <a:cubicBezTo>
                  <a:pt x="83" y="4370"/>
                  <a:pt x="8" y="4453"/>
                  <a:pt x="32" y="4190"/>
                </a:cubicBezTo>
                <a:cubicBezTo>
                  <a:pt x="35" y="4161"/>
                  <a:pt x="94" y="4122"/>
                  <a:pt x="103" y="4095"/>
                </a:cubicBezTo>
                <a:cubicBezTo>
                  <a:pt x="108" y="4079"/>
                  <a:pt x="127" y="4005"/>
                  <a:pt x="135" y="4001"/>
                </a:cubicBezTo>
                <a:cubicBezTo>
                  <a:pt x="181" y="3977"/>
                  <a:pt x="211" y="3945"/>
                  <a:pt x="261" y="3930"/>
                </a:cubicBezTo>
                <a:cubicBezTo>
                  <a:pt x="284" y="3862"/>
                  <a:pt x="386" y="3906"/>
                  <a:pt x="442" y="3914"/>
                </a:cubicBezTo>
                <a:cubicBezTo>
                  <a:pt x="488" y="3929"/>
                  <a:pt x="530" y="3945"/>
                  <a:pt x="576" y="3961"/>
                </a:cubicBezTo>
                <a:cubicBezTo>
                  <a:pt x="645" y="3958"/>
                  <a:pt x="728" y="3988"/>
                  <a:pt x="782" y="3945"/>
                </a:cubicBezTo>
                <a:cubicBezTo>
                  <a:pt x="802" y="3929"/>
                  <a:pt x="791" y="3888"/>
                  <a:pt x="813" y="3874"/>
                </a:cubicBezTo>
                <a:cubicBezTo>
                  <a:pt x="829" y="3864"/>
                  <a:pt x="861" y="3843"/>
                  <a:pt x="861" y="3843"/>
                </a:cubicBezTo>
                <a:cubicBezTo>
                  <a:pt x="878" y="3816"/>
                  <a:pt x="898" y="3809"/>
                  <a:pt x="908" y="3780"/>
                </a:cubicBezTo>
                <a:cubicBezTo>
                  <a:pt x="910" y="3759"/>
                  <a:pt x="924" y="3634"/>
                  <a:pt x="939" y="3614"/>
                </a:cubicBezTo>
                <a:cubicBezTo>
                  <a:pt x="952" y="3598"/>
                  <a:pt x="974" y="3590"/>
                  <a:pt x="987" y="3574"/>
                </a:cubicBezTo>
                <a:cubicBezTo>
                  <a:pt x="1014" y="3542"/>
                  <a:pt x="1017" y="3508"/>
                  <a:pt x="1058" y="3496"/>
                </a:cubicBezTo>
                <a:cubicBezTo>
                  <a:pt x="1087" y="3452"/>
                  <a:pt x="1058" y="3486"/>
                  <a:pt x="1097" y="3464"/>
                </a:cubicBezTo>
                <a:cubicBezTo>
                  <a:pt x="1114" y="3455"/>
                  <a:pt x="1145" y="3432"/>
                  <a:pt x="1145" y="3432"/>
                </a:cubicBezTo>
                <a:cubicBezTo>
                  <a:pt x="1203" y="3435"/>
                  <a:pt x="1261" y="3434"/>
                  <a:pt x="1318" y="3440"/>
                </a:cubicBezTo>
                <a:cubicBezTo>
                  <a:pt x="1335" y="3442"/>
                  <a:pt x="1366" y="3456"/>
                  <a:pt x="1366" y="3456"/>
                </a:cubicBezTo>
                <a:cubicBezTo>
                  <a:pt x="1382" y="3512"/>
                  <a:pt x="1358" y="3449"/>
                  <a:pt x="1397" y="3496"/>
                </a:cubicBezTo>
                <a:cubicBezTo>
                  <a:pt x="1402" y="3502"/>
                  <a:pt x="1400" y="3513"/>
                  <a:pt x="1405" y="3519"/>
                </a:cubicBezTo>
                <a:cubicBezTo>
                  <a:pt x="1421" y="3538"/>
                  <a:pt x="1433" y="3533"/>
                  <a:pt x="1452" y="3543"/>
                </a:cubicBezTo>
                <a:cubicBezTo>
                  <a:pt x="1479" y="3557"/>
                  <a:pt x="1498" y="3581"/>
                  <a:pt x="1523" y="3598"/>
                </a:cubicBezTo>
                <a:cubicBezTo>
                  <a:pt x="1547" y="3634"/>
                  <a:pt x="1576" y="3642"/>
                  <a:pt x="1610" y="3661"/>
                </a:cubicBezTo>
                <a:cubicBezTo>
                  <a:pt x="1627" y="3670"/>
                  <a:pt x="1657" y="3693"/>
                  <a:pt x="1657" y="3693"/>
                </a:cubicBezTo>
                <a:cubicBezTo>
                  <a:pt x="1679" y="3724"/>
                  <a:pt x="1668" y="3736"/>
                  <a:pt x="1705" y="3748"/>
                </a:cubicBezTo>
                <a:cubicBezTo>
                  <a:pt x="1758" y="3785"/>
                  <a:pt x="1799" y="3782"/>
                  <a:pt x="1863" y="3787"/>
                </a:cubicBezTo>
                <a:cubicBezTo>
                  <a:pt x="1955" y="3851"/>
                  <a:pt x="2083" y="3821"/>
                  <a:pt x="2186" y="3787"/>
                </a:cubicBezTo>
                <a:cubicBezTo>
                  <a:pt x="2210" y="3751"/>
                  <a:pt x="2223" y="3721"/>
                  <a:pt x="2265" y="3709"/>
                </a:cubicBezTo>
                <a:cubicBezTo>
                  <a:pt x="2301" y="3655"/>
                  <a:pt x="2264" y="3719"/>
                  <a:pt x="2289" y="3614"/>
                </a:cubicBezTo>
                <a:cubicBezTo>
                  <a:pt x="2293" y="3597"/>
                  <a:pt x="2306" y="3583"/>
                  <a:pt x="2312" y="3567"/>
                </a:cubicBezTo>
                <a:cubicBezTo>
                  <a:pt x="2329" y="3417"/>
                  <a:pt x="2304" y="3544"/>
                  <a:pt x="2336" y="3472"/>
                </a:cubicBezTo>
                <a:cubicBezTo>
                  <a:pt x="2343" y="3457"/>
                  <a:pt x="2352" y="3425"/>
                  <a:pt x="2352" y="3425"/>
                </a:cubicBezTo>
                <a:cubicBezTo>
                  <a:pt x="2358" y="3337"/>
                  <a:pt x="2349" y="3285"/>
                  <a:pt x="2407" y="3227"/>
                </a:cubicBezTo>
                <a:cubicBezTo>
                  <a:pt x="2421" y="3186"/>
                  <a:pt x="2418" y="3109"/>
                  <a:pt x="2447" y="3085"/>
                </a:cubicBezTo>
                <a:cubicBezTo>
                  <a:pt x="2463" y="3072"/>
                  <a:pt x="2498" y="3061"/>
                  <a:pt x="2518" y="3054"/>
                </a:cubicBezTo>
                <a:cubicBezTo>
                  <a:pt x="2577" y="3014"/>
                  <a:pt x="2636" y="3000"/>
                  <a:pt x="2707" y="2991"/>
                </a:cubicBezTo>
                <a:cubicBezTo>
                  <a:pt x="2747" y="2964"/>
                  <a:pt x="2786" y="2945"/>
                  <a:pt x="2825" y="2920"/>
                </a:cubicBezTo>
                <a:cubicBezTo>
                  <a:pt x="2841" y="2896"/>
                  <a:pt x="2849" y="2873"/>
                  <a:pt x="2865" y="2849"/>
                </a:cubicBezTo>
                <a:cubicBezTo>
                  <a:pt x="2886" y="2787"/>
                  <a:pt x="2878" y="2706"/>
                  <a:pt x="2936" y="2667"/>
                </a:cubicBezTo>
                <a:cubicBezTo>
                  <a:pt x="2951" y="2623"/>
                  <a:pt x="2976" y="2585"/>
                  <a:pt x="2991" y="2541"/>
                </a:cubicBezTo>
                <a:cubicBezTo>
                  <a:pt x="2997" y="2485"/>
                  <a:pt x="2995" y="2464"/>
                  <a:pt x="3023" y="2422"/>
                </a:cubicBezTo>
                <a:cubicBezTo>
                  <a:pt x="3029" y="2389"/>
                  <a:pt x="3038" y="2360"/>
                  <a:pt x="3046" y="2328"/>
                </a:cubicBezTo>
                <a:cubicBezTo>
                  <a:pt x="3039" y="2202"/>
                  <a:pt x="3069" y="2190"/>
                  <a:pt x="2991" y="2138"/>
                </a:cubicBezTo>
                <a:cubicBezTo>
                  <a:pt x="2973" y="2085"/>
                  <a:pt x="2945" y="2052"/>
                  <a:pt x="2896" y="2028"/>
                </a:cubicBezTo>
                <a:cubicBezTo>
                  <a:pt x="2875" y="1996"/>
                  <a:pt x="2854" y="1965"/>
                  <a:pt x="2833" y="1933"/>
                </a:cubicBezTo>
                <a:cubicBezTo>
                  <a:pt x="2811" y="1900"/>
                  <a:pt x="2845" y="1915"/>
                  <a:pt x="2802" y="1886"/>
                </a:cubicBezTo>
                <a:cubicBezTo>
                  <a:pt x="2795" y="1881"/>
                  <a:pt x="2786" y="1881"/>
                  <a:pt x="2778" y="1878"/>
                </a:cubicBezTo>
                <a:cubicBezTo>
                  <a:pt x="2751" y="1851"/>
                  <a:pt x="2716" y="1817"/>
                  <a:pt x="2699" y="1783"/>
                </a:cubicBezTo>
                <a:cubicBezTo>
                  <a:pt x="2676" y="1739"/>
                  <a:pt x="2662" y="1677"/>
                  <a:pt x="2620" y="1649"/>
                </a:cubicBezTo>
                <a:cubicBezTo>
                  <a:pt x="2584" y="1597"/>
                  <a:pt x="2555" y="1528"/>
                  <a:pt x="2502" y="1491"/>
                </a:cubicBezTo>
                <a:cubicBezTo>
                  <a:pt x="2494" y="1469"/>
                  <a:pt x="2477" y="1417"/>
                  <a:pt x="2462" y="1397"/>
                </a:cubicBezTo>
                <a:cubicBezTo>
                  <a:pt x="2423" y="1346"/>
                  <a:pt x="2367" y="1300"/>
                  <a:pt x="2320" y="1255"/>
                </a:cubicBezTo>
                <a:cubicBezTo>
                  <a:pt x="2279" y="1216"/>
                  <a:pt x="2281" y="1151"/>
                  <a:pt x="2233" y="1121"/>
                </a:cubicBezTo>
                <a:cubicBezTo>
                  <a:pt x="2197" y="1065"/>
                  <a:pt x="2218" y="1084"/>
                  <a:pt x="2178" y="1057"/>
                </a:cubicBezTo>
                <a:cubicBezTo>
                  <a:pt x="2145" y="1009"/>
                  <a:pt x="2136" y="928"/>
                  <a:pt x="2076" y="907"/>
                </a:cubicBezTo>
                <a:cubicBezTo>
                  <a:pt x="2062" y="866"/>
                  <a:pt x="2058" y="821"/>
                  <a:pt x="2044" y="781"/>
                </a:cubicBezTo>
                <a:cubicBezTo>
                  <a:pt x="2038" y="763"/>
                  <a:pt x="2023" y="750"/>
                  <a:pt x="2013" y="734"/>
                </a:cubicBezTo>
                <a:cubicBezTo>
                  <a:pt x="1964" y="539"/>
                  <a:pt x="1981" y="203"/>
                  <a:pt x="1981" y="0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296" tIns="45648" rIns="91296" bIns="45648"/>
          <a:lstStyle/>
          <a:p>
            <a:endParaRPr lang="en-ZA" sz="1621"/>
          </a:p>
        </p:txBody>
      </p:sp>
    </p:spTree>
    <p:extLst>
      <p:ext uri="{BB962C8B-B14F-4D97-AF65-F5344CB8AC3E}">
        <p14:creationId xmlns:p14="http://schemas.microsoft.com/office/powerpoint/2010/main" val="66340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ChangeArrowheads="1"/>
          </p:cNvSpPr>
          <p:nvPr/>
        </p:nvSpPr>
        <p:spPr bwMode="auto">
          <a:xfrm>
            <a:off x="-111125" y="-149225"/>
            <a:ext cx="9498013" cy="715645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77813" y="371475"/>
            <a:ext cx="8002587" cy="87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168" b="1" dirty="0">
                <a:solidFill>
                  <a:srgbClr val="000000"/>
                </a:solidFill>
              </a:rPr>
              <a:t>Parys is a popular holiday resort.</a:t>
            </a:r>
          </a:p>
          <a:p>
            <a:pPr>
              <a:defRPr/>
            </a:pPr>
            <a:endParaRPr lang="en-ZA" altLang="en-US" sz="723" b="1" dirty="0">
              <a:solidFill>
                <a:srgbClr val="000000"/>
              </a:solidFill>
            </a:endParaRPr>
          </a:p>
          <a:p>
            <a:pPr>
              <a:defRPr/>
            </a:pPr>
            <a:r>
              <a:rPr lang="en-ZA" altLang="en-US" sz="2168" b="1" dirty="0">
                <a:solidFill>
                  <a:srgbClr val="000000"/>
                </a:solidFill>
              </a:rPr>
              <a:t>Give ONE reason why Parys become a popular 	holiday destination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954213"/>
            <a:ext cx="3549650" cy="431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03250" y="1954213"/>
            <a:ext cx="91122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4879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ZA" altLang="en-US" sz="4879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3725" y="2833688"/>
            <a:ext cx="9112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4879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ZA" altLang="en-US" sz="4879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3725" y="3692525"/>
            <a:ext cx="911225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4879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ZA" altLang="en-US" sz="4879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627063" y="4545013"/>
            <a:ext cx="9112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4879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ZA" altLang="en-US" sz="4879" b="1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441700" y="2046288"/>
            <a:ext cx="5688013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3253" b="1">
                <a:solidFill>
                  <a:srgbClr val="993300"/>
                </a:solidFill>
              </a:rPr>
              <a:t>Mountain? Flat?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8438" y="2816225"/>
            <a:ext cx="4554537" cy="592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53" b="1" dirty="0">
                <a:solidFill>
                  <a:srgbClr val="002060"/>
                </a:solidFill>
              </a:rPr>
              <a:t>Close to sea, river?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8863" y="3567113"/>
            <a:ext cx="3943350" cy="1093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53" b="1" dirty="0">
                <a:solidFill>
                  <a:srgbClr val="FF0000"/>
                </a:solidFill>
              </a:rPr>
              <a:t>Accessibility </a:t>
            </a:r>
          </a:p>
          <a:p>
            <a:pPr>
              <a:defRPr/>
            </a:pPr>
            <a:r>
              <a:rPr lang="en-ZA" sz="3253" b="1" dirty="0">
                <a:solidFill>
                  <a:srgbClr val="FF0000"/>
                </a:solidFill>
              </a:rPr>
              <a:t>Roads</a:t>
            </a:r>
            <a:r>
              <a:rPr lang="en-ZA" sz="3253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 </a:t>
            </a:r>
            <a:r>
              <a:rPr lang="en-ZA" sz="3253" b="1" dirty="0">
                <a:solidFill>
                  <a:srgbClr val="000000"/>
                </a:solidFill>
              </a:rPr>
              <a:t>Railway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89388" y="5429250"/>
            <a:ext cx="4991100" cy="760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53" b="1" dirty="0">
                <a:solidFill>
                  <a:srgbClr val="00B050"/>
                </a:solidFill>
              </a:rPr>
              <a:t>Farms wine tasting</a:t>
            </a:r>
            <a:r>
              <a:rPr lang="en-ZA" sz="4337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38675" y="4595813"/>
            <a:ext cx="4748213" cy="1093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53" b="1" dirty="0">
                <a:solidFill>
                  <a:schemeClr val="accent4">
                    <a:lumMod val="50000"/>
                  </a:schemeClr>
                </a:solidFill>
              </a:rPr>
              <a:t>What in and around settlement</a:t>
            </a:r>
          </a:p>
        </p:txBody>
      </p:sp>
    </p:spTree>
    <p:extLst>
      <p:ext uri="{BB962C8B-B14F-4D97-AF65-F5344CB8AC3E}">
        <p14:creationId xmlns:p14="http://schemas.microsoft.com/office/powerpoint/2010/main" val="272674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2" grpId="0"/>
      <p:bldP spid="13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ChangeArrowheads="1"/>
          </p:cNvSpPr>
          <p:nvPr/>
        </p:nvSpPr>
        <p:spPr bwMode="auto">
          <a:xfrm>
            <a:off x="-177800" y="-149225"/>
            <a:ext cx="9499600" cy="7221538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35843" name="TextBox 2"/>
          <p:cNvSpPr txBox="1">
            <a:spLocks noChangeArrowheads="1"/>
          </p:cNvSpPr>
          <p:nvPr/>
        </p:nvSpPr>
        <p:spPr bwMode="auto">
          <a:xfrm>
            <a:off x="555625" y="419100"/>
            <a:ext cx="8115300" cy="109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168" b="1">
                <a:solidFill>
                  <a:srgbClr val="000000"/>
                </a:solidFill>
              </a:rPr>
              <a:t>Although West End (W) in block H7 is situated close to the CBD it experiences much lower average temperatures than expected.</a:t>
            </a:r>
          </a:p>
          <a:p>
            <a:pPr>
              <a:defRPr/>
            </a:pPr>
            <a:r>
              <a:rPr lang="en-ZA" altLang="en-US" sz="2168" b="1">
                <a:solidFill>
                  <a:srgbClr val="000000"/>
                </a:solidFill>
              </a:rPr>
              <a:t>Give and explain ONE reason for the statement above.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2016125"/>
            <a:ext cx="3549650" cy="431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96900" y="2060575"/>
            <a:ext cx="911225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4879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ZA" altLang="en-US" sz="4879" b="1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55625" y="2940050"/>
            <a:ext cx="909638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4879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ZA" altLang="en-US" sz="4879" b="1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96900" y="4633913"/>
            <a:ext cx="911225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4879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ZA" altLang="en-US" sz="4879" b="1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5625" y="5570538"/>
            <a:ext cx="909638" cy="84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4879" b="1">
                <a:solidFill>
                  <a:srgbClr val="FF0000"/>
                </a:solidFill>
                <a:sym typeface="Wingdings" panose="05000000000000000000" pitchFamily="2" charset="2"/>
              </a:rPr>
              <a:t></a:t>
            </a:r>
            <a:endParaRPr lang="en-ZA" altLang="en-US" sz="4879" b="1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08338" y="2105025"/>
            <a:ext cx="5688012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3253" b="1">
                <a:solidFill>
                  <a:srgbClr val="993300"/>
                </a:solidFill>
              </a:rPr>
              <a:t>Contours higher or lower?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8900" y="2922588"/>
            <a:ext cx="4552950" cy="592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53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Close to sea, river?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4411663"/>
            <a:ext cx="3983038" cy="1093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53" b="1" dirty="0">
                <a:solidFill>
                  <a:schemeClr val="accent4">
                    <a:lumMod val="50000"/>
                  </a:schemeClr>
                </a:solidFill>
              </a:rPr>
              <a:t>Building density Green belt?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98900" y="5307013"/>
            <a:ext cx="4991100" cy="1260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ZA" sz="3253" b="1" dirty="0">
                <a:solidFill>
                  <a:srgbClr val="00B050"/>
                </a:solidFill>
              </a:rPr>
              <a:t>Farms cooler</a:t>
            </a:r>
            <a:r>
              <a:rPr lang="en-ZA" sz="4337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en-ZA" sz="3253" b="1" dirty="0">
                <a:solidFill>
                  <a:srgbClr val="000000"/>
                </a:solidFill>
              </a:rPr>
              <a:t>Industrial areas warmer</a:t>
            </a:r>
          </a:p>
        </p:txBody>
      </p:sp>
    </p:spTree>
    <p:extLst>
      <p:ext uri="{BB962C8B-B14F-4D97-AF65-F5344CB8AC3E}">
        <p14:creationId xmlns:p14="http://schemas.microsoft.com/office/powerpoint/2010/main" val="17757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54725" y="1820763"/>
            <a:ext cx="4076532" cy="3001479"/>
            <a:chOff x="354725" y="1820763"/>
            <a:chExt cx="4076532" cy="3001479"/>
          </a:xfrm>
        </p:grpSpPr>
        <p:sp>
          <p:nvSpPr>
            <p:cNvPr id="5" name="TextBox 4"/>
            <p:cNvSpPr txBox="1"/>
            <p:nvPr/>
          </p:nvSpPr>
          <p:spPr>
            <a:xfrm>
              <a:off x="354725" y="1820763"/>
              <a:ext cx="1939296" cy="2985433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QUESTION 1</a:t>
              </a:r>
            </a:p>
            <a:p>
              <a:pPr algn="ctr"/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1.1	</a:t>
              </a:r>
              <a:r>
                <a:rPr lang="en-ZA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</a:t>
              </a:r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(7/8)  </a:t>
              </a:r>
            </a:p>
            <a:p>
              <a:endParaRPr lang="en-ZA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1.2	Geo(7/8)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1.3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Clim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1.4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Clim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1.5	Geo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1.6	Geo (15)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491961" y="1836809"/>
              <a:ext cx="1939296" cy="2985433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QUESTION 2  </a:t>
              </a:r>
            </a:p>
            <a:p>
              <a:pPr algn="ctr"/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2.1	</a:t>
              </a:r>
              <a:r>
                <a:rPr lang="en-ZA" sz="20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Clim</a:t>
              </a:r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(7/8)</a:t>
              </a:r>
            </a:p>
            <a:p>
              <a:endParaRPr lang="en-ZA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2.2	Geo(7/8)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2.3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Clim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2.4	</a:t>
              </a:r>
              <a:r>
                <a:rPr lang="en-ZA" sz="20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Clim</a:t>
              </a:r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2.5	Geo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2.6	Geo (15)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629197" y="1852855"/>
            <a:ext cx="4082233" cy="2985434"/>
            <a:chOff x="4629197" y="1852855"/>
            <a:chExt cx="4082233" cy="2985434"/>
          </a:xfrm>
        </p:grpSpPr>
        <p:sp>
          <p:nvSpPr>
            <p:cNvPr id="15" name="TextBox 14"/>
            <p:cNvSpPr txBox="1"/>
            <p:nvPr/>
          </p:nvSpPr>
          <p:spPr>
            <a:xfrm>
              <a:off x="4629197" y="1852855"/>
              <a:ext cx="1939296" cy="2985433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QUESTION 3</a:t>
              </a:r>
            </a:p>
            <a:p>
              <a:pPr algn="ctr"/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3.1	Sett(7/8)</a:t>
              </a:r>
            </a:p>
            <a:p>
              <a:endParaRPr lang="en-ZA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3.2	Econ(7/8)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3.3	Sett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3.4	Sett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3.5	Econ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3.6	Econ (15)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2134" y="1852856"/>
              <a:ext cx="1939296" cy="2985433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QUESTION 4</a:t>
              </a:r>
            </a:p>
            <a:p>
              <a:pPr algn="ctr"/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4.1	Sett(7/8)</a:t>
              </a:r>
            </a:p>
            <a:p>
              <a:endParaRPr lang="en-ZA" sz="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	Econ(7/8)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4.3	Sett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4.4	Sett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4.5	Econ (15)</a:t>
              </a:r>
            </a:p>
            <a:p>
              <a:endParaRPr lang="en-ZA" sz="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ZA" sz="2000" b="1" dirty="0">
                  <a:latin typeface="Arial" panose="020B0604020202020204" pitchFamily="34" charset="0"/>
                  <a:cs typeface="Arial" panose="020B0604020202020204" pitchFamily="34" charset="0"/>
                </a:rPr>
                <a:t>4.6	Econ (15)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4725" y="288758"/>
            <a:ext cx="8356705" cy="46166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STRUCTURE OF PAPER 1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54725" y="878117"/>
            <a:ext cx="8369261" cy="839020"/>
            <a:chOff x="354725" y="878117"/>
            <a:chExt cx="8369261" cy="839020"/>
          </a:xfrm>
        </p:grpSpPr>
        <p:sp>
          <p:nvSpPr>
            <p:cNvPr id="18" name="TextBox 17"/>
            <p:cNvSpPr txBox="1"/>
            <p:nvPr/>
          </p:nvSpPr>
          <p:spPr>
            <a:xfrm>
              <a:off x="354725" y="878117"/>
              <a:ext cx="4076533" cy="830997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SECTION A</a:t>
              </a:r>
            </a:p>
            <a:p>
              <a:pPr algn="ctr"/>
              <a:r>
                <a:rPr lang="en-Z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Climate/Geomorphology 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647453" y="886140"/>
              <a:ext cx="4076533" cy="830997"/>
            </a:xfrm>
            <a:prstGeom prst="rect">
              <a:avLst/>
            </a:prstGeom>
            <a:noFill/>
            <a:ln w="28575">
              <a:solidFill>
                <a:srgbClr val="00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Z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SECTION B</a:t>
              </a:r>
            </a:p>
            <a:p>
              <a:pPr algn="ctr"/>
              <a:r>
                <a:rPr lang="en-ZA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Settlement/ RSA Econ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94072" y="4895178"/>
            <a:ext cx="8133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Answer THREE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Two paragraph-type questions in each of the four questions</a:t>
            </a:r>
          </a:p>
        </p:txBody>
      </p:sp>
    </p:spTree>
    <p:extLst>
      <p:ext uri="{BB962C8B-B14F-4D97-AF65-F5344CB8AC3E}">
        <p14:creationId xmlns:p14="http://schemas.microsoft.com/office/powerpoint/2010/main" val="26816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650232" y="312738"/>
            <a:ext cx="7771873" cy="64928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ZA" altLang="en-US" sz="3614" b="1" dirty="0">
                <a:solidFill>
                  <a:srgbClr val="000000"/>
                </a:solidFill>
              </a:rPr>
              <a:t>QUESTION 4 - GIS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478281" y="1751696"/>
            <a:ext cx="2476166" cy="3808337"/>
            <a:chOff x="3478281" y="1751696"/>
            <a:chExt cx="2476166" cy="3808337"/>
          </a:xfrm>
        </p:grpSpPr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511284" y="1751696"/>
              <a:ext cx="2443163" cy="522287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2800" b="1" dirty="0">
                  <a:latin typeface="Tahoma" pitchFamily="34" charset="0"/>
                </a:rPr>
                <a:t>Shops</a:t>
              </a:r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3478281" y="2389934"/>
              <a:ext cx="2441575" cy="317009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61950" indent="-3619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latin typeface="Tahoma" pitchFamily="34" charset="0"/>
                </a:rPr>
                <a:t>Available plots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latin typeface="Tahoma" pitchFamily="34" charset="0"/>
                </a:rPr>
                <a:t>Costs of plots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latin typeface="Tahoma" pitchFamily="34" charset="0"/>
                </a:rPr>
                <a:t>Distance to other shops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latin typeface="Tahoma" pitchFamily="34" charset="0"/>
                </a:rPr>
                <a:t>Client base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latin typeface="Tahoma" pitchFamily="34" charset="0"/>
                </a:rPr>
                <a:t>Client buying habits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latin typeface="Tahoma" pitchFamily="34" charset="0"/>
                </a:rPr>
                <a:t>Central place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latin typeface="Tahoma" pitchFamily="34" charset="0"/>
                </a:rPr>
                <a:t>Influence sphere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177552" y="1777067"/>
            <a:ext cx="2576704" cy="3478762"/>
            <a:chOff x="6177552" y="1777067"/>
            <a:chExt cx="2576704" cy="3478762"/>
          </a:xfrm>
        </p:grpSpPr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273804" y="1777067"/>
              <a:ext cx="2443163" cy="523875"/>
            </a:xfrm>
            <a:prstGeom prst="rect">
              <a:avLst/>
            </a:prstGeom>
            <a:solidFill>
              <a:srgbClr val="FF4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GB" sz="2800" b="1" dirty="0">
                  <a:latin typeface="Tahoma" pitchFamily="34" charset="0"/>
                </a:rPr>
                <a:t>Crime</a:t>
              </a: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6177552" y="2393507"/>
              <a:ext cx="2576704" cy="2862322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61950" indent="-3619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latin typeface="Tahoma" pitchFamily="34" charset="0"/>
                </a:rPr>
                <a:t>Type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latin typeface="Tahoma" pitchFamily="34" charset="0"/>
                </a:rPr>
                <a:t>Location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latin typeface="Tahoma" pitchFamily="34" charset="0"/>
                </a:rPr>
                <a:t>Time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latin typeface="Tahoma" pitchFamily="34" charset="0"/>
                </a:rPr>
                <a:t>Frequency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latin typeface="Tahoma" pitchFamily="34" charset="0"/>
                </a:rPr>
                <a:t>Risk zones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sz="2000" b="1" dirty="0">
                  <a:solidFill>
                    <a:schemeClr val="bg1"/>
                  </a:solidFill>
                  <a:latin typeface="Tahoma" pitchFamily="34" charset="0"/>
                </a:rPr>
                <a:t>Neighbourhood characteristics</a:t>
              </a:r>
            </a:p>
            <a:p>
              <a:pPr marL="0" indent="0" eaLnBrk="1" hangingPunct="1"/>
              <a:endParaRPr lang="en-GB" sz="2000" dirty="0">
                <a:solidFill>
                  <a:schemeClr val="bg1"/>
                </a:solidFill>
                <a:latin typeface="Tahoma" pitchFamily="34" charset="0"/>
              </a:endParaRPr>
            </a:p>
            <a:p>
              <a:pPr marL="0" indent="0" eaLnBrk="1" hangingPunct="1"/>
              <a:endParaRPr lang="en-GB" sz="2000" dirty="0">
                <a:solidFill>
                  <a:schemeClr val="bg1"/>
                </a:solidFill>
                <a:latin typeface="Tahoma" pitchFamily="34" charset="0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30754" y="1182718"/>
            <a:ext cx="5440529" cy="52322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schemeClr val="bg1"/>
                </a:solidFill>
                <a:latin typeface="Tahoma" pitchFamily="34" charset="0"/>
              </a:rPr>
              <a:t>How to use GIS? (Scenario)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650233" y="1032527"/>
            <a:ext cx="2436812" cy="4708981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1950" indent="-3619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/>
            <a:r>
              <a:rPr lang="en-GB" sz="2000" b="1" dirty="0">
                <a:latin typeface="Tahoma" pitchFamily="34" charset="0"/>
              </a:rPr>
              <a:t>CONCEPTS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What is GIS?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Remote sensing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Spatial data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Attribute data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Buffering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Resolution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Data layers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Data integration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Vector data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Raster data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GB" sz="2000" b="1" dirty="0">
                <a:latin typeface="Tahoma" pitchFamily="34" charset="0"/>
              </a:rPr>
              <a:t>Data layers</a:t>
            </a:r>
          </a:p>
          <a:p>
            <a:pPr marL="0" indent="0" eaLnBrk="1" hangingPunct="1"/>
            <a:endParaRPr lang="en-GB" sz="20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7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208"/>
            <a:ext cx="7937734" cy="44159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www.greyhoundsbulli.com/uploads/140227_spinning-glo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64" y="930918"/>
            <a:ext cx="4496164" cy="449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4755" y="5756230"/>
            <a:ext cx="92562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200" b="1" dirty="0">
                <a:latin typeface="Arial" panose="020B0604020202020204" pitchFamily="34" charset="0"/>
                <a:cs typeface="Arial" panose="020B0604020202020204" pitchFamily="34" charset="0"/>
              </a:rPr>
              <a:t>Good luck for the Geography examination</a:t>
            </a:r>
          </a:p>
        </p:txBody>
      </p:sp>
      <p:pic>
        <p:nvPicPr>
          <p:cNvPr id="1028" name="Picture 4" descr="neon thank you GIF by GIPHY Studios Original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22" y="1340313"/>
            <a:ext cx="4094120" cy="2729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4755" y="4255866"/>
            <a:ext cx="45038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36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your attention</a:t>
            </a:r>
          </a:p>
        </p:txBody>
      </p:sp>
    </p:spTree>
    <p:extLst>
      <p:ext uri="{BB962C8B-B14F-4D97-AF65-F5344CB8AC3E}">
        <p14:creationId xmlns:p14="http://schemas.microsoft.com/office/powerpoint/2010/main" val="386753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132343"/>
              </p:ext>
            </p:extLst>
          </p:nvPr>
        </p:nvGraphicFramePr>
        <p:xfrm>
          <a:off x="529392" y="709692"/>
          <a:ext cx="8357937" cy="50901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5979">
                  <a:extLst>
                    <a:ext uri="{9D8B030D-6E8A-4147-A177-3AD203B41FA5}">
                      <a16:colId xmlns:a16="http://schemas.microsoft.com/office/drawing/2014/main" val="3338676626"/>
                    </a:ext>
                  </a:extLst>
                </a:gridCol>
                <a:gridCol w="2785979">
                  <a:extLst>
                    <a:ext uri="{9D8B030D-6E8A-4147-A177-3AD203B41FA5}">
                      <a16:colId xmlns:a16="http://schemas.microsoft.com/office/drawing/2014/main" val="3173914333"/>
                    </a:ext>
                  </a:extLst>
                </a:gridCol>
                <a:gridCol w="2785979">
                  <a:extLst>
                    <a:ext uri="{9D8B030D-6E8A-4147-A177-3AD203B41FA5}">
                      <a16:colId xmlns:a16="http://schemas.microsoft.com/office/drawing/2014/main" val="2374949879"/>
                    </a:ext>
                  </a:extLst>
                </a:gridCol>
              </a:tblGrid>
              <a:tr h="1207549">
                <a:tc>
                  <a:txBody>
                    <a:bodyPr/>
                    <a:lstStyle/>
                    <a:p>
                      <a:r>
                        <a:rPr lang="en-ZA" sz="2800" b="1" dirty="0"/>
                        <a:t>LOWER</a:t>
                      </a:r>
                      <a:r>
                        <a:rPr lang="en-ZA" sz="2800" b="1" baseline="0" dirty="0"/>
                        <a:t> ORDER</a:t>
                      </a:r>
                      <a:endParaRPr lang="en-ZA" sz="2800" b="1" dirty="0"/>
                    </a:p>
                    <a:p>
                      <a:r>
                        <a:rPr lang="en-ZA" sz="2400" b="1" dirty="0"/>
                        <a:t>Knowledge &amp; Remembering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ZA" sz="2800" b="1" dirty="0"/>
                        <a:t>MIDDLE ORDER</a:t>
                      </a:r>
                    </a:p>
                    <a:p>
                      <a:r>
                        <a:rPr lang="en-ZA" sz="2400" b="1" dirty="0"/>
                        <a:t>Understanding &amp;</a:t>
                      </a:r>
                      <a:r>
                        <a:rPr lang="en-ZA" sz="2400" b="1" baseline="0" dirty="0"/>
                        <a:t> Applying</a:t>
                      </a:r>
                      <a:endParaRPr lang="en-ZA" sz="2400" b="1" dirty="0"/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r>
                        <a:rPr lang="en-ZA" sz="2800" b="1" dirty="0"/>
                        <a:t>HIGHER ORDER</a:t>
                      </a:r>
                    </a:p>
                    <a:p>
                      <a:r>
                        <a:rPr lang="en-ZA" sz="2400" b="1" dirty="0"/>
                        <a:t>Analysing, </a:t>
                      </a:r>
                      <a:r>
                        <a:rPr lang="en-ZA" sz="2400" b="1" dirty="0" err="1"/>
                        <a:t>Evalu-ating</a:t>
                      </a:r>
                      <a:r>
                        <a:rPr lang="en-ZA" sz="2400" b="1" dirty="0"/>
                        <a:t> Creating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1605057530"/>
                  </a:ext>
                </a:extLst>
              </a:tr>
              <a:tr h="423774"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/>
                        <a:t>25% (75)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/>
                        <a:t>50% (150)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2400" b="1" dirty="0"/>
                        <a:t>25% (75)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3653523273"/>
                  </a:ext>
                </a:extLst>
              </a:tr>
              <a:tr h="3274882">
                <a:tc>
                  <a:txBody>
                    <a:bodyPr/>
                    <a:lstStyle/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Name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Give 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Define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Identify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Describe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Find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Match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List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Label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Discuss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Explain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Choose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Summarise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Show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Illustrate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Use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Describe</a:t>
                      </a:r>
                    </a:p>
                    <a:p>
                      <a:pPr marL="717550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Apply</a:t>
                      </a:r>
                    </a:p>
                  </a:txBody>
                  <a:tcPr marL="91448" marR="91448" marT="45719" marB="45719"/>
                </a:tc>
                <a:tc>
                  <a:txBody>
                    <a:bodyPr/>
                    <a:lstStyle/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Evaluate</a:t>
                      </a: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Justify</a:t>
                      </a: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Predict</a:t>
                      </a: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Assess</a:t>
                      </a: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Construct</a:t>
                      </a: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Compose</a:t>
                      </a: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Integrate</a:t>
                      </a: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Rewrite</a:t>
                      </a:r>
                    </a:p>
                    <a:p>
                      <a:pPr marL="627063" indent="-358775">
                        <a:buFont typeface="Arial" panose="020B0604020202020204" pitchFamily="34" charset="0"/>
                        <a:buChar char="•"/>
                      </a:pPr>
                      <a:r>
                        <a:rPr lang="en-ZA" sz="2400" b="1" dirty="0">
                          <a:solidFill>
                            <a:srgbClr val="FF0000"/>
                          </a:solidFill>
                        </a:rPr>
                        <a:t>Argue</a:t>
                      </a:r>
                    </a:p>
                  </a:txBody>
                  <a:tcPr marL="91448" marR="91448" marT="45719" marB="45719"/>
                </a:tc>
                <a:extLst>
                  <a:ext uri="{0D108BD9-81ED-4DB2-BD59-A6C34878D82A}">
                    <a16:rowId xmlns:a16="http://schemas.microsoft.com/office/drawing/2014/main" val="2131014508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086187" y="180"/>
            <a:ext cx="7011117" cy="91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Weighting of cognitive levels</a:t>
            </a:r>
          </a:p>
        </p:txBody>
      </p:sp>
    </p:spTree>
    <p:extLst>
      <p:ext uri="{BB962C8B-B14F-4D97-AF65-F5344CB8AC3E}">
        <p14:creationId xmlns:p14="http://schemas.microsoft.com/office/powerpoint/2010/main" val="29146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9820" y="346746"/>
            <a:ext cx="8356705" cy="461665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EXAMPLE OF A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3872" y="1043495"/>
            <a:ext cx="896860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1.6	Figure 1.6 shows river erosion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1.6.1	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type of erosion is associated with rejuvenation? 	(1x1)  (1)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1.6.2	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evidence indicates that rejuvenation has taken place? 																			(1x1) (1)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1.6.3	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the force of </a:t>
            </a:r>
            <a:r>
              <a:rPr lang="en-ZA" sz="2000" dirty="0" err="1">
                <a:latin typeface="Arial" panose="020B0604020202020204" pitchFamily="34" charset="0"/>
                <a:cs typeface="Arial" panose="020B0604020202020204" pitchFamily="34" charset="0"/>
              </a:rPr>
              <a:t>upliftment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associated with rejuvenation.  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														(1x1) (1)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1.6.4	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is rejuvenated land not suitable for human activity? (2x2) (4)</a:t>
            </a:r>
          </a:p>
          <a:p>
            <a:endParaRPr lang="en-ZA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1.6.5	In a 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paragraph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of approximately EIGHT lines, </a:t>
            </a:r>
            <a:r>
              <a:rPr lang="en-Z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 how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rejuvenation could change the fluvial features downstream</a:t>
            </a:r>
          </a:p>
          <a:p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		of the point of rejuvenation.								`(4x2) (8)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5274" y="5111599"/>
            <a:ext cx="5295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Questions become more difficult!</a:t>
            </a:r>
          </a:p>
        </p:txBody>
      </p:sp>
    </p:spTree>
    <p:extLst>
      <p:ext uri="{BB962C8B-B14F-4D97-AF65-F5344CB8AC3E}">
        <p14:creationId xmlns:p14="http://schemas.microsoft.com/office/powerpoint/2010/main" val="10987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/>
        </p:nvGraphicFramePr>
        <p:xfrm>
          <a:off x="1086187" y="358752"/>
          <a:ext cx="7555831" cy="5180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39266" y="522504"/>
            <a:ext cx="32331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Short/one word questions</a:t>
            </a:r>
            <a:r>
              <a:rPr lang="en-GB" sz="2200" dirty="0">
                <a:solidFill>
                  <a:schemeClr val="bg1"/>
                </a:solidFill>
              </a:rPr>
              <a:t>: Candidates performed satisfactory in the shorter questions. </a:t>
            </a:r>
            <a:endParaRPr lang="en-ZA" sz="2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68644" y="3076675"/>
            <a:ext cx="373781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chemeClr val="bg1"/>
                </a:solidFill>
              </a:rPr>
              <a:t>Paragraph-type </a:t>
            </a:r>
          </a:p>
          <a:p>
            <a:r>
              <a:rPr lang="en-GB" sz="2200" b="1" dirty="0">
                <a:solidFill>
                  <a:schemeClr val="bg1"/>
                </a:solidFill>
              </a:rPr>
              <a:t>questions</a:t>
            </a:r>
            <a:r>
              <a:rPr lang="en-GB" sz="2200" dirty="0">
                <a:solidFill>
                  <a:schemeClr val="bg1"/>
                </a:solidFill>
              </a:rPr>
              <a:t>: These questions were mostly of a medium- </a:t>
            </a:r>
          </a:p>
          <a:p>
            <a:r>
              <a:rPr lang="en-GB" sz="2200" dirty="0">
                <a:solidFill>
                  <a:schemeClr val="bg1"/>
                </a:solidFill>
              </a:rPr>
              <a:t>and higher order and had </a:t>
            </a:r>
          </a:p>
          <a:p>
            <a:r>
              <a:rPr lang="en-GB" sz="2200" dirty="0">
                <a:solidFill>
                  <a:schemeClr val="bg1"/>
                </a:solidFill>
              </a:rPr>
              <a:t>been in most cases, competently to very poorly answered. </a:t>
            </a:r>
            <a:endParaRPr lang="en-ZA" sz="2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5460" y="295881"/>
            <a:ext cx="38165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Two - Four mark questions</a:t>
            </a:r>
            <a:r>
              <a:rPr lang="en-GB" sz="2400" dirty="0">
                <a:solidFill>
                  <a:schemeClr val="bg1"/>
                </a:solidFill>
              </a:rPr>
              <a:t>: These data- response type questions where a discussion and detailed reference were required, were often poorly      </a:t>
            </a:r>
          </a:p>
          <a:p>
            <a:r>
              <a:rPr lang="en-GB" sz="2400" dirty="0">
                <a:solidFill>
                  <a:schemeClr val="bg1"/>
                </a:solidFill>
              </a:rPr>
              <a:t>                      answered. </a:t>
            </a:r>
          </a:p>
          <a:p>
            <a:r>
              <a:rPr lang="en-GB" sz="2400" dirty="0">
                <a:solidFill>
                  <a:schemeClr val="bg1"/>
                </a:solidFill>
              </a:rPr>
              <a:t>               NB Command words</a:t>
            </a:r>
            <a:endParaRPr lang="en-ZA" sz="2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2123" y="3094721"/>
            <a:ext cx="376989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200" b="1" dirty="0"/>
              <a:t>                 </a:t>
            </a:r>
            <a:r>
              <a:rPr lang="en-ZA" sz="2200" b="1" dirty="0">
                <a:solidFill>
                  <a:schemeClr val="bg1"/>
                </a:solidFill>
              </a:rPr>
              <a:t>Concepts</a:t>
            </a:r>
            <a:r>
              <a:rPr lang="en-GB" sz="2200" dirty="0">
                <a:solidFill>
                  <a:schemeClr val="bg1"/>
                </a:solidFill>
              </a:rPr>
              <a:t>: Most candidates do not have a sound knowledge of the basic concepts. Not used well when answering questions</a:t>
            </a:r>
            <a:endParaRPr lang="en-ZA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0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CED LOGO master 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98" y="5904813"/>
            <a:ext cx="1821578" cy="78046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436" y="5570972"/>
            <a:ext cx="8432038" cy="159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067" y="5869123"/>
            <a:ext cx="1617515" cy="653566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86187" y="180"/>
            <a:ext cx="7011117" cy="9151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Short questions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B15C8C-AE42-AB49-82EB-E4AC0318A001}"/>
              </a:ext>
            </a:extLst>
          </p:cNvPr>
          <p:cNvSpPr txBox="1"/>
          <p:nvPr/>
        </p:nvSpPr>
        <p:spPr>
          <a:xfrm>
            <a:off x="996462" y="1207477"/>
            <a:ext cx="7432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Study the 2018 question paper and write down the type of short questions found in the question paper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0BCC9D-239D-9342-B8A6-D3372B3A7295}"/>
              </a:ext>
            </a:extLst>
          </p:cNvPr>
          <p:cNvSpPr txBox="1"/>
          <p:nvPr/>
        </p:nvSpPr>
        <p:spPr>
          <a:xfrm>
            <a:off x="973015" y="2266047"/>
            <a:ext cx="74324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Choose correct answer in brackets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Refer to diagram and choose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Matching columns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Choose one term from the list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Multiple short questions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Direct short questions</a:t>
            </a:r>
          </a:p>
        </p:txBody>
      </p:sp>
    </p:spTree>
    <p:extLst>
      <p:ext uri="{BB962C8B-B14F-4D97-AF65-F5344CB8AC3E}">
        <p14:creationId xmlns:p14="http://schemas.microsoft.com/office/powerpoint/2010/main" val="38865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ctrTitle"/>
          </p:nvPr>
        </p:nvSpPr>
        <p:spPr bwMode="auto">
          <a:xfrm>
            <a:off x="295275" y="68529"/>
            <a:ext cx="8505825" cy="876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DATA RESPONSE QUESTIONS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219746" y="1335924"/>
            <a:ext cx="2656468" cy="929020"/>
            <a:chOff x="5219746" y="1335924"/>
            <a:chExt cx="2656468" cy="929020"/>
          </a:xfrm>
        </p:grpSpPr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5219746" y="1335924"/>
              <a:ext cx="2255837" cy="723900"/>
            </a:xfrm>
            <a:prstGeom prst="wedgeRoundRectCallout">
              <a:avLst>
                <a:gd name="adj1" fmla="val -10031"/>
                <a:gd name="adj2" fmla="val 39934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What</a:t>
              </a:r>
            </a:p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is it?</a:t>
              </a:r>
              <a:endParaRPr lang="en-GB" sz="2000" b="1" dirty="0">
                <a:latin typeface="Arial" charset="0"/>
                <a:cs typeface="Arial" charset="0"/>
              </a:endParaRPr>
            </a:p>
          </p:txBody>
        </p:sp>
        <p:pic>
          <p:nvPicPr>
            <p:cNvPr id="25603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8164" y="1355306"/>
              <a:ext cx="908050" cy="90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4207034" y="5362006"/>
            <a:ext cx="2781300" cy="908050"/>
            <a:chOff x="5094914" y="5362006"/>
            <a:chExt cx="2781300" cy="908050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5548939" y="5408729"/>
              <a:ext cx="2327275" cy="814605"/>
            </a:xfrm>
            <a:prstGeom prst="wedgeRoundRectCallout">
              <a:avLst>
                <a:gd name="adj1" fmla="val -47467"/>
                <a:gd name="adj2" fmla="val 17985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Why is it </a:t>
              </a:r>
            </a:p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there?</a:t>
              </a:r>
              <a:endParaRPr lang="en-GB" sz="2000" b="1" dirty="0">
                <a:latin typeface="Arial" charset="0"/>
                <a:cs typeface="Arial" charset="0"/>
              </a:endParaRPr>
            </a:p>
          </p:txBody>
        </p:sp>
        <p:pic>
          <p:nvPicPr>
            <p:cNvPr id="25604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94914" y="5362006"/>
              <a:ext cx="908050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1141109" y="982858"/>
            <a:ext cx="2765729" cy="1230479"/>
            <a:chOff x="1141109" y="982858"/>
            <a:chExt cx="2765729" cy="1230479"/>
          </a:xfrm>
        </p:grpSpPr>
        <p:sp>
          <p:nvSpPr>
            <p:cNvPr id="19" name="AutoShape 13"/>
            <p:cNvSpPr>
              <a:spLocks noChangeArrowheads="1"/>
            </p:cNvSpPr>
            <p:nvPr/>
          </p:nvSpPr>
          <p:spPr bwMode="auto">
            <a:xfrm>
              <a:off x="1670051" y="982858"/>
              <a:ext cx="2236787" cy="814388"/>
            </a:xfrm>
            <a:prstGeom prst="wedgeRoundRectCallout">
              <a:avLst>
                <a:gd name="adj1" fmla="val 46872"/>
                <a:gd name="adj2" fmla="val 22693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How can it be managed?</a:t>
              </a:r>
              <a:endParaRPr lang="en-GB" sz="2000" b="1" dirty="0">
                <a:latin typeface="Arial" charset="0"/>
                <a:cs typeface="Arial" charset="0"/>
              </a:endParaRPr>
            </a:p>
          </p:txBody>
        </p:sp>
        <p:pic>
          <p:nvPicPr>
            <p:cNvPr id="25605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109" y="1305287"/>
              <a:ext cx="908050" cy="908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6903536" y="3119062"/>
            <a:ext cx="1674019" cy="1622910"/>
            <a:chOff x="6903536" y="3119062"/>
            <a:chExt cx="1674019" cy="1622910"/>
          </a:xfrm>
        </p:grpSpPr>
        <p:sp>
          <p:nvSpPr>
            <p:cNvPr id="15" name="AutoShape 15"/>
            <p:cNvSpPr>
              <a:spLocks noChangeArrowheads="1"/>
            </p:cNvSpPr>
            <p:nvPr/>
          </p:nvSpPr>
          <p:spPr bwMode="auto">
            <a:xfrm>
              <a:off x="6903536" y="3119062"/>
              <a:ext cx="1219200" cy="1206500"/>
            </a:xfrm>
            <a:prstGeom prst="wedgeRoundRectCallout">
              <a:avLst>
                <a:gd name="adj1" fmla="val -51176"/>
                <a:gd name="adj2" fmla="val 16776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Where </a:t>
              </a:r>
            </a:p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Is</a:t>
              </a:r>
            </a:p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it?</a:t>
              </a:r>
              <a:endParaRPr lang="en-GB" sz="2000" b="1" dirty="0">
                <a:latin typeface="Arial" charset="0"/>
                <a:cs typeface="Arial" charset="0"/>
              </a:endParaRPr>
            </a:p>
          </p:txBody>
        </p:sp>
        <p:pic>
          <p:nvPicPr>
            <p:cNvPr id="25606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7917" y="3832334"/>
              <a:ext cx="909638" cy="90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"/>
          <p:cNvGrpSpPr/>
          <p:nvPr/>
        </p:nvGrpSpPr>
        <p:grpSpPr>
          <a:xfrm>
            <a:off x="628650" y="4674140"/>
            <a:ext cx="2568271" cy="1351968"/>
            <a:chOff x="628650" y="4674140"/>
            <a:chExt cx="2568271" cy="1351968"/>
          </a:xfrm>
        </p:grpSpPr>
        <p:sp>
          <p:nvSpPr>
            <p:cNvPr id="17" name="AutoShape 17"/>
            <p:cNvSpPr>
              <a:spLocks noChangeArrowheads="1"/>
            </p:cNvSpPr>
            <p:nvPr/>
          </p:nvSpPr>
          <p:spPr bwMode="auto">
            <a:xfrm>
              <a:off x="1141109" y="4674140"/>
              <a:ext cx="2055812" cy="823913"/>
            </a:xfrm>
            <a:prstGeom prst="wedgeRoundRectCallout">
              <a:avLst>
                <a:gd name="adj1" fmla="val 49160"/>
                <a:gd name="adj2" fmla="val -13779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000" b="1" dirty="0">
                  <a:latin typeface="Arial" charset="0"/>
                  <a:cs typeface="Arial" charset="0"/>
                </a:rPr>
                <a:t>What does it look like?</a:t>
              </a:r>
              <a:endParaRPr lang="en-GB" sz="2000" b="1" dirty="0">
                <a:latin typeface="Arial" charset="0"/>
                <a:cs typeface="Arial" charset="0"/>
              </a:endParaRPr>
            </a:p>
          </p:txBody>
        </p:sp>
        <p:pic>
          <p:nvPicPr>
            <p:cNvPr id="25607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5116470"/>
              <a:ext cx="908050" cy="909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341313" y="2684404"/>
            <a:ext cx="3117824" cy="1649876"/>
            <a:chOff x="341313" y="2684404"/>
            <a:chExt cx="3117824" cy="1649876"/>
          </a:xfrm>
        </p:grpSpPr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563537" y="2684404"/>
              <a:ext cx="2895600" cy="1182688"/>
            </a:xfrm>
            <a:prstGeom prst="wedgeRoundRectCallout">
              <a:avLst>
                <a:gd name="adj1" fmla="val 41779"/>
                <a:gd name="adj2" fmla="val -9840"/>
                <a:gd name="adj3" fmla="val 16667"/>
              </a:avLst>
            </a:prstGeom>
            <a:gradFill>
              <a:gsLst>
                <a:gs pos="0">
                  <a:srgbClr val="FF0000"/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1" hangingPunct="1">
                <a:defRPr/>
              </a:pPr>
              <a:r>
                <a:rPr lang="en-ZA" sz="2200" b="1" dirty="0">
                  <a:latin typeface="Arial" charset="0"/>
                  <a:cs typeface="Arial" charset="0"/>
                </a:rPr>
                <a:t>What is the impact on the environ-</a:t>
              </a:r>
              <a:r>
                <a:rPr lang="en-ZA" sz="2200" b="1" dirty="0" err="1">
                  <a:latin typeface="Arial" charset="0"/>
                  <a:cs typeface="Arial" charset="0"/>
                </a:rPr>
                <a:t>ment</a:t>
              </a:r>
              <a:r>
                <a:rPr lang="en-ZA" sz="2200" b="1" dirty="0">
                  <a:latin typeface="Arial" charset="0"/>
                  <a:cs typeface="Arial" charset="0"/>
                </a:rPr>
                <a:t>?</a:t>
              </a:r>
            </a:p>
            <a:p>
              <a:pPr algn="ctr" eaLnBrk="1" hangingPunct="1">
                <a:defRPr/>
              </a:pPr>
              <a:endParaRPr lang="en-ZA" dirty="0">
                <a:latin typeface="Arial" charset="0"/>
                <a:cs typeface="Arial" charset="0"/>
              </a:endParaRPr>
            </a:p>
            <a:p>
              <a:pPr algn="ctr" eaLnBrk="1" hangingPunct="1">
                <a:defRPr/>
              </a:pPr>
              <a:endParaRPr lang="en-GB" dirty="0">
                <a:latin typeface="Arial" charset="0"/>
                <a:cs typeface="Arial" charset="0"/>
              </a:endParaRPr>
            </a:p>
          </p:txBody>
        </p:sp>
        <p:pic>
          <p:nvPicPr>
            <p:cNvPr id="25608" name="Picture 8" descr="http://www.greyhoundsbulli.com/uploads/140227_spinning-globe.gif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313" y="3424643"/>
              <a:ext cx="909637" cy="909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0"/>
          <p:cNvGrpSpPr>
            <a:grpSpLocks/>
          </p:cNvGrpSpPr>
          <p:nvPr/>
        </p:nvGrpSpPr>
        <p:grpSpPr bwMode="auto">
          <a:xfrm>
            <a:off x="3863975" y="2649538"/>
            <a:ext cx="2249488" cy="2317750"/>
            <a:chOff x="2592" y="1552"/>
            <a:chExt cx="1377" cy="1358"/>
          </a:xfrm>
        </p:grpSpPr>
        <p:pic>
          <p:nvPicPr>
            <p:cNvPr id="25616" name="Picture 4" descr="j0223755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2" y="1674"/>
              <a:ext cx="732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17" name="WordArt 18"/>
            <p:cNvSpPr>
              <a:spLocks noChangeArrowheads="1" noChangeShapeType="1" noTextEdit="1"/>
            </p:cNvSpPr>
            <p:nvPr/>
          </p:nvSpPr>
          <p:spPr bwMode="auto">
            <a:xfrm>
              <a:off x="2592" y="2113"/>
              <a:ext cx="1377" cy="797"/>
            </a:xfrm>
            <a:prstGeom prst="rect">
              <a:avLst/>
            </a:prstGeom>
          </p:spPr>
          <p:txBody>
            <a:bodyPr wrap="none" fromWordArt="1">
              <a:prstTxWarp prst="textCanDown">
                <a:avLst>
                  <a:gd name="adj" fmla="val 33333"/>
                </a:avLst>
              </a:prstTxWarp>
            </a:bodyPr>
            <a:lstStyle/>
            <a:p>
              <a:pPr algn="ctr"/>
              <a:r>
                <a:rPr lang="en-ZA" sz="40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Geographers ask</a:t>
              </a:r>
            </a:p>
          </p:txBody>
        </p:sp>
        <p:sp>
          <p:nvSpPr>
            <p:cNvPr id="25618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2603" y="1552"/>
              <a:ext cx="1354" cy="81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ZA" sz="24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 panose="020B0A04020102020204" pitchFamily="34" charset="0"/>
                </a:rPr>
                <a:t>Questions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63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2505" y="1107323"/>
            <a:ext cx="8951495" cy="5461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74688" indent="-674688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Identify the type of cyclone at A. 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IT?</a:t>
            </a:r>
          </a:p>
          <a:p>
            <a:pPr marL="674688" indent="-674688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Give the location of the cyclone, as shown on the map.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IS IT?</a:t>
            </a:r>
          </a:p>
          <a:p>
            <a:pPr marL="674688" indent="-674688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Why is the cyclone found there?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IT THERE?</a:t>
            </a:r>
          </a:p>
          <a:p>
            <a:pPr marL="674688" indent="-674688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Draw a diagram to show the mature stage of the cyclone.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IT LOOK LIKE?</a:t>
            </a:r>
          </a:p>
          <a:p>
            <a:pPr marL="674688" indent="-674688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Explain how the cyclone causes destruction.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THE IMPACT ON THE ENVIRONMENT? (*NB PARAGRAPH)</a:t>
            </a:r>
          </a:p>
          <a:p>
            <a:pPr marL="674688" indent="-674688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en-ZA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What can be done to limit the destruction caused by tropical cyclones to the minimum?  </a:t>
            </a:r>
            <a:r>
              <a:rPr lang="en-ZA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IT BE MANAGED? (*NB PARAGRAPH)</a:t>
            </a:r>
          </a:p>
          <a:p>
            <a:pPr marL="674688" indent="-674688"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endParaRPr lang="en-GB" altLang="en-US" sz="3100" b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9938" y="208547"/>
            <a:ext cx="7294562" cy="10271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EXAMINATION QUESTION </a:t>
            </a:r>
          </a:p>
          <a:p>
            <a:r>
              <a:rPr lang="en-ZA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Tropical cyclones</a:t>
            </a:r>
            <a:endParaRPr lang="en-GB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1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isContent="1"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1337</Words>
  <Application>Microsoft Macintosh PowerPoint</Application>
  <PresentationFormat>On-screen Show (4:3)</PresentationFormat>
  <Paragraphs>401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4" baseType="lpstr">
      <vt:lpstr>AR CHRISTY</vt:lpstr>
      <vt:lpstr>Arial</vt:lpstr>
      <vt:lpstr>Arial Black</vt:lpstr>
      <vt:lpstr>Arial Narrow</vt:lpstr>
      <vt:lpstr>Bodoni MT Black</vt:lpstr>
      <vt:lpstr>Britannic Bold</vt:lpstr>
      <vt:lpstr>Calibri</vt:lpstr>
      <vt:lpstr>Century Gothic</vt:lpstr>
      <vt:lpstr>Gill Sans Ultra Bold Condensed</vt:lpstr>
      <vt:lpstr>Rockwell Condensed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RESPONSE QUESTIONS</vt:lpstr>
      <vt:lpstr>PowerPoint Presentation</vt:lpstr>
      <vt:lpstr>EXAMINATION QUESTION Urban Settlement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Paragraph-type questions 2018</vt:lpstr>
      <vt:lpstr>PowerPoint Presentation</vt:lpstr>
      <vt:lpstr>PowerPoint Presentation</vt:lpstr>
      <vt:lpstr>PowerPoint Presentation</vt:lpstr>
      <vt:lpstr>PRESCRIBED SUBJECT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Western Cape Education Dept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 Media1</dc:creator>
  <cp:lastModifiedBy>Microsoft Office User</cp:lastModifiedBy>
  <cp:revision>132</cp:revision>
  <cp:lastPrinted>2019-02-11T11:17:07Z</cp:lastPrinted>
  <dcterms:created xsi:type="dcterms:W3CDTF">2018-08-29T11:35:06Z</dcterms:created>
  <dcterms:modified xsi:type="dcterms:W3CDTF">2019-08-03T01:38:43Z</dcterms:modified>
</cp:coreProperties>
</file>