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59" r:id="rId3"/>
    <p:sldId id="327" r:id="rId4"/>
    <p:sldId id="262" r:id="rId5"/>
    <p:sldId id="299" r:id="rId6"/>
    <p:sldId id="313" r:id="rId7"/>
    <p:sldId id="300" r:id="rId8"/>
    <p:sldId id="275" r:id="rId9"/>
    <p:sldId id="304" r:id="rId10"/>
    <p:sldId id="282" r:id="rId11"/>
    <p:sldId id="284" r:id="rId12"/>
    <p:sldId id="285" r:id="rId13"/>
    <p:sldId id="287" r:id="rId14"/>
    <p:sldId id="318" r:id="rId15"/>
    <p:sldId id="320" r:id="rId16"/>
    <p:sldId id="322" r:id="rId17"/>
    <p:sldId id="290" r:id="rId18"/>
    <p:sldId id="305" r:id="rId19"/>
    <p:sldId id="291" r:id="rId20"/>
    <p:sldId id="292" r:id="rId21"/>
    <p:sldId id="324" r:id="rId22"/>
    <p:sldId id="325" r:id="rId23"/>
    <p:sldId id="326" r:id="rId24"/>
    <p:sldId id="31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4FD1FF"/>
    <a:srgbClr val="663300"/>
    <a:srgbClr val="D8FF69"/>
    <a:srgbClr val="0033CC"/>
    <a:srgbClr val="FFA725"/>
    <a:srgbClr val="EAEAEA"/>
    <a:srgbClr val="008000"/>
    <a:srgbClr val="00CC00"/>
    <a:srgbClr val="9F5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>
        <p:scale>
          <a:sx n="70" d="100"/>
          <a:sy n="70" d="100"/>
        </p:scale>
        <p:origin x="-1374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910C9-86C7-4E1A-A678-2DC0969A6175}" type="datetimeFigureOut">
              <a:rPr lang="en-ZA" smtClean="0"/>
              <a:t>2015-10-17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356E2-CB92-4227-8887-842F7CA1F6D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9148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D4622-9BD5-4125-AC8A-659E06EA682F}" type="datetimeFigureOut">
              <a:rPr lang="en-ZA" smtClean="0"/>
              <a:t>2015-10-17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148BE1-0410-441E-8D88-30CD7D563E20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D4622-9BD5-4125-AC8A-659E06EA682F}" type="datetimeFigureOut">
              <a:rPr lang="en-ZA" smtClean="0"/>
              <a:t>2015-10-17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148BE1-0410-441E-8D88-30CD7D563E20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D4622-9BD5-4125-AC8A-659E06EA682F}" type="datetimeFigureOut">
              <a:rPr lang="en-ZA" smtClean="0"/>
              <a:t>2015-10-17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148BE1-0410-441E-8D88-30CD7D563E20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D4622-9BD5-4125-AC8A-659E06EA682F}" type="datetimeFigureOut">
              <a:rPr lang="en-ZA" smtClean="0"/>
              <a:t>2015-10-17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148BE1-0410-441E-8D88-30CD7D563E20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D4622-9BD5-4125-AC8A-659E06EA682F}" type="datetimeFigureOut">
              <a:rPr lang="en-ZA" smtClean="0"/>
              <a:t>2015-10-17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148BE1-0410-441E-8D88-30CD7D563E20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D4622-9BD5-4125-AC8A-659E06EA682F}" type="datetimeFigureOut">
              <a:rPr lang="en-ZA" smtClean="0"/>
              <a:t>2015-10-17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148BE1-0410-441E-8D88-30CD7D563E20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D4622-9BD5-4125-AC8A-659E06EA682F}" type="datetimeFigureOut">
              <a:rPr lang="en-ZA" smtClean="0"/>
              <a:t>2015-10-17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148BE1-0410-441E-8D88-30CD7D563E20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D4622-9BD5-4125-AC8A-659E06EA682F}" type="datetimeFigureOut">
              <a:rPr lang="en-ZA" smtClean="0"/>
              <a:t>2015-10-17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148BE1-0410-441E-8D88-30CD7D563E20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D4622-9BD5-4125-AC8A-659E06EA682F}" type="datetimeFigureOut">
              <a:rPr lang="en-ZA" smtClean="0"/>
              <a:t>2015-10-17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148BE1-0410-441E-8D88-30CD7D563E20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D4622-9BD5-4125-AC8A-659E06EA682F}" type="datetimeFigureOut">
              <a:rPr lang="en-ZA" smtClean="0"/>
              <a:t>2015-10-17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148BE1-0410-441E-8D88-30CD7D563E20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D4622-9BD5-4125-AC8A-659E06EA682F}" type="datetimeFigureOut">
              <a:rPr lang="en-ZA" smtClean="0"/>
              <a:t>2015-10-17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148BE1-0410-441E-8D88-30CD7D563E20}" type="slidenum">
              <a:rPr lang="en-ZA" smtClean="0"/>
              <a:t>‹#›</a:t>
            </a:fld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34D4622-9BD5-4125-AC8A-659E06EA682F}" type="datetimeFigureOut">
              <a:rPr lang="en-ZA" smtClean="0"/>
              <a:t>2015-10-17</a:t>
            </a:fld>
            <a:endParaRPr lang="en-Z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9148BE1-0410-441E-8D88-30CD7D563E20}" type="slidenum">
              <a:rPr lang="en-ZA" smtClean="0"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11560" y="476672"/>
            <a:ext cx="790583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Geographic Information Systems</a:t>
            </a:r>
            <a:endParaRPr lang="en-US" sz="4400" b="1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8" name="Picture 4" descr="http://www.kln.ac.lk/socialsciences/depts/geography/images/stories/gis/gi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78934"/>
            <a:ext cx="4309325" cy="429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 rot="20378334">
            <a:off x="1588306" y="2757616"/>
            <a:ext cx="332655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Grade </a:t>
            </a:r>
            <a:r>
              <a:rPr lang="en-US" sz="48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12</a:t>
            </a:r>
            <a:endParaRPr lang="en-US" sz="48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558924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nb-NO" b="1">
                <a:solidFill>
                  <a:srgbClr val="002060"/>
                </a:solidFill>
              </a:rPr>
              <a:t>J.A.(André)Jacobs</a:t>
            </a:r>
          </a:p>
          <a:p>
            <a:pPr algn="ctr">
              <a:spcBef>
                <a:spcPct val="0"/>
              </a:spcBef>
              <a:defRPr/>
            </a:pPr>
            <a:r>
              <a:rPr lang="nb-NO" b="1" smtClean="0">
                <a:solidFill>
                  <a:srgbClr val="002060"/>
                </a:solidFill>
              </a:rPr>
              <a:t>andre@cartografix.co.za</a:t>
            </a:r>
            <a:endParaRPr lang="en-ZA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27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950913" y="477758"/>
            <a:ext cx="7291387" cy="64698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b-NO" sz="3200" b="1"/>
              <a:t>GIS DATA TYPES </a:t>
            </a:r>
            <a:endParaRPr lang="en-GB" sz="3200" b="1"/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1229084" y="1556792"/>
            <a:ext cx="6640513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SPATIAL DATA</a:t>
            </a:r>
            <a:endParaRPr lang="en-GB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62524" y="4005064"/>
            <a:ext cx="6640513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ATTRIBUTE DATA</a:t>
            </a:r>
            <a:endParaRPr lang="en-GB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229083" y="2276872"/>
            <a:ext cx="6640513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800" smtClean="0">
                <a:latin typeface="Arial" pitchFamily="34" charset="0"/>
                <a:cs typeface="Arial" pitchFamily="34" charset="0"/>
              </a:rPr>
              <a:t>All geographic features/objects both natural and man-made</a:t>
            </a:r>
          </a:p>
          <a:p>
            <a:pPr algn="ctr" eaLnBrk="1" hangingPunct="1"/>
            <a:r>
              <a:rPr lang="en-GB" sz="2800" smtClean="0">
                <a:latin typeface="Arial" pitchFamily="34" charset="0"/>
                <a:cs typeface="Arial" pitchFamily="34" charset="0"/>
              </a:rPr>
              <a:t>[Map data]</a:t>
            </a:r>
            <a:endParaRPr lang="en-GB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76349" y="4725144"/>
            <a:ext cx="6640513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800" smtClean="0">
                <a:latin typeface="Arial" pitchFamily="34" charset="0"/>
                <a:cs typeface="Arial" pitchFamily="34" charset="0"/>
              </a:rPr>
              <a:t>Characteristics/description/information of the geographic objects</a:t>
            </a:r>
            <a:endParaRPr lang="en-GB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6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663575" y="457200"/>
            <a:ext cx="7924800" cy="783193"/>
          </a:xfrm>
          <a:prstGeom prst="round2Diag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4000" smtClean="0"/>
              <a:t>Spatial </a:t>
            </a:r>
            <a:r>
              <a:rPr lang="en-GB" sz="4000"/>
              <a:t>data structures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47" y="1556792"/>
            <a:ext cx="3181350" cy="2628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120" y="1594599"/>
            <a:ext cx="3254375" cy="2655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7419" y="3893592"/>
            <a:ext cx="1600200" cy="646986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3200" b="1"/>
              <a:t>Raster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64520" y="3892011"/>
            <a:ext cx="1600200" cy="646986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3200" b="1"/>
              <a:t>Vector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187624" y="4901098"/>
            <a:ext cx="2808312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smtClean="0">
                <a:latin typeface="Arial" pitchFamily="34" charset="0"/>
                <a:cs typeface="Arial" pitchFamily="34" charset="0"/>
              </a:rPr>
              <a:t>Pixels</a:t>
            </a:r>
            <a:endParaRPr lang="en-GB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644008" y="4789600"/>
            <a:ext cx="3312368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smtClean="0">
                <a:latin typeface="Arial" pitchFamily="34" charset="0"/>
                <a:cs typeface="Arial" pitchFamily="34" charset="0"/>
              </a:rPr>
              <a:t>Points, lines, areas</a:t>
            </a:r>
          </a:p>
          <a:p>
            <a:pPr algn="ctr">
              <a:defRPr/>
            </a:pPr>
            <a:r>
              <a:rPr lang="en-GB" sz="2000">
                <a:latin typeface="Arial" pitchFamily="34" charset="0"/>
                <a:cs typeface="Arial" pitchFamily="34" charset="0"/>
              </a:rPr>
              <a:t>(</a:t>
            </a:r>
            <a:r>
              <a:rPr lang="en-GB" sz="2000" smtClean="0">
                <a:latin typeface="Arial" pitchFamily="34" charset="0"/>
                <a:cs typeface="Arial" pitchFamily="34" charset="0"/>
              </a:rPr>
              <a:t>Nodes, arcs, polygons)</a:t>
            </a:r>
            <a:endParaRPr lang="en-GB" sz="2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0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ounded Rectangle 4"/>
          <p:cNvSpPr>
            <a:spLocks noChangeArrowheads="1"/>
          </p:cNvSpPr>
          <p:nvPr/>
        </p:nvSpPr>
        <p:spPr bwMode="auto">
          <a:xfrm>
            <a:off x="127000" y="98425"/>
            <a:ext cx="8953500" cy="6680200"/>
          </a:xfrm>
          <a:prstGeom prst="roundRect">
            <a:avLst>
              <a:gd name="adj" fmla="val 3389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772" y="1340768"/>
            <a:ext cx="5595539" cy="509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948264" y="2810897"/>
            <a:ext cx="1600200" cy="646986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3200" b="1"/>
              <a:t>Raster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3528" y="4365104"/>
            <a:ext cx="1600200" cy="646986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3200" b="1"/>
              <a:t>Vector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63575" y="457200"/>
            <a:ext cx="7924800" cy="783193"/>
          </a:xfrm>
          <a:prstGeom prst="round2Diag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4000" smtClean="0"/>
              <a:t>Spatial </a:t>
            </a:r>
            <a:r>
              <a:rPr lang="en-GB" sz="4000"/>
              <a:t>data structures </a:t>
            </a:r>
          </a:p>
        </p:txBody>
      </p:sp>
    </p:spTree>
    <p:extLst>
      <p:ext uri="{BB962C8B-B14F-4D97-AF65-F5344CB8AC3E}">
        <p14:creationId xmlns:p14="http://schemas.microsoft.com/office/powerpoint/2010/main" val="27669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2173288" y="381000"/>
            <a:ext cx="4903787" cy="6469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b-NO" sz="3200" b="1"/>
              <a:t>GIS DATA LAYERS</a:t>
            </a:r>
            <a:endParaRPr lang="en-GB" sz="3200" b="1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422275" y="1339979"/>
            <a:ext cx="41941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223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7223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7223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7223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7223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7223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7223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7223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7223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800"/>
              <a:t>All spatial data whether it is vector data or raster data are shown in </a:t>
            </a:r>
            <a:r>
              <a:rPr lang="en-GB" sz="2800" smtClean="0"/>
              <a:t>layers</a:t>
            </a:r>
          </a:p>
          <a:p>
            <a:pPr eaLnBrk="1" hangingPunct="1"/>
            <a:endParaRPr lang="en-GB" sz="2800"/>
          </a:p>
          <a:p>
            <a:pPr eaLnBrk="1" hangingPunct="1"/>
            <a:r>
              <a:rPr lang="en-GB" sz="2800"/>
              <a:t>Each layer represents a single entity/theme </a:t>
            </a:r>
          </a:p>
        </p:txBody>
      </p:sp>
      <p:pic>
        <p:nvPicPr>
          <p:cNvPr id="35845" name="Picture 5" descr="GIS lay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7" b="2434"/>
          <a:stretch>
            <a:fillRect/>
          </a:stretch>
        </p:blipFill>
        <p:spPr bwMode="auto">
          <a:xfrm>
            <a:off x="4704881" y="1186990"/>
            <a:ext cx="3779590" cy="4042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404440" y="5373216"/>
            <a:ext cx="8128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800"/>
              <a:t>It is this characteristic that enables a GIS to manipulate, integrate, and query data. </a:t>
            </a:r>
          </a:p>
        </p:txBody>
      </p:sp>
    </p:spTree>
    <p:extLst>
      <p:ext uri="{BB962C8B-B14F-4D97-AF65-F5344CB8AC3E}">
        <p14:creationId xmlns:p14="http://schemas.microsoft.com/office/powerpoint/2010/main" val="13641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ounded Rectangle 3"/>
          <p:cNvSpPr>
            <a:spLocks noChangeArrowheads="1"/>
          </p:cNvSpPr>
          <p:nvPr/>
        </p:nvSpPr>
        <p:spPr bwMode="auto">
          <a:xfrm>
            <a:off x="95250" y="95250"/>
            <a:ext cx="8953500" cy="6680200"/>
          </a:xfrm>
          <a:prstGeom prst="roundRect">
            <a:avLst>
              <a:gd name="adj" fmla="val 3389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608013" y="576263"/>
            <a:ext cx="7735887" cy="57943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b-NO" sz="3200" b="1">
                <a:solidFill>
                  <a:schemeClr val="bg1"/>
                </a:solidFill>
              </a:rPr>
              <a:t>DATA MANIPULATION AND ANALYSIS</a:t>
            </a:r>
            <a:endParaRPr lang="en-GB" sz="3200" b="1">
              <a:solidFill>
                <a:schemeClr val="bg1"/>
              </a:solidFill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650875" y="1328738"/>
            <a:ext cx="7735888" cy="5005626"/>
          </a:xfrm>
          <a:prstGeom prst="roundRect">
            <a:avLst>
              <a:gd name="adj" fmla="val 583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>
            <a:lvl1pPr marL="444500" indent="-444500" eaLnBrk="0" hangingPunct="0">
              <a:tabLst>
                <a:tab pos="90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90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90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90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90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90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90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90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90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200"/>
              <a:t>Data can be manipulated (edited and processed) and analysed by a GIS.  </a:t>
            </a:r>
          </a:p>
          <a:p>
            <a:pPr eaLnBrk="1" hangingPunct="1">
              <a:buFontTx/>
              <a:buChar char="•"/>
            </a:pPr>
            <a:r>
              <a:rPr lang="en-GB" sz="3200"/>
              <a:t>Transforming from one map projection to another</a:t>
            </a:r>
          </a:p>
          <a:p>
            <a:pPr eaLnBrk="1" hangingPunct="1">
              <a:buFontTx/>
              <a:buChar char="•"/>
            </a:pPr>
            <a:r>
              <a:rPr lang="en-GB" sz="3200"/>
              <a:t>Converting data from raster to vector format and from vector to raster format</a:t>
            </a:r>
          </a:p>
          <a:p>
            <a:pPr eaLnBrk="1" hangingPunct="1">
              <a:buFontTx/>
              <a:buChar char="•"/>
            </a:pPr>
            <a:r>
              <a:rPr lang="en-GB" sz="3200"/>
              <a:t>Interpolation between points (eg. spot heights)</a:t>
            </a:r>
            <a:endParaRPr lang="es-MX" sz="3200"/>
          </a:p>
        </p:txBody>
      </p:sp>
    </p:spTree>
    <p:extLst>
      <p:ext uri="{BB962C8B-B14F-4D97-AF65-F5344CB8AC3E}">
        <p14:creationId xmlns:p14="http://schemas.microsoft.com/office/powerpoint/2010/main" val="262791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ounded Rectangle 3"/>
          <p:cNvSpPr>
            <a:spLocks noChangeArrowheads="1"/>
          </p:cNvSpPr>
          <p:nvPr/>
        </p:nvSpPr>
        <p:spPr bwMode="auto">
          <a:xfrm>
            <a:off x="95250" y="95250"/>
            <a:ext cx="8953500" cy="6680200"/>
          </a:xfrm>
          <a:prstGeom prst="roundRect">
            <a:avLst>
              <a:gd name="adj" fmla="val 3389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950913" y="436563"/>
            <a:ext cx="7291387" cy="5794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3200" b="1"/>
              <a:t>DATA INTEGRATION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566737" y="1772816"/>
            <a:ext cx="8193087" cy="1569660"/>
          </a:xfrm>
          <a:prstGeom prst="rect">
            <a:avLst/>
          </a:prstGeom>
          <a:solidFill>
            <a:srgbClr val="92D050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GB" sz="3200"/>
              <a:t>The integration of data involves the combination of two or more data layers in order to create a new </a:t>
            </a:r>
            <a:r>
              <a:rPr lang="en-GB" sz="3200" smtClean="0"/>
              <a:t>one</a:t>
            </a: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60961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ounded Rectangle 3"/>
          <p:cNvSpPr>
            <a:spLocks noChangeArrowheads="1"/>
          </p:cNvSpPr>
          <p:nvPr/>
        </p:nvSpPr>
        <p:spPr bwMode="auto">
          <a:xfrm>
            <a:off x="95250" y="95250"/>
            <a:ext cx="8953500" cy="6680200"/>
          </a:xfrm>
          <a:prstGeom prst="roundRect">
            <a:avLst>
              <a:gd name="adj" fmla="val 3389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950913" y="449263"/>
            <a:ext cx="7291387" cy="579437"/>
          </a:xfrm>
          <a:prstGeom prst="rect">
            <a:avLst/>
          </a:prstGeom>
          <a:solidFill>
            <a:srgbClr val="4FD1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MX" sz="3200" b="1"/>
              <a:t>BUFFERING</a:t>
            </a:r>
            <a:endParaRPr lang="nb-NO" sz="3200" b="1"/>
          </a:p>
        </p:txBody>
      </p:sp>
      <p:pic>
        <p:nvPicPr>
          <p:cNvPr id="35844" name="Picture 6" descr="http://www.univie.ac.at/chis/assets/images/buffer_analys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2996952"/>
            <a:ext cx="4244975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439738" y="1236663"/>
            <a:ext cx="833596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200"/>
              <a:t>It is sometimes necessary to identify zones at different distances from certain geographic features</a:t>
            </a:r>
            <a:r>
              <a:rPr lang="en-GB" sz="3200" smtClean="0"/>
              <a:t>.</a:t>
            </a:r>
          </a:p>
          <a:p>
            <a:pPr eaLnBrk="1" hangingPunct="1"/>
            <a:r>
              <a:rPr lang="en-GB" sz="3200" smtClean="0"/>
              <a:t>  </a:t>
            </a:r>
            <a:endParaRPr lang="en-GB" sz="3200"/>
          </a:p>
          <a:p>
            <a:pPr eaLnBrk="1" hangingPunct="1">
              <a:buFontTx/>
              <a:buChar char="•"/>
            </a:pPr>
            <a:r>
              <a:rPr lang="en-GB" sz="3200"/>
              <a:t> noise buffers next to roads</a:t>
            </a:r>
          </a:p>
          <a:p>
            <a:pPr eaLnBrk="1" hangingPunct="1">
              <a:buFontTx/>
              <a:buChar char="•"/>
            </a:pPr>
            <a:r>
              <a:rPr lang="en-GB" sz="3200"/>
              <a:t> safety buffers for </a:t>
            </a:r>
            <a:br>
              <a:rPr lang="en-GB" sz="3200"/>
            </a:br>
            <a:r>
              <a:rPr lang="en-GB" sz="3200"/>
              <a:t> </a:t>
            </a:r>
            <a:r>
              <a:rPr lang="en-GB" sz="3200" smtClean="0"/>
              <a:t>    dangerous </a:t>
            </a:r>
            <a:r>
              <a:rPr lang="en-GB" sz="3200"/>
              <a:t>areas </a:t>
            </a:r>
            <a:endParaRPr lang="nb-NO" sz="3200"/>
          </a:p>
        </p:txBody>
      </p:sp>
    </p:spTree>
    <p:extLst>
      <p:ext uri="{BB962C8B-B14F-4D97-AF65-F5344CB8AC3E}">
        <p14:creationId xmlns:p14="http://schemas.microsoft.com/office/powerpoint/2010/main" val="231417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133" y="1362125"/>
            <a:ext cx="3067050" cy="3074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1100138" y="4667652"/>
            <a:ext cx="74977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ZA" sz="2400" smtClean="0"/>
              <a:t>Using both the vector and raster data structure,</a:t>
            </a:r>
          </a:p>
          <a:p>
            <a:pPr eaLnBrk="1" hangingPunct="1"/>
            <a:r>
              <a:rPr lang="en-ZA" sz="2400" smtClean="0"/>
              <a:t>show a </a:t>
            </a:r>
            <a:r>
              <a:rPr lang="en-ZA" sz="2400"/>
              <a:t>road, the two schools and the cultivated </a:t>
            </a:r>
            <a:r>
              <a:rPr lang="en-ZA" sz="2400" smtClean="0"/>
              <a:t>fields</a:t>
            </a:r>
          </a:p>
          <a:p>
            <a:pPr eaLnBrk="1" hangingPunct="1"/>
            <a:r>
              <a:rPr lang="en-ZA" sz="2400" smtClean="0"/>
              <a:t> </a:t>
            </a:r>
            <a:endParaRPr lang="en-ZA" sz="2400"/>
          </a:p>
          <a:p>
            <a:pPr eaLnBrk="1" hangingPunct="1"/>
            <a:r>
              <a:rPr lang="en-ZA" sz="2400"/>
              <a:t>Create an attribute table for the hospital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1560" y="1572246"/>
            <a:ext cx="1711523" cy="2464594"/>
          </a:xfrm>
          <a:prstGeom prst="roundRect">
            <a:avLst/>
          </a:prstGeom>
          <a:solidFill>
            <a:srgbClr val="D8FF6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ZA" sz="2400" smtClean="0"/>
              <a:t>Road</a:t>
            </a:r>
          </a:p>
          <a:p>
            <a:pPr eaLnBrk="1" hangingPunct="1"/>
            <a:endParaRPr lang="en-ZA" sz="2400"/>
          </a:p>
          <a:p>
            <a:pPr eaLnBrk="1" hangingPunct="1"/>
            <a:r>
              <a:rPr lang="en-ZA" sz="2400"/>
              <a:t>Cultivated fields</a:t>
            </a:r>
          </a:p>
          <a:p>
            <a:pPr eaLnBrk="1" hangingPunct="1"/>
            <a:endParaRPr lang="en-ZA" sz="2400"/>
          </a:p>
          <a:p>
            <a:pPr eaLnBrk="1" hangingPunct="1"/>
            <a:r>
              <a:rPr lang="en-ZA" sz="2400"/>
              <a:t>Schools</a:t>
            </a:r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>
            <a:off x="2323083" y="1984425"/>
            <a:ext cx="1038225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>
            <a:off x="2323083" y="2649587"/>
            <a:ext cx="3181350" cy="25082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V="1">
            <a:off x="2323083" y="3644950"/>
            <a:ext cx="1806575" cy="968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2323083" y="3741787"/>
            <a:ext cx="1447800" cy="22066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173288" y="405750"/>
            <a:ext cx="4903787" cy="6469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b-NO" sz="3200" b="1" smtClean="0"/>
              <a:t>NOW LET’S GIS</a:t>
            </a:r>
            <a:endParaRPr lang="en-GB" sz="3200" b="1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912944" y="1746538"/>
            <a:ext cx="2759834" cy="1995249"/>
          </a:xfrm>
          <a:prstGeom prst="round2DiagRect">
            <a:avLst>
              <a:gd name="adj1" fmla="val 5426"/>
              <a:gd name="adj2" fmla="val 0"/>
            </a:avLst>
          </a:prstGeom>
          <a:solidFill>
            <a:srgbClr val="D8FF6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ZA" sz="2400" smtClean="0"/>
              <a:t>Examples of:</a:t>
            </a:r>
          </a:p>
          <a:p>
            <a:pPr eaLnBrk="1" hangingPunct="1"/>
            <a:endParaRPr lang="en-ZA" sz="2400" smtClean="0"/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ZA" sz="2400" smtClean="0"/>
              <a:t>Points/nodes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ZA" sz="2400" smtClean="0"/>
              <a:t>Lines/arcs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ZA" sz="2400" smtClean="0"/>
              <a:t>Areas/Polygons</a:t>
            </a:r>
            <a:endParaRPr lang="en-ZA" sz="2400"/>
          </a:p>
        </p:txBody>
      </p:sp>
    </p:spTree>
    <p:extLst>
      <p:ext uri="{BB962C8B-B14F-4D97-AF65-F5344CB8AC3E}">
        <p14:creationId xmlns:p14="http://schemas.microsoft.com/office/powerpoint/2010/main" val="5718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79" y="836712"/>
            <a:ext cx="2739013" cy="27461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34070"/>
            <a:ext cx="2748938" cy="276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292080" y="980728"/>
            <a:ext cx="1440160" cy="5847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200" smtClean="0">
                <a:latin typeface="Arial" pitchFamily="34" charset="0"/>
                <a:cs typeface="Arial" pitchFamily="34" charset="0"/>
              </a:rPr>
              <a:t>Vector</a:t>
            </a:r>
            <a:endParaRPr lang="en-GB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55576" y="4387443"/>
            <a:ext cx="3312368" cy="1015663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b="1" smtClean="0">
                <a:latin typeface="Arial" pitchFamily="34" charset="0"/>
                <a:cs typeface="Arial" pitchFamily="34" charset="0"/>
              </a:rPr>
              <a:t>REMEMBER</a:t>
            </a:r>
          </a:p>
          <a:p>
            <a:pPr algn="ctr">
              <a:defRPr/>
            </a:pPr>
            <a:r>
              <a:rPr lang="en-GB" sz="2000" smtClean="0">
                <a:latin typeface="Arial" pitchFamily="34" charset="0"/>
                <a:cs typeface="Arial" pitchFamily="34" charset="0"/>
              </a:rPr>
              <a:t>Points, lines, areas</a:t>
            </a:r>
          </a:p>
          <a:p>
            <a:pPr algn="ctr">
              <a:defRPr/>
            </a:pPr>
            <a:r>
              <a:rPr lang="en-GB" sz="2000">
                <a:latin typeface="Arial" pitchFamily="34" charset="0"/>
                <a:cs typeface="Arial" pitchFamily="34" charset="0"/>
              </a:rPr>
              <a:t>(</a:t>
            </a:r>
            <a:r>
              <a:rPr lang="en-GB" sz="2000" smtClean="0">
                <a:latin typeface="Arial" pitchFamily="34" charset="0"/>
                <a:cs typeface="Arial" pitchFamily="34" charset="0"/>
              </a:rPr>
              <a:t>Nodes, arcs, polygons)</a:t>
            </a:r>
            <a:endParaRPr lang="en-GB" sz="2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907704" y="1628800"/>
            <a:ext cx="3672408" cy="2448272"/>
          </a:xfrm>
          <a:prstGeom prst="straightConnector1">
            <a:avLst/>
          </a:prstGeom>
          <a:ln w="3810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75756" y="3186427"/>
            <a:ext cx="3636404" cy="2402031"/>
          </a:xfrm>
          <a:prstGeom prst="straightConnector1">
            <a:avLst/>
          </a:prstGeom>
          <a:ln w="3810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3753293" y="2073349"/>
            <a:ext cx="3561907" cy="2668772"/>
          </a:xfrm>
          <a:custGeom>
            <a:avLst/>
            <a:gdLst>
              <a:gd name="connsiteX0" fmla="*/ 0 w 3561907"/>
              <a:gd name="connsiteY0" fmla="*/ 0 h 2668772"/>
              <a:gd name="connsiteX1" fmla="*/ 2743200 w 3561907"/>
              <a:gd name="connsiteY1" fmla="*/ 808074 h 2668772"/>
              <a:gd name="connsiteX2" fmla="*/ 3561907 w 3561907"/>
              <a:gd name="connsiteY2" fmla="*/ 2668772 h 2668772"/>
              <a:gd name="connsiteX3" fmla="*/ 3561907 w 3561907"/>
              <a:gd name="connsiteY3" fmla="*/ 2668772 h 266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1907" h="2668772">
                <a:moveTo>
                  <a:pt x="0" y="0"/>
                </a:moveTo>
                <a:lnTo>
                  <a:pt x="2743200" y="808074"/>
                </a:lnTo>
                <a:lnTo>
                  <a:pt x="3561907" y="2668772"/>
                </a:lnTo>
                <a:lnTo>
                  <a:pt x="3561907" y="2668772"/>
                </a:lnTo>
              </a:path>
            </a:pathLst>
          </a:custGeom>
          <a:ln w="38100">
            <a:solidFill>
              <a:srgbClr val="00CC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0004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79" y="600727"/>
            <a:ext cx="2739013" cy="27461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147" y="3645024"/>
            <a:ext cx="2678053" cy="274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122" y="557016"/>
            <a:ext cx="2746103" cy="279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70005" y="3579186"/>
            <a:ext cx="1440160" cy="5847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200" smtClean="0">
                <a:latin typeface="Arial" pitchFamily="34" charset="0"/>
                <a:cs typeface="Arial" pitchFamily="34" charset="0"/>
              </a:rPr>
              <a:t>Raster</a:t>
            </a:r>
            <a:endParaRPr lang="en-GB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95296" y="4653136"/>
            <a:ext cx="2664296" cy="707886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b="1" smtClean="0">
                <a:latin typeface="Arial" pitchFamily="34" charset="0"/>
                <a:cs typeface="Arial" pitchFamily="34" charset="0"/>
              </a:rPr>
              <a:t>REMEMBER</a:t>
            </a:r>
          </a:p>
          <a:p>
            <a:pPr algn="ctr">
              <a:defRPr/>
            </a:pPr>
            <a:r>
              <a:rPr lang="en-GB" sz="2000" smtClean="0">
                <a:latin typeface="Arial" pitchFamily="34" charset="0"/>
                <a:cs typeface="Arial" pitchFamily="34" charset="0"/>
              </a:rPr>
              <a:t>Pixels</a:t>
            </a:r>
            <a:endParaRPr lang="en-GB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5209953" y="1318437"/>
            <a:ext cx="31898" cy="2604977"/>
          </a:xfrm>
          <a:custGeom>
            <a:avLst/>
            <a:gdLst>
              <a:gd name="connsiteX0" fmla="*/ 31898 w 31898"/>
              <a:gd name="connsiteY0" fmla="*/ 0 h 2604977"/>
              <a:gd name="connsiteX1" fmla="*/ 0 w 31898"/>
              <a:gd name="connsiteY1" fmla="*/ 2604977 h 260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898" h="2604977">
                <a:moveTo>
                  <a:pt x="31898" y="0"/>
                </a:moveTo>
                <a:lnTo>
                  <a:pt x="0" y="2604977"/>
                </a:lnTo>
              </a:path>
            </a:pathLst>
          </a:custGeom>
          <a:ln w="38100">
            <a:solidFill>
              <a:srgbClr val="00CC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724128" y="2924944"/>
            <a:ext cx="0" cy="3096344"/>
          </a:xfrm>
          <a:prstGeom prst="straightConnector1">
            <a:avLst/>
          </a:prstGeom>
          <a:ln w="38100">
            <a:solidFill>
              <a:srgbClr val="00CC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7060019" y="2541181"/>
            <a:ext cx="712381" cy="2998382"/>
          </a:xfrm>
          <a:custGeom>
            <a:avLst/>
            <a:gdLst>
              <a:gd name="connsiteX0" fmla="*/ 0 w 712381"/>
              <a:gd name="connsiteY0" fmla="*/ 0 h 2998382"/>
              <a:gd name="connsiteX1" fmla="*/ 712381 w 712381"/>
              <a:gd name="connsiteY1" fmla="*/ 2030819 h 2998382"/>
              <a:gd name="connsiteX2" fmla="*/ 10632 w 712381"/>
              <a:gd name="connsiteY2" fmla="*/ 2998382 h 2998382"/>
              <a:gd name="connsiteX3" fmla="*/ 10632 w 712381"/>
              <a:gd name="connsiteY3" fmla="*/ 2998382 h 299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381" h="2998382">
                <a:moveTo>
                  <a:pt x="0" y="0"/>
                </a:moveTo>
                <a:lnTo>
                  <a:pt x="712381" y="2030819"/>
                </a:lnTo>
                <a:lnTo>
                  <a:pt x="10632" y="2998382"/>
                </a:lnTo>
                <a:lnTo>
                  <a:pt x="10632" y="2998382"/>
                </a:lnTo>
              </a:path>
            </a:pathLst>
          </a:custGeom>
          <a:ln w="38100">
            <a:solidFill>
              <a:srgbClr val="00CC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5606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907704" y="260648"/>
            <a:ext cx="5184576" cy="646986"/>
          </a:xfrm>
          <a:prstGeom prst="roundRect">
            <a:avLst/>
          </a:prstGeom>
          <a:solidFill>
            <a:srgbClr val="EAEAEA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b-NO" sz="3200" b="1">
                <a:solidFill>
                  <a:srgbClr val="00B050"/>
                </a:solidFill>
              </a:rPr>
              <a:t>WHAT IS A GIS?</a:t>
            </a:r>
            <a:endParaRPr lang="en-GB" sz="3200">
              <a:solidFill>
                <a:srgbClr val="00B050"/>
              </a:solidFill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488950" y="1128713"/>
            <a:ext cx="8229600" cy="4524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marL="360363" indent="-3603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3200">
                <a:solidFill>
                  <a:schemeClr val="accent4">
                    <a:lumMod val="50000"/>
                  </a:schemeClr>
                </a:solidFill>
              </a:rPr>
              <a:t>a computer system of hardware, software and methods </a:t>
            </a:r>
          </a:p>
          <a:p>
            <a:pPr eaLnBrk="1" hangingPunct="1">
              <a:buFontTx/>
              <a:buChar char="•"/>
            </a:pPr>
            <a:r>
              <a:rPr lang="en-GB" sz="3200">
                <a:solidFill>
                  <a:schemeClr val="accent4">
                    <a:lumMod val="50000"/>
                  </a:schemeClr>
                </a:solidFill>
              </a:rPr>
              <a:t>to capture, manage, manipulate, analyse, model, display</a:t>
            </a:r>
          </a:p>
          <a:p>
            <a:pPr eaLnBrk="1" hangingPunct="1">
              <a:buFontTx/>
              <a:buChar char="•"/>
            </a:pPr>
            <a:r>
              <a:rPr lang="en-GB" sz="3200">
                <a:solidFill>
                  <a:schemeClr val="accent4">
                    <a:lumMod val="50000"/>
                  </a:schemeClr>
                </a:solidFill>
              </a:rPr>
              <a:t>spatial data  </a:t>
            </a:r>
            <a:r>
              <a:rPr lang="en-GB" sz="3200" smtClean="0">
                <a:solidFill>
                  <a:schemeClr val="accent4">
                    <a:lumMod val="50000"/>
                  </a:schemeClr>
                </a:solidFill>
              </a:rPr>
              <a:t>(geographic objects) and </a:t>
            </a:r>
            <a:endParaRPr lang="en-GB" sz="3200">
              <a:solidFill>
                <a:schemeClr val="accent4">
                  <a:lumMod val="50000"/>
                </a:schemeClr>
              </a:solidFill>
            </a:endParaRPr>
          </a:p>
          <a:p>
            <a:pPr eaLnBrk="1" hangingPunct="1">
              <a:buFontTx/>
              <a:buChar char="•"/>
            </a:pPr>
            <a:r>
              <a:rPr lang="en-GB" sz="3200">
                <a:solidFill>
                  <a:schemeClr val="accent4">
                    <a:lumMod val="50000"/>
                  </a:schemeClr>
                </a:solidFill>
              </a:rPr>
              <a:t>non-spatial data (attribute data</a:t>
            </a:r>
            <a:r>
              <a:rPr lang="en-GB" sz="320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pPr eaLnBrk="1" hangingPunct="1">
              <a:buFontTx/>
              <a:buChar char="•"/>
            </a:pPr>
            <a:endParaRPr lang="en-GB" sz="3200">
              <a:solidFill>
                <a:schemeClr val="accent4">
                  <a:lumMod val="50000"/>
                </a:schemeClr>
              </a:solidFill>
            </a:endParaRPr>
          </a:p>
          <a:p>
            <a:pPr eaLnBrk="1" hangingPunct="1">
              <a:buFontTx/>
              <a:buChar char="•"/>
            </a:pPr>
            <a:r>
              <a:rPr lang="en-GB" sz="3200" b="1">
                <a:solidFill>
                  <a:schemeClr val="accent4">
                    <a:lumMod val="50000"/>
                  </a:schemeClr>
                </a:solidFill>
              </a:rPr>
              <a:t>to solve planning and management problems.</a:t>
            </a:r>
            <a:r>
              <a:rPr lang="en-GB" sz="320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83968" y="5301208"/>
            <a:ext cx="3456384" cy="919401"/>
          </a:xfrm>
          <a:prstGeom prst="wedgeRoundRectCallout">
            <a:avLst>
              <a:gd name="adj1" fmla="val -81411"/>
              <a:gd name="adj2" fmla="val -57938"/>
              <a:gd name="adj3" fmla="val 16667"/>
            </a:avLst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ZA" sz="2400" b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This is the main purpose of the GIS!</a:t>
            </a:r>
            <a:endParaRPr lang="en-ZA" sz="2400" b="1">
              <a:solidFill>
                <a:schemeClr val="accent4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93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766191" y="1210246"/>
            <a:ext cx="7672015" cy="2578794"/>
          </a:xfrm>
          <a:prstGeom prst="rect">
            <a:avLst/>
          </a:prstGeom>
          <a:solidFill>
            <a:srgbClr val="DAC19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endParaRPr lang="en-ZA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5" name="Text Box 2"/>
          <p:cNvSpPr txBox="1">
            <a:spLocks noChangeArrowheads="1"/>
          </p:cNvSpPr>
          <p:nvPr/>
        </p:nvSpPr>
        <p:spPr bwMode="auto">
          <a:xfrm>
            <a:off x="1014413" y="406400"/>
            <a:ext cx="7291387" cy="646986"/>
          </a:xfrm>
          <a:prstGeom prst="roundRect">
            <a:avLst/>
          </a:prstGeom>
          <a:solidFill>
            <a:srgbClr val="D3B48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b-NO" sz="3200" b="1">
                <a:solidFill>
                  <a:schemeClr val="accent6">
                    <a:lumMod val="50000"/>
                  </a:schemeClr>
                </a:solidFill>
              </a:rPr>
              <a:t>POSSIBLE ATTRIBUTES</a:t>
            </a:r>
            <a:endParaRPr lang="en-GB" sz="3200" b="1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64" y="4005064"/>
            <a:ext cx="72993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99592" y="1336700"/>
            <a:ext cx="4572000" cy="23083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ZA" sz="2400">
                <a:latin typeface="Arial" pitchFamily="34" charset="0"/>
                <a:cs typeface="Arial" pitchFamily="34" charset="0"/>
              </a:rPr>
              <a:t>Name of hospital</a:t>
            </a:r>
          </a:p>
          <a:p>
            <a:r>
              <a:rPr lang="en-US" sz="2400">
                <a:latin typeface="Arial" pitchFamily="34" charset="0"/>
                <a:cs typeface="Arial" pitchFamily="34" charset="0"/>
              </a:rPr>
              <a:t>Street address</a:t>
            </a:r>
            <a:endParaRPr lang="en-ZA" sz="2400">
              <a:latin typeface="Arial" pitchFamily="34" charset="0"/>
              <a:cs typeface="Arial" pitchFamily="34" charset="0"/>
            </a:endParaRPr>
          </a:p>
          <a:p>
            <a:r>
              <a:rPr lang="en-US" sz="2400">
                <a:latin typeface="Arial" pitchFamily="34" charset="0"/>
                <a:cs typeface="Arial" pitchFamily="34" charset="0"/>
              </a:rPr>
              <a:t>Postal address</a:t>
            </a:r>
            <a:endParaRPr lang="en-ZA" sz="2400">
              <a:latin typeface="Arial" pitchFamily="34" charset="0"/>
              <a:cs typeface="Arial" pitchFamily="34" charset="0"/>
            </a:endParaRPr>
          </a:p>
          <a:p>
            <a:r>
              <a:rPr lang="en-ZA" sz="2400">
                <a:latin typeface="Arial" pitchFamily="34" charset="0"/>
                <a:cs typeface="Arial" pitchFamily="34" charset="0"/>
              </a:rPr>
              <a:t>Geographical Coordinates</a:t>
            </a:r>
          </a:p>
          <a:p>
            <a:r>
              <a:rPr lang="en-ZA" sz="2400">
                <a:latin typeface="Arial" pitchFamily="34" charset="0"/>
                <a:cs typeface="Arial" pitchFamily="34" charset="0"/>
              </a:rPr>
              <a:t>Number of beds</a:t>
            </a:r>
          </a:p>
          <a:p>
            <a:r>
              <a:rPr lang="en-ZA" sz="2400">
                <a:latin typeface="Arial" pitchFamily="34" charset="0"/>
                <a:cs typeface="Arial" pitchFamily="34" charset="0"/>
              </a:rPr>
              <a:t>Number of doctors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014664" y="1332632"/>
            <a:ext cx="3373760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ZA" sz="2400">
                <a:latin typeface="Arial" pitchFamily="34" charset="0"/>
                <a:cs typeface="Arial" pitchFamily="34" charset="0"/>
              </a:rPr>
              <a:t>Number of nursing personnel</a:t>
            </a:r>
          </a:p>
          <a:p>
            <a:r>
              <a:rPr lang="en-ZA" sz="2400">
                <a:latin typeface="Arial" pitchFamily="34" charset="0"/>
                <a:cs typeface="Arial" pitchFamily="34" charset="0"/>
              </a:rPr>
              <a:t>Intensive care unit</a:t>
            </a:r>
          </a:p>
          <a:p>
            <a:r>
              <a:rPr lang="en-ZA" sz="2400">
                <a:latin typeface="Arial" pitchFamily="34" charset="0"/>
                <a:cs typeface="Arial" pitchFamily="34" charset="0"/>
              </a:rPr>
              <a:t>Paediatric centre</a:t>
            </a:r>
          </a:p>
          <a:p>
            <a:r>
              <a:rPr lang="en-ZA" sz="2400">
                <a:latin typeface="Arial" pitchFamily="34" charset="0"/>
                <a:cs typeface="Arial" pitchFamily="34" charset="0"/>
              </a:rPr>
              <a:t>Number of operating theatres</a:t>
            </a:r>
          </a:p>
        </p:txBody>
      </p:sp>
    </p:spTree>
    <p:extLst>
      <p:ext uri="{BB962C8B-B14F-4D97-AF65-F5344CB8AC3E}">
        <p14:creationId xmlns:p14="http://schemas.microsoft.com/office/powerpoint/2010/main" val="114124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ounded Rectangle 3"/>
          <p:cNvSpPr>
            <a:spLocks noChangeArrowheads="1"/>
          </p:cNvSpPr>
          <p:nvPr/>
        </p:nvSpPr>
        <p:spPr bwMode="auto">
          <a:xfrm>
            <a:off x="95250" y="95250"/>
            <a:ext cx="8953500" cy="6680200"/>
          </a:xfrm>
          <a:prstGeom prst="roundRect">
            <a:avLst>
              <a:gd name="adj" fmla="val 3389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939" name="AutoShape 4"/>
          <p:cNvSpPr>
            <a:spLocks noChangeArrowheads="1"/>
          </p:cNvSpPr>
          <p:nvPr/>
        </p:nvSpPr>
        <p:spPr bwMode="auto">
          <a:xfrm>
            <a:off x="688975" y="355600"/>
            <a:ext cx="7742238" cy="6477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3200" b="1"/>
              <a:t>HOW TO USE GIS?</a:t>
            </a:r>
            <a:endParaRPr lang="en-GB" sz="1000" b="1"/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763588" y="1050925"/>
            <a:ext cx="7456487" cy="9540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800">
                <a:latin typeface="Tahoma" pitchFamily="34" charset="0"/>
              </a:rPr>
              <a:t>Grade 12 Paper 2 GIS Question recently asked questions relating to analysis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69938" y="2230438"/>
            <a:ext cx="7456487" cy="9540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800">
                <a:latin typeface="Tahoma" pitchFamily="34" charset="0"/>
              </a:rPr>
              <a:t>Determine/identify/name which data layers to use in solving a problem?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41363" y="3421063"/>
            <a:ext cx="7456487" cy="1384300"/>
          </a:xfrm>
          <a:prstGeom prst="rect">
            <a:avLst/>
          </a:prstGeom>
          <a:solidFill>
            <a:srgbClr val="FF4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800">
                <a:latin typeface="Tahoma" pitchFamily="34" charset="0"/>
              </a:rPr>
              <a:t>Without thinking about GIS </a:t>
            </a:r>
            <a:br>
              <a:rPr lang="en-GB" sz="2800">
                <a:latin typeface="Tahoma" pitchFamily="34" charset="0"/>
              </a:rPr>
            </a:br>
            <a:r>
              <a:rPr lang="en-GB" sz="2800">
                <a:latin typeface="Tahoma" pitchFamily="34" charset="0"/>
              </a:rPr>
              <a:t>identify factors/issues that play a role or relates to the problem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63588" y="5002213"/>
            <a:ext cx="7456487" cy="954087"/>
          </a:xfrm>
          <a:prstGeom prst="rect">
            <a:avLst/>
          </a:prstGeom>
          <a:solidFill>
            <a:srgbClr val="81D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800">
                <a:latin typeface="Tahoma" pitchFamily="34" charset="0"/>
              </a:rPr>
              <a:t>This will also be the data layers needed in the analysis to get the solution to the problem?</a:t>
            </a:r>
          </a:p>
        </p:txBody>
      </p:sp>
    </p:spTree>
    <p:extLst>
      <p:ext uri="{BB962C8B-B14F-4D97-AF65-F5344CB8AC3E}">
        <p14:creationId xmlns:p14="http://schemas.microsoft.com/office/powerpoint/2010/main" val="135774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animBg="1"/>
      <p:bldP spid="9" grpId="0" animBg="1"/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ounded Rectangle 3"/>
          <p:cNvSpPr>
            <a:spLocks noChangeArrowheads="1"/>
          </p:cNvSpPr>
          <p:nvPr/>
        </p:nvSpPr>
        <p:spPr bwMode="auto">
          <a:xfrm>
            <a:off x="100013" y="98425"/>
            <a:ext cx="8953500" cy="6680200"/>
          </a:xfrm>
          <a:prstGeom prst="roundRect">
            <a:avLst>
              <a:gd name="adj" fmla="val 3389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666750" y="487363"/>
            <a:ext cx="2443163" cy="5222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800">
                <a:latin typeface="Tahoma" pitchFamily="34" charset="0"/>
              </a:rPr>
              <a:t>Shops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73100" y="1147763"/>
            <a:ext cx="2441575" cy="37846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Available plots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Costs of plots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Distance to other shops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Client base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Client buying habits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Central place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Influence sphere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213100" y="503238"/>
            <a:ext cx="2441575" cy="5238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800">
                <a:latin typeface="Tahoma" pitchFamily="34" charset="0"/>
              </a:rPr>
              <a:t>Floods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17863" y="1163638"/>
            <a:ext cx="2443162" cy="53244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Relief (contours)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History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Rainfall figures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50 year floodline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Development above 50yfl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Development below 50yfl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Bridges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Residential areas affected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Evacuation routes</a:t>
            </a:r>
          </a:p>
        </p:txBody>
      </p:sp>
      <p:sp>
        <p:nvSpPr>
          <p:cNvPr id="41991" name="Text Box 5"/>
          <p:cNvSpPr txBox="1">
            <a:spLocks noChangeArrowheads="1"/>
          </p:cNvSpPr>
          <p:nvPr/>
        </p:nvSpPr>
        <p:spPr bwMode="auto">
          <a:xfrm>
            <a:off x="5819775" y="503238"/>
            <a:ext cx="2443163" cy="523875"/>
          </a:xfrm>
          <a:prstGeom prst="rect">
            <a:avLst/>
          </a:prstGeom>
          <a:solidFill>
            <a:srgbClr val="FF4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800">
                <a:latin typeface="Tahoma" pitchFamily="34" charset="0"/>
              </a:rPr>
              <a:t>Crime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826125" y="1163638"/>
            <a:ext cx="2441575" cy="301625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AutoNum type="arabicPeriod"/>
            </a:pPr>
            <a:r>
              <a:rPr lang="en-GB" sz="2000">
                <a:solidFill>
                  <a:schemeClr val="bg1"/>
                </a:solidFill>
                <a:latin typeface="Tahoma" pitchFamily="34" charset="0"/>
              </a:rPr>
              <a:t>Type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solidFill>
                  <a:schemeClr val="bg1"/>
                </a:solidFill>
                <a:latin typeface="Tahoma" pitchFamily="34" charset="0"/>
              </a:rPr>
              <a:t>Location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solidFill>
                  <a:schemeClr val="bg1"/>
                </a:solidFill>
                <a:latin typeface="Tahoma" pitchFamily="34" charset="0"/>
              </a:rPr>
              <a:t>Time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solidFill>
                  <a:schemeClr val="bg1"/>
                </a:solidFill>
                <a:latin typeface="Tahoma" pitchFamily="34" charset="0"/>
              </a:rPr>
              <a:t>Frequency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solidFill>
                  <a:schemeClr val="bg1"/>
                </a:solidFill>
                <a:latin typeface="Tahoma" pitchFamily="34" charset="0"/>
              </a:rPr>
              <a:t>Risk zones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solidFill>
                  <a:schemeClr val="bg1"/>
                </a:solidFill>
                <a:latin typeface="Tahoma" pitchFamily="34" charset="0"/>
              </a:rPr>
              <a:t>Neighbourhood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67164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0" animBg="1"/>
      <p:bldP spid="6" grpId="1" animBg="1"/>
      <p:bldP spid="10" grpId="0" animBg="1"/>
      <p:bldP spid="1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ounded Rectangle 3"/>
          <p:cNvSpPr>
            <a:spLocks noChangeArrowheads="1"/>
          </p:cNvSpPr>
          <p:nvPr/>
        </p:nvSpPr>
        <p:spPr bwMode="auto">
          <a:xfrm>
            <a:off x="77788" y="76200"/>
            <a:ext cx="8953500" cy="6680200"/>
          </a:xfrm>
          <a:prstGeom prst="roundRect">
            <a:avLst>
              <a:gd name="adj" fmla="val 3389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1785938" y="368300"/>
            <a:ext cx="2441575" cy="52228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800">
                <a:latin typeface="Tahoma" pitchFamily="34" charset="0"/>
              </a:rPr>
              <a:t>Telecom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79588" y="1028700"/>
            <a:ext cx="2443162" cy="25542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Relief (contours)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Viewsheds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Intervisibilty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Distance  between towers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Signal strength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4884738" y="361950"/>
            <a:ext cx="2916237" cy="523875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800">
                <a:latin typeface="Tahoma" pitchFamily="34" charset="0"/>
              </a:rPr>
              <a:t>Terrain Analysis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889500" y="1022350"/>
            <a:ext cx="2922588" cy="3632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Vegetation type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Vegetation structure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Soil type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Soil texture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Soil moisture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Slopes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Aspect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GB" sz="2000">
                <a:latin typeface="Tahoma" pitchFamily="34" charset="0"/>
              </a:rPr>
              <a:t>Surface roughness</a:t>
            </a:r>
          </a:p>
        </p:txBody>
      </p:sp>
    </p:spTree>
    <p:extLst>
      <p:ext uri="{BB962C8B-B14F-4D97-AF65-F5344CB8AC3E}">
        <p14:creationId xmlns:p14="http://schemas.microsoft.com/office/powerpoint/2010/main" val="249516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4788024" y="1143702"/>
            <a:ext cx="359385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ZA" sz="2400" smtClean="0"/>
              <a:t>Create a bufferzone of 250m around marsh/vlei area</a:t>
            </a:r>
          </a:p>
          <a:p>
            <a:pPr eaLnBrk="1" hangingPunct="1"/>
            <a:endParaRPr lang="en-ZA" sz="2400"/>
          </a:p>
          <a:p>
            <a:pPr eaLnBrk="1" hangingPunct="1"/>
            <a:r>
              <a:rPr lang="en-ZA" sz="2400"/>
              <a:t>Remember that 250m in reality </a:t>
            </a:r>
            <a:r>
              <a:rPr lang="en-ZA" sz="2400" smtClean="0"/>
              <a:t>will be 5mm on a 1:50 000 map </a:t>
            </a:r>
            <a:endParaRPr lang="en-ZA" sz="240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411760" y="188640"/>
            <a:ext cx="6055915" cy="646986"/>
          </a:xfrm>
          <a:prstGeom prst="round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b-NO" sz="3200" b="1" smtClean="0"/>
              <a:t>Application P2 Nov 2014</a:t>
            </a:r>
            <a:endParaRPr lang="en-GB" sz="3200" b="1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58"/>
            <a:ext cx="3812592" cy="437571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403498" y="1254641"/>
            <a:ext cx="1530771" cy="4409180"/>
            <a:chOff x="1403498" y="1254641"/>
            <a:chExt cx="1530771" cy="4409180"/>
          </a:xfrm>
        </p:grpSpPr>
        <p:sp>
          <p:nvSpPr>
            <p:cNvPr id="2" name="Freeform 1"/>
            <p:cNvSpPr/>
            <p:nvPr/>
          </p:nvSpPr>
          <p:spPr>
            <a:xfrm>
              <a:off x="1403498" y="1254641"/>
              <a:ext cx="1063255" cy="4401879"/>
            </a:xfrm>
            <a:custGeom>
              <a:avLst/>
              <a:gdLst>
                <a:gd name="connsiteX0" fmla="*/ 818707 w 1063255"/>
                <a:gd name="connsiteY0" fmla="*/ 0 h 4657060"/>
                <a:gd name="connsiteX1" fmla="*/ 850604 w 1063255"/>
                <a:gd name="connsiteY1" fmla="*/ 180753 h 4657060"/>
                <a:gd name="connsiteX2" fmla="*/ 818707 w 1063255"/>
                <a:gd name="connsiteY2" fmla="*/ 318977 h 4657060"/>
                <a:gd name="connsiteX3" fmla="*/ 223283 w 1063255"/>
                <a:gd name="connsiteY3" fmla="*/ 861237 h 4657060"/>
                <a:gd name="connsiteX4" fmla="*/ 0 w 1063255"/>
                <a:gd name="connsiteY4" fmla="*/ 1010093 h 4657060"/>
                <a:gd name="connsiteX5" fmla="*/ 0 w 1063255"/>
                <a:gd name="connsiteY5" fmla="*/ 1127051 h 4657060"/>
                <a:gd name="connsiteX6" fmla="*/ 63795 w 1063255"/>
                <a:gd name="connsiteY6" fmla="*/ 1169581 h 4657060"/>
                <a:gd name="connsiteX7" fmla="*/ 659218 w 1063255"/>
                <a:gd name="connsiteY7" fmla="*/ 754911 h 4657060"/>
                <a:gd name="connsiteX8" fmla="*/ 754911 w 1063255"/>
                <a:gd name="connsiteY8" fmla="*/ 903767 h 4657060"/>
                <a:gd name="connsiteX9" fmla="*/ 744279 w 1063255"/>
                <a:gd name="connsiteY9" fmla="*/ 1084521 h 4657060"/>
                <a:gd name="connsiteX10" fmla="*/ 776176 w 1063255"/>
                <a:gd name="connsiteY10" fmla="*/ 1307805 h 4657060"/>
                <a:gd name="connsiteX11" fmla="*/ 1010093 w 1063255"/>
                <a:gd name="connsiteY11" fmla="*/ 2200939 h 4657060"/>
                <a:gd name="connsiteX12" fmla="*/ 1052623 w 1063255"/>
                <a:gd name="connsiteY12" fmla="*/ 2913321 h 4657060"/>
                <a:gd name="connsiteX13" fmla="*/ 1063255 w 1063255"/>
                <a:gd name="connsiteY13" fmla="*/ 3423684 h 4657060"/>
                <a:gd name="connsiteX14" fmla="*/ 1063255 w 1063255"/>
                <a:gd name="connsiteY14" fmla="*/ 3827721 h 4657060"/>
                <a:gd name="connsiteX15" fmla="*/ 967562 w 1063255"/>
                <a:gd name="connsiteY15" fmla="*/ 3987209 h 4657060"/>
                <a:gd name="connsiteX16" fmla="*/ 978195 w 1063255"/>
                <a:gd name="connsiteY16" fmla="*/ 4401879 h 4657060"/>
                <a:gd name="connsiteX17" fmla="*/ 1031358 w 1063255"/>
                <a:gd name="connsiteY17" fmla="*/ 4657060 h 4657060"/>
                <a:gd name="connsiteX0" fmla="*/ 818707 w 1063255"/>
                <a:gd name="connsiteY0" fmla="*/ 0 h 4401879"/>
                <a:gd name="connsiteX1" fmla="*/ 850604 w 1063255"/>
                <a:gd name="connsiteY1" fmla="*/ 180753 h 4401879"/>
                <a:gd name="connsiteX2" fmla="*/ 818707 w 1063255"/>
                <a:gd name="connsiteY2" fmla="*/ 318977 h 4401879"/>
                <a:gd name="connsiteX3" fmla="*/ 223283 w 1063255"/>
                <a:gd name="connsiteY3" fmla="*/ 861237 h 4401879"/>
                <a:gd name="connsiteX4" fmla="*/ 0 w 1063255"/>
                <a:gd name="connsiteY4" fmla="*/ 1010093 h 4401879"/>
                <a:gd name="connsiteX5" fmla="*/ 0 w 1063255"/>
                <a:gd name="connsiteY5" fmla="*/ 1127051 h 4401879"/>
                <a:gd name="connsiteX6" fmla="*/ 63795 w 1063255"/>
                <a:gd name="connsiteY6" fmla="*/ 1169581 h 4401879"/>
                <a:gd name="connsiteX7" fmla="*/ 659218 w 1063255"/>
                <a:gd name="connsiteY7" fmla="*/ 754911 h 4401879"/>
                <a:gd name="connsiteX8" fmla="*/ 754911 w 1063255"/>
                <a:gd name="connsiteY8" fmla="*/ 903767 h 4401879"/>
                <a:gd name="connsiteX9" fmla="*/ 744279 w 1063255"/>
                <a:gd name="connsiteY9" fmla="*/ 1084521 h 4401879"/>
                <a:gd name="connsiteX10" fmla="*/ 776176 w 1063255"/>
                <a:gd name="connsiteY10" fmla="*/ 1307805 h 4401879"/>
                <a:gd name="connsiteX11" fmla="*/ 1010093 w 1063255"/>
                <a:gd name="connsiteY11" fmla="*/ 2200939 h 4401879"/>
                <a:gd name="connsiteX12" fmla="*/ 1052623 w 1063255"/>
                <a:gd name="connsiteY12" fmla="*/ 2913321 h 4401879"/>
                <a:gd name="connsiteX13" fmla="*/ 1063255 w 1063255"/>
                <a:gd name="connsiteY13" fmla="*/ 3423684 h 4401879"/>
                <a:gd name="connsiteX14" fmla="*/ 1063255 w 1063255"/>
                <a:gd name="connsiteY14" fmla="*/ 3827721 h 4401879"/>
                <a:gd name="connsiteX15" fmla="*/ 967562 w 1063255"/>
                <a:gd name="connsiteY15" fmla="*/ 3987209 h 4401879"/>
                <a:gd name="connsiteX16" fmla="*/ 978195 w 1063255"/>
                <a:gd name="connsiteY16" fmla="*/ 4401879 h 44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63255" h="4401879">
                  <a:moveTo>
                    <a:pt x="818707" y="0"/>
                  </a:moveTo>
                  <a:lnTo>
                    <a:pt x="850604" y="180753"/>
                  </a:lnTo>
                  <a:lnTo>
                    <a:pt x="818707" y="318977"/>
                  </a:lnTo>
                  <a:lnTo>
                    <a:pt x="223283" y="861237"/>
                  </a:lnTo>
                  <a:lnTo>
                    <a:pt x="0" y="1010093"/>
                  </a:lnTo>
                  <a:lnTo>
                    <a:pt x="0" y="1127051"/>
                  </a:lnTo>
                  <a:lnTo>
                    <a:pt x="63795" y="1169581"/>
                  </a:lnTo>
                  <a:lnTo>
                    <a:pt x="659218" y="754911"/>
                  </a:lnTo>
                  <a:lnTo>
                    <a:pt x="754911" y="903767"/>
                  </a:lnTo>
                  <a:lnTo>
                    <a:pt x="744279" y="1084521"/>
                  </a:lnTo>
                  <a:lnTo>
                    <a:pt x="776176" y="1307805"/>
                  </a:lnTo>
                  <a:lnTo>
                    <a:pt x="1010093" y="2200939"/>
                  </a:lnTo>
                  <a:lnTo>
                    <a:pt x="1052623" y="2913321"/>
                  </a:lnTo>
                  <a:lnTo>
                    <a:pt x="1063255" y="3423684"/>
                  </a:lnTo>
                  <a:lnTo>
                    <a:pt x="1063255" y="3827721"/>
                  </a:lnTo>
                  <a:lnTo>
                    <a:pt x="967562" y="3987209"/>
                  </a:lnTo>
                  <a:lnTo>
                    <a:pt x="978195" y="4401879"/>
                  </a:lnTo>
                </a:path>
              </a:pathLst>
            </a:custGeom>
            <a:ln w="3810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" name="Freeform 2"/>
            <p:cNvSpPr/>
            <p:nvPr/>
          </p:nvSpPr>
          <p:spPr>
            <a:xfrm>
              <a:off x="2593075" y="1269242"/>
              <a:ext cx="341194" cy="4394579"/>
            </a:xfrm>
            <a:custGeom>
              <a:avLst/>
              <a:gdLst>
                <a:gd name="connsiteX0" fmla="*/ 150125 w 341194"/>
                <a:gd name="connsiteY0" fmla="*/ 0 h 3609833"/>
                <a:gd name="connsiteX1" fmla="*/ 156949 w 341194"/>
                <a:gd name="connsiteY1" fmla="*/ 197892 h 3609833"/>
                <a:gd name="connsiteX2" fmla="*/ 156949 w 341194"/>
                <a:gd name="connsiteY2" fmla="*/ 354842 h 3609833"/>
                <a:gd name="connsiteX3" fmla="*/ 0 w 341194"/>
                <a:gd name="connsiteY3" fmla="*/ 464024 h 3609833"/>
                <a:gd name="connsiteX4" fmla="*/ 102358 w 341194"/>
                <a:gd name="connsiteY4" fmla="*/ 675564 h 3609833"/>
                <a:gd name="connsiteX5" fmla="*/ 40943 w 341194"/>
                <a:gd name="connsiteY5" fmla="*/ 839337 h 3609833"/>
                <a:gd name="connsiteX6" fmla="*/ 88710 w 341194"/>
                <a:gd name="connsiteY6" fmla="*/ 1044054 h 3609833"/>
                <a:gd name="connsiteX7" fmla="*/ 40943 w 341194"/>
                <a:gd name="connsiteY7" fmla="*/ 1153236 h 3609833"/>
                <a:gd name="connsiteX8" fmla="*/ 232012 w 341194"/>
                <a:gd name="connsiteY8" fmla="*/ 1405719 h 3609833"/>
                <a:gd name="connsiteX9" fmla="*/ 259307 w 341194"/>
                <a:gd name="connsiteY9" fmla="*/ 2224585 h 3609833"/>
                <a:gd name="connsiteX10" fmla="*/ 259307 w 341194"/>
                <a:gd name="connsiteY10" fmla="*/ 2552131 h 3609833"/>
                <a:gd name="connsiteX11" fmla="*/ 341194 w 341194"/>
                <a:gd name="connsiteY11" fmla="*/ 2804615 h 3609833"/>
                <a:gd name="connsiteX12" fmla="*/ 341194 w 341194"/>
                <a:gd name="connsiteY12" fmla="*/ 3063922 h 3609833"/>
                <a:gd name="connsiteX13" fmla="*/ 184244 w 341194"/>
                <a:gd name="connsiteY13" fmla="*/ 3609833 h 3609833"/>
                <a:gd name="connsiteX0" fmla="*/ 150125 w 341194"/>
                <a:gd name="connsiteY0" fmla="*/ 0 h 3609833"/>
                <a:gd name="connsiteX1" fmla="*/ 156949 w 341194"/>
                <a:gd name="connsiteY1" fmla="*/ 197892 h 3609833"/>
                <a:gd name="connsiteX2" fmla="*/ 156949 w 341194"/>
                <a:gd name="connsiteY2" fmla="*/ 354842 h 3609833"/>
                <a:gd name="connsiteX3" fmla="*/ 0 w 341194"/>
                <a:gd name="connsiteY3" fmla="*/ 464024 h 3609833"/>
                <a:gd name="connsiteX4" fmla="*/ 102358 w 341194"/>
                <a:gd name="connsiteY4" fmla="*/ 675564 h 3609833"/>
                <a:gd name="connsiteX5" fmla="*/ 40943 w 341194"/>
                <a:gd name="connsiteY5" fmla="*/ 839337 h 3609833"/>
                <a:gd name="connsiteX6" fmla="*/ 88710 w 341194"/>
                <a:gd name="connsiteY6" fmla="*/ 1044054 h 3609833"/>
                <a:gd name="connsiteX7" fmla="*/ 40943 w 341194"/>
                <a:gd name="connsiteY7" fmla="*/ 1153236 h 3609833"/>
                <a:gd name="connsiteX8" fmla="*/ 232012 w 341194"/>
                <a:gd name="connsiteY8" fmla="*/ 1405719 h 3609833"/>
                <a:gd name="connsiteX9" fmla="*/ 259307 w 341194"/>
                <a:gd name="connsiteY9" fmla="*/ 2224585 h 3609833"/>
                <a:gd name="connsiteX10" fmla="*/ 259307 w 341194"/>
                <a:gd name="connsiteY10" fmla="*/ 2552131 h 3609833"/>
                <a:gd name="connsiteX11" fmla="*/ 341194 w 341194"/>
                <a:gd name="connsiteY11" fmla="*/ 2804615 h 3609833"/>
                <a:gd name="connsiteX12" fmla="*/ 341194 w 341194"/>
                <a:gd name="connsiteY12" fmla="*/ 3063922 h 3609833"/>
                <a:gd name="connsiteX13" fmla="*/ 300250 w 341194"/>
                <a:gd name="connsiteY13" fmla="*/ 3316406 h 3609833"/>
                <a:gd name="connsiteX14" fmla="*/ 184244 w 341194"/>
                <a:gd name="connsiteY14" fmla="*/ 3609833 h 3609833"/>
                <a:gd name="connsiteX0" fmla="*/ 150125 w 341194"/>
                <a:gd name="connsiteY0" fmla="*/ 0 h 4394579"/>
                <a:gd name="connsiteX1" fmla="*/ 156949 w 341194"/>
                <a:gd name="connsiteY1" fmla="*/ 197892 h 4394579"/>
                <a:gd name="connsiteX2" fmla="*/ 156949 w 341194"/>
                <a:gd name="connsiteY2" fmla="*/ 354842 h 4394579"/>
                <a:gd name="connsiteX3" fmla="*/ 0 w 341194"/>
                <a:gd name="connsiteY3" fmla="*/ 464024 h 4394579"/>
                <a:gd name="connsiteX4" fmla="*/ 102358 w 341194"/>
                <a:gd name="connsiteY4" fmla="*/ 675564 h 4394579"/>
                <a:gd name="connsiteX5" fmla="*/ 40943 w 341194"/>
                <a:gd name="connsiteY5" fmla="*/ 839337 h 4394579"/>
                <a:gd name="connsiteX6" fmla="*/ 88710 w 341194"/>
                <a:gd name="connsiteY6" fmla="*/ 1044054 h 4394579"/>
                <a:gd name="connsiteX7" fmla="*/ 40943 w 341194"/>
                <a:gd name="connsiteY7" fmla="*/ 1153236 h 4394579"/>
                <a:gd name="connsiteX8" fmla="*/ 232012 w 341194"/>
                <a:gd name="connsiteY8" fmla="*/ 1405719 h 4394579"/>
                <a:gd name="connsiteX9" fmla="*/ 259307 w 341194"/>
                <a:gd name="connsiteY9" fmla="*/ 2224585 h 4394579"/>
                <a:gd name="connsiteX10" fmla="*/ 259307 w 341194"/>
                <a:gd name="connsiteY10" fmla="*/ 2552131 h 4394579"/>
                <a:gd name="connsiteX11" fmla="*/ 341194 w 341194"/>
                <a:gd name="connsiteY11" fmla="*/ 2804615 h 4394579"/>
                <a:gd name="connsiteX12" fmla="*/ 341194 w 341194"/>
                <a:gd name="connsiteY12" fmla="*/ 3063922 h 4394579"/>
                <a:gd name="connsiteX13" fmla="*/ 300250 w 341194"/>
                <a:gd name="connsiteY13" fmla="*/ 3316406 h 4394579"/>
                <a:gd name="connsiteX14" fmla="*/ 88710 w 341194"/>
                <a:gd name="connsiteY14" fmla="*/ 4394579 h 4394579"/>
                <a:gd name="connsiteX0" fmla="*/ 150125 w 341194"/>
                <a:gd name="connsiteY0" fmla="*/ 0 h 4394579"/>
                <a:gd name="connsiteX1" fmla="*/ 156949 w 341194"/>
                <a:gd name="connsiteY1" fmla="*/ 197892 h 4394579"/>
                <a:gd name="connsiteX2" fmla="*/ 156949 w 341194"/>
                <a:gd name="connsiteY2" fmla="*/ 354842 h 4394579"/>
                <a:gd name="connsiteX3" fmla="*/ 0 w 341194"/>
                <a:gd name="connsiteY3" fmla="*/ 464024 h 4394579"/>
                <a:gd name="connsiteX4" fmla="*/ 102358 w 341194"/>
                <a:gd name="connsiteY4" fmla="*/ 675564 h 4394579"/>
                <a:gd name="connsiteX5" fmla="*/ 40943 w 341194"/>
                <a:gd name="connsiteY5" fmla="*/ 839337 h 4394579"/>
                <a:gd name="connsiteX6" fmla="*/ 88710 w 341194"/>
                <a:gd name="connsiteY6" fmla="*/ 1044054 h 4394579"/>
                <a:gd name="connsiteX7" fmla="*/ 40943 w 341194"/>
                <a:gd name="connsiteY7" fmla="*/ 1153236 h 4394579"/>
                <a:gd name="connsiteX8" fmla="*/ 232012 w 341194"/>
                <a:gd name="connsiteY8" fmla="*/ 1405719 h 4394579"/>
                <a:gd name="connsiteX9" fmla="*/ 259307 w 341194"/>
                <a:gd name="connsiteY9" fmla="*/ 2224585 h 4394579"/>
                <a:gd name="connsiteX10" fmla="*/ 259307 w 341194"/>
                <a:gd name="connsiteY10" fmla="*/ 2552131 h 4394579"/>
                <a:gd name="connsiteX11" fmla="*/ 341194 w 341194"/>
                <a:gd name="connsiteY11" fmla="*/ 2804615 h 4394579"/>
                <a:gd name="connsiteX12" fmla="*/ 341194 w 341194"/>
                <a:gd name="connsiteY12" fmla="*/ 3063922 h 4394579"/>
                <a:gd name="connsiteX13" fmla="*/ 225188 w 341194"/>
                <a:gd name="connsiteY13" fmla="*/ 3589361 h 4394579"/>
                <a:gd name="connsiteX14" fmla="*/ 88710 w 341194"/>
                <a:gd name="connsiteY14" fmla="*/ 4394579 h 439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1194" h="4394579">
                  <a:moveTo>
                    <a:pt x="150125" y="0"/>
                  </a:moveTo>
                  <a:lnTo>
                    <a:pt x="156949" y="197892"/>
                  </a:lnTo>
                  <a:lnTo>
                    <a:pt x="156949" y="354842"/>
                  </a:lnTo>
                  <a:lnTo>
                    <a:pt x="0" y="464024"/>
                  </a:lnTo>
                  <a:lnTo>
                    <a:pt x="102358" y="675564"/>
                  </a:lnTo>
                  <a:lnTo>
                    <a:pt x="40943" y="839337"/>
                  </a:lnTo>
                  <a:lnTo>
                    <a:pt x="88710" y="1044054"/>
                  </a:lnTo>
                  <a:lnTo>
                    <a:pt x="40943" y="1153236"/>
                  </a:lnTo>
                  <a:lnTo>
                    <a:pt x="232012" y="1405719"/>
                  </a:lnTo>
                  <a:lnTo>
                    <a:pt x="259307" y="2224585"/>
                  </a:lnTo>
                  <a:lnTo>
                    <a:pt x="259307" y="2552131"/>
                  </a:lnTo>
                  <a:lnTo>
                    <a:pt x="341194" y="2804615"/>
                  </a:lnTo>
                  <a:lnTo>
                    <a:pt x="341194" y="3063922"/>
                  </a:lnTo>
                  <a:cubicBezTo>
                    <a:pt x="318448" y="3150358"/>
                    <a:pt x="247934" y="3502925"/>
                    <a:pt x="225188" y="3589361"/>
                  </a:cubicBezTo>
                  <a:lnTo>
                    <a:pt x="88710" y="4394579"/>
                  </a:lnTo>
                </a:path>
              </a:pathLst>
            </a:custGeom>
            <a:ln w="3810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07085" y="1265530"/>
            <a:ext cx="2545689" cy="4389120"/>
            <a:chOff x="907085" y="1265530"/>
            <a:chExt cx="2545689" cy="4389120"/>
          </a:xfrm>
        </p:grpSpPr>
        <p:sp>
          <p:nvSpPr>
            <p:cNvPr id="6" name="Freeform 5"/>
            <p:cNvSpPr/>
            <p:nvPr/>
          </p:nvSpPr>
          <p:spPr>
            <a:xfrm>
              <a:off x="3057754" y="1265530"/>
              <a:ext cx="395020" cy="4389120"/>
            </a:xfrm>
            <a:custGeom>
              <a:avLst/>
              <a:gdLst>
                <a:gd name="connsiteX0" fmla="*/ 87782 w 395020"/>
                <a:gd name="connsiteY0" fmla="*/ 0 h 4389120"/>
                <a:gd name="connsiteX1" fmla="*/ 0 w 395020"/>
                <a:gd name="connsiteY1" fmla="*/ 1002182 h 4389120"/>
                <a:gd name="connsiteX2" fmla="*/ 234086 w 395020"/>
                <a:gd name="connsiteY2" fmla="*/ 1426464 h 4389120"/>
                <a:gd name="connsiteX3" fmla="*/ 321868 w 395020"/>
                <a:gd name="connsiteY3" fmla="*/ 1821484 h 4389120"/>
                <a:gd name="connsiteX4" fmla="*/ 336499 w 395020"/>
                <a:gd name="connsiteY4" fmla="*/ 2553004 h 4389120"/>
                <a:gd name="connsiteX5" fmla="*/ 395020 w 395020"/>
                <a:gd name="connsiteY5" fmla="*/ 2904134 h 4389120"/>
                <a:gd name="connsiteX6" fmla="*/ 365760 w 395020"/>
                <a:gd name="connsiteY6" fmla="*/ 3401568 h 4389120"/>
                <a:gd name="connsiteX7" fmla="*/ 212140 w 395020"/>
                <a:gd name="connsiteY7" fmla="*/ 4389120 h 438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5020" h="4389120">
                  <a:moveTo>
                    <a:pt x="87782" y="0"/>
                  </a:moveTo>
                  <a:lnTo>
                    <a:pt x="0" y="1002182"/>
                  </a:lnTo>
                  <a:lnTo>
                    <a:pt x="234086" y="1426464"/>
                  </a:lnTo>
                  <a:lnTo>
                    <a:pt x="321868" y="1821484"/>
                  </a:lnTo>
                  <a:lnTo>
                    <a:pt x="336499" y="2553004"/>
                  </a:lnTo>
                  <a:lnTo>
                    <a:pt x="395020" y="2904134"/>
                  </a:lnTo>
                  <a:lnTo>
                    <a:pt x="365760" y="3401568"/>
                  </a:lnTo>
                  <a:lnTo>
                    <a:pt x="212140" y="4389120"/>
                  </a:lnTo>
                </a:path>
              </a:pathLst>
            </a:cu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8" name="Freeform 7"/>
            <p:cNvSpPr/>
            <p:nvPr/>
          </p:nvSpPr>
          <p:spPr>
            <a:xfrm>
              <a:off x="907085" y="1265530"/>
              <a:ext cx="1016813" cy="4389120"/>
            </a:xfrm>
            <a:custGeom>
              <a:avLst/>
              <a:gdLst>
                <a:gd name="connsiteX0" fmla="*/ 709574 w 1016813"/>
                <a:gd name="connsiteY0" fmla="*/ 0 h 4389120"/>
                <a:gd name="connsiteX1" fmla="*/ 716889 w 1016813"/>
                <a:gd name="connsiteY1" fmla="*/ 204825 h 4389120"/>
                <a:gd name="connsiteX2" fmla="*/ 629107 w 1016813"/>
                <a:gd name="connsiteY2" fmla="*/ 416966 h 4389120"/>
                <a:gd name="connsiteX3" fmla="*/ 65837 w 1016813"/>
                <a:gd name="connsiteY3" fmla="*/ 870508 h 4389120"/>
                <a:gd name="connsiteX4" fmla="*/ 0 w 1016813"/>
                <a:gd name="connsiteY4" fmla="*/ 1038758 h 4389120"/>
                <a:gd name="connsiteX5" fmla="*/ 14630 w 1016813"/>
                <a:gd name="connsiteY5" fmla="*/ 1265529 h 4389120"/>
                <a:gd name="connsiteX6" fmla="*/ 190195 w 1016813"/>
                <a:gd name="connsiteY6" fmla="*/ 1426464 h 4389120"/>
                <a:gd name="connsiteX7" fmla="*/ 446227 w 1016813"/>
                <a:gd name="connsiteY7" fmla="*/ 1528876 h 4389120"/>
                <a:gd name="connsiteX8" fmla="*/ 731520 w 1016813"/>
                <a:gd name="connsiteY8" fmla="*/ 1499616 h 4389120"/>
                <a:gd name="connsiteX9" fmla="*/ 804672 w 1016813"/>
                <a:gd name="connsiteY9" fmla="*/ 1499616 h 4389120"/>
                <a:gd name="connsiteX10" fmla="*/ 965606 w 1016813"/>
                <a:gd name="connsiteY10" fmla="*/ 2318918 h 4389120"/>
                <a:gd name="connsiteX11" fmla="*/ 980237 w 1016813"/>
                <a:gd name="connsiteY11" fmla="*/ 3452774 h 4389120"/>
                <a:gd name="connsiteX12" fmla="*/ 1016813 w 1016813"/>
                <a:gd name="connsiteY12" fmla="*/ 3760012 h 4389120"/>
                <a:gd name="connsiteX13" fmla="*/ 899769 w 1016813"/>
                <a:gd name="connsiteY13" fmla="*/ 4008729 h 4389120"/>
                <a:gd name="connsiteX14" fmla="*/ 870509 w 1016813"/>
                <a:gd name="connsiteY14" fmla="*/ 4389120 h 438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6813" h="4389120">
                  <a:moveTo>
                    <a:pt x="709574" y="0"/>
                  </a:moveTo>
                  <a:lnTo>
                    <a:pt x="716889" y="204825"/>
                  </a:lnTo>
                  <a:lnTo>
                    <a:pt x="629107" y="416966"/>
                  </a:lnTo>
                  <a:lnTo>
                    <a:pt x="65837" y="870508"/>
                  </a:lnTo>
                  <a:lnTo>
                    <a:pt x="0" y="1038758"/>
                  </a:lnTo>
                  <a:lnTo>
                    <a:pt x="14630" y="1265529"/>
                  </a:lnTo>
                  <a:lnTo>
                    <a:pt x="190195" y="1426464"/>
                  </a:lnTo>
                  <a:lnTo>
                    <a:pt x="446227" y="1528876"/>
                  </a:lnTo>
                  <a:lnTo>
                    <a:pt x="731520" y="1499616"/>
                  </a:lnTo>
                  <a:lnTo>
                    <a:pt x="804672" y="1499616"/>
                  </a:lnTo>
                  <a:lnTo>
                    <a:pt x="965606" y="2318918"/>
                  </a:lnTo>
                  <a:lnTo>
                    <a:pt x="980237" y="3452774"/>
                  </a:lnTo>
                  <a:lnTo>
                    <a:pt x="1016813" y="3760012"/>
                  </a:lnTo>
                  <a:lnTo>
                    <a:pt x="899769" y="4008729"/>
                  </a:lnTo>
                  <a:lnTo>
                    <a:pt x="870509" y="4389120"/>
                  </a:lnTo>
                </a:path>
              </a:pathLst>
            </a:cu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185499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ounded Rectangle 30"/>
          <p:cNvSpPr>
            <a:spLocks noChangeArrowheads="1"/>
          </p:cNvSpPr>
          <p:nvPr/>
        </p:nvSpPr>
        <p:spPr bwMode="auto">
          <a:xfrm>
            <a:off x="95250" y="95250"/>
            <a:ext cx="8953500" cy="6680200"/>
          </a:xfrm>
          <a:prstGeom prst="roundRect">
            <a:avLst>
              <a:gd name="adj" fmla="val 3389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166688"/>
            <a:ext cx="7772400" cy="49053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COMPONENTS OF GIS</a:t>
            </a:r>
            <a:endParaRPr lang="en-GB" sz="3200" b="1" smtClean="0">
              <a:solidFill>
                <a:schemeClr val="tx1"/>
              </a:solidFill>
            </a:endParaRP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1414463" y="771525"/>
            <a:ext cx="6029325" cy="5738813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 sz="1200" b="1"/>
          </a:p>
          <a:p>
            <a:pPr algn="ctr">
              <a:defRPr/>
            </a:pPr>
            <a:r>
              <a:rPr lang="en-GB" sz="4400" b="1"/>
              <a:t>GIS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14302" y="2501568"/>
            <a:ext cx="3616325" cy="2252663"/>
            <a:chOff x="246063" y="2460625"/>
            <a:chExt cx="3616325" cy="2252663"/>
          </a:xfrm>
          <a:solidFill>
            <a:srgbClr val="00B0F0"/>
          </a:solidFill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763713" y="2460625"/>
              <a:ext cx="2098675" cy="1670050"/>
              <a:chOff x="1124" y="1614"/>
              <a:chExt cx="1213" cy="968"/>
            </a:xfrm>
            <a:grpFill/>
          </p:grpSpPr>
          <p:sp>
            <p:nvSpPr>
              <p:cNvPr id="9243" name="Oval 11"/>
              <p:cNvSpPr>
                <a:spLocks noChangeArrowheads="1"/>
              </p:cNvSpPr>
              <p:nvPr/>
            </p:nvSpPr>
            <p:spPr bwMode="auto">
              <a:xfrm>
                <a:off x="1232" y="1614"/>
                <a:ext cx="1032" cy="968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ZA"/>
              </a:p>
            </p:txBody>
          </p:sp>
          <p:sp>
            <p:nvSpPr>
              <p:cNvPr id="9244" name="WordArt 1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124" y="1965"/>
                <a:ext cx="1213" cy="242"/>
              </a:xfrm>
              <a:prstGeom prst="rect">
                <a:avLst/>
              </a:prstGeom>
              <a:grpFill/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GB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Methods</a:t>
                </a:r>
              </a:p>
            </p:txBody>
          </p:sp>
        </p:grpSp>
        <p:sp>
          <p:nvSpPr>
            <p:cNvPr id="9242" name="Text Box 22"/>
            <p:cNvSpPr txBox="1">
              <a:spLocks noChangeArrowheads="1"/>
            </p:cNvSpPr>
            <p:nvPr/>
          </p:nvSpPr>
          <p:spPr bwMode="auto">
            <a:xfrm>
              <a:off x="246063" y="3605213"/>
              <a:ext cx="1741487" cy="1108075"/>
            </a:xfrm>
            <a:prstGeom prst="rect">
              <a:avLst/>
            </a:prstGeom>
            <a:solidFill>
              <a:srgbClr val="2DC8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en-ZA" b="1">
                  <a:latin typeface="Arial" pitchFamily="34" charset="0"/>
                  <a:cs typeface="Arial" pitchFamily="34" charset="0"/>
                </a:rPr>
                <a:t>GIS design according to user’s needs</a:t>
              </a: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33375" y="4268788"/>
            <a:ext cx="4027488" cy="2273300"/>
            <a:chOff x="333375" y="4268788"/>
            <a:chExt cx="4027488" cy="2273300"/>
          </a:xfrm>
        </p:grpSpPr>
        <p:grpSp>
          <p:nvGrpSpPr>
            <p:cNvPr id="6166" name="Group 20"/>
            <p:cNvGrpSpPr>
              <a:grpSpLocks/>
            </p:cNvGrpSpPr>
            <p:nvPr/>
          </p:nvGrpSpPr>
          <p:grpSpPr bwMode="auto">
            <a:xfrm>
              <a:off x="2400300" y="4268788"/>
              <a:ext cx="1960563" cy="1670050"/>
              <a:chOff x="1519" y="2753"/>
              <a:chExt cx="1134" cy="968"/>
            </a:xfrm>
          </p:grpSpPr>
          <p:sp>
            <p:nvSpPr>
              <p:cNvPr id="6168" name="Oval 10"/>
              <p:cNvSpPr>
                <a:spLocks noChangeArrowheads="1"/>
              </p:cNvSpPr>
              <p:nvPr/>
            </p:nvSpPr>
            <p:spPr bwMode="auto">
              <a:xfrm>
                <a:off x="1583" y="2753"/>
                <a:ext cx="1032" cy="968"/>
              </a:xfrm>
              <a:prstGeom prst="ellipse">
                <a:avLst/>
              </a:prstGeom>
              <a:solidFill>
                <a:srgbClr val="8FE4E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6169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519" y="3192"/>
                <a:ext cx="1134" cy="29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ZA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People</a:t>
                </a:r>
              </a:p>
            </p:txBody>
          </p:sp>
        </p:grpSp>
        <p:sp>
          <p:nvSpPr>
            <p:cNvPr id="6167" name="Text Box 23"/>
            <p:cNvSpPr txBox="1">
              <a:spLocks noChangeArrowheads="1"/>
            </p:cNvSpPr>
            <p:nvPr/>
          </p:nvSpPr>
          <p:spPr bwMode="auto">
            <a:xfrm>
              <a:off x="333375" y="5487988"/>
              <a:ext cx="1970088" cy="1054100"/>
            </a:xfrm>
            <a:prstGeom prst="rect">
              <a:avLst/>
            </a:prstGeom>
            <a:solidFill>
              <a:srgbClr val="2DC8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ZA" b="1"/>
                <a:t>Data capturers, data users, GIS analysts</a:t>
              </a:r>
              <a:endParaRPr lang="en-US" b="1"/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4518025" y="4268788"/>
            <a:ext cx="4327525" cy="1692275"/>
            <a:chOff x="4518025" y="4268788"/>
            <a:chExt cx="4327525" cy="1692275"/>
          </a:xfrm>
        </p:grpSpPr>
        <p:grpSp>
          <p:nvGrpSpPr>
            <p:cNvPr id="6162" name="Group 21"/>
            <p:cNvGrpSpPr>
              <a:grpSpLocks/>
            </p:cNvGrpSpPr>
            <p:nvPr/>
          </p:nvGrpSpPr>
          <p:grpSpPr bwMode="auto">
            <a:xfrm>
              <a:off x="4518025" y="4268788"/>
              <a:ext cx="1784350" cy="1670050"/>
              <a:chOff x="2846" y="2753"/>
              <a:chExt cx="1032" cy="968"/>
            </a:xfrm>
          </p:grpSpPr>
          <p:sp>
            <p:nvSpPr>
              <p:cNvPr id="6164" name="Oval 9"/>
              <p:cNvSpPr>
                <a:spLocks noChangeArrowheads="1"/>
              </p:cNvSpPr>
              <p:nvPr/>
            </p:nvSpPr>
            <p:spPr bwMode="auto">
              <a:xfrm>
                <a:off x="2846" y="2753"/>
                <a:ext cx="1032" cy="968"/>
              </a:xfrm>
              <a:prstGeom prst="ellipse">
                <a:avLst/>
              </a:prstGeom>
              <a:solidFill>
                <a:srgbClr val="6699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6165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27" y="3175"/>
                <a:ext cx="865" cy="22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ZA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Data</a:t>
                </a:r>
              </a:p>
            </p:txBody>
          </p:sp>
        </p:grpSp>
        <p:sp>
          <p:nvSpPr>
            <p:cNvPr id="6163" name="Text Box 24"/>
            <p:cNvSpPr txBox="1">
              <a:spLocks noChangeArrowheads="1"/>
            </p:cNvSpPr>
            <p:nvPr/>
          </p:nvSpPr>
          <p:spPr bwMode="auto">
            <a:xfrm>
              <a:off x="6418263" y="4540250"/>
              <a:ext cx="2427287" cy="1420813"/>
            </a:xfrm>
            <a:prstGeom prst="rect">
              <a:avLst/>
            </a:prstGeom>
            <a:solidFill>
              <a:srgbClr val="2DC8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ZA" b="1"/>
                <a:t>Maps, aerial photos, satellite images, administrative records, etc.</a:t>
              </a:r>
              <a:endParaRPr lang="en-US" b="1"/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969963" y="966788"/>
            <a:ext cx="4595812" cy="2022475"/>
            <a:chOff x="969963" y="966788"/>
            <a:chExt cx="4595812" cy="2022475"/>
          </a:xfrm>
        </p:grpSpPr>
        <p:grpSp>
          <p:nvGrpSpPr>
            <p:cNvPr id="6158" name="Group 18"/>
            <p:cNvGrpSpPr>
              <a:grpSpLocks/>
            </p:cNvGrpSpPr>
            <p:nvPr/>
          </p:nvGrpSpPr>
          <p:grpSpPr bwMode="auto">
            <a:xfrm>
              <a:off x="3370263" y="1319213"/>
              <a:ext cx="2195512" cy="1670050"/>
              <a:chOff x="2140" y="895"/>
              <a:chExt cx="1270" cy="968"/>
            </a:xfrm>
          </p:grpSpPr>
          <p:sp>
            <p:nvSpPr>
              <p:cNvPr id="6160" name="Oval 7"/>
              <p:cNvSpPr>
                <a:spLocks noChangeArrowheads="1"/>
              </p:cNvSpPr>
              <p:nvPr/>
            </p:nvSpPr>
            <p:spPr bwMode="auto">
              <a:xfrm>
                <a:off x="2250" y="895"/>
                <a:ext cx="1031" cy="96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6161" name="WordArt 1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140" y="1267"/>
                <a:ext cx="1270" cy="23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ZA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Hardware</a:t>
                </a:r>
              </a:p>
            </p:txBody>
          </p:sp>
        </p:grpSp>
        <p:sp>
          <p:nvSpPr>
            <p:cNvPr id="6159" name="Text Box 25"/>
            <p:cNvSpPr txBox="1">
              <a:spLocks noChangeArrowheads="1"/>
            </p:cNvSpPr>
            <p:nvPr/>
          </p:nvSpPr>
          <p:spPr bwMode="auto">
            <a:xfrm>
              <a:off x="969963" y="966788"/>
              <a:ext cx="2178050" cy="1354137"/>
            </a:xfrm>
            <a:prstGeom prst="rect">
              <a:avLst/>
            </a:prstGeom>
            <a:solidFill>
              <a:srgbClr val="2DC8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ZA" b="1"/>
                <a:t>CPU, screen, keyboard, mouse, scanner, printer, digitizing tablet</a:t>
              </a:r>
              <a:endParaRPr lang="en-US" b="1"/>
            </a:p>
          </p:txBody>
        </p:sp>
      </p:grp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4826000" y="1652588"/>
            <a:ext cx="3843338" cy="2357437"/>
            <a:chOff x="4826000" y="1652588"/>
            <a:chExt cx="3843338" cy="2357437"/>
          </a:xfrm>
        </p:grpSpPr>
        <p:grpSp>
          <p:nvGrpSpPr>
            <p:cNvPr id="6154" name="Group 19"/>
            <p:cNvGrpSpPr>
              <a:grpSpLocks/>
            </p:cNvGrpSpPr>
            <p:nvPr/>
          </p:nvGrpSpPr>
          <p:grpSpPr bwMode="auto">
            <a:xfrm>
              <a:off x="4826000" y="2481263"/>
              <a:ext cx="2293938" cy="1528762"/>
              <a:chOff x="3060" y="1622"/>
              <a:chExt cx="1327" cy="886"/>
            </a:xfrm>
          </p:grpSpPr>
          <p:sp>
            <p:nvSpPr>
              <p:cNvPr id="6156" name="Oval 8"/>
              <p:cNvSpPr>
                <a:spLocks noChangeArrowheads="1"/>
              </p:cNvSpPr>
              <p:nvPr/>
            </p:nvSpPr>
            <p:spPr bwMode="auto">
              <a:xfrm>
                <a:off x="3188" y="1622"/>
                <a:ext cx="987" cy="886"/>
              </a:xfrm>
              <a:prstGeom prst="ellipse">
                <a:avLst/>
              </a:prstGeom>
              <a:solidFill>
                <a:srgbClr val="FF89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6157" name="WordArt 13"/>
              <p:cNvSpPr>
                <a:spLocks noChangeArrowheads="1" noChangeShapeType="1" noTextEdit="1"/>
              </p:cNvSpPr>
              <p:nvPr/>
            </p:nvSpPr>
            <p:spPr bwMode="auto">
              <a:xfrm>
                <a:off x="3060" y="1988"/>
                <a:ext cx="1327" cy="25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ZA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Software</a:t>
                </a:r>
              </a:p>
            </p:txBody>
          </p:sp>
        </p:grpSp>
        <p:sp>
          <p:nvSpPr>
            <p:cNvPr id="6155" name="Text Box 26"/>
            <p:cNvSpPr txBox="1">
              <a:spLocks noChangeArrowheads="1"/>
            </p:cNvSpPr>
            <p:nvPr/>
          </p:nvSpPr>
          <p:spPr bwMode="auto">
            <a:xfrm>
              <a:off x="6756400" y="1652588"/>
              <a:ext cx="1912938" cy="1177925"/>
            </a:xfrm>
            <a:prstGeom prst="rect">
              <a:avLst/>
            </a:prstGeom>
            <a:solidFill>
              <a:srgbClr val="2DC8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lvl="1" eaLnBrk="1" hangingPunct="1">
                <a:spcAft>
                  <a:spcPts val="1000"/>
                </a:spcAft>
              </a:pPr>
              <a:r>
                <a:rPr lang="en-ZA" b="1"/>
                <a:t>Application programme such as ArcView</a:t>
              </a:r>
              <a:endParaRPr 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32153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3"/>
          <p:cNvSpPr txBox="1">
            <a:spLocks noChangeArrowheads="1"/>
          </p:cNvSpPr>
          <p:nvPr/>
        </p:nvSpPr>
        <p:spPr bwMode="auto">
          <a:xfrm>
            <a:off x="1905657" y="260648"/>
            <a:ext cx="5260677" cy="6469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b-NO" sz="3200" b="1"/>
              <a:t>REMOTE SENSING</a:t>
            </a:r>
            <a:endParaRPr lang="en-GB" sz="320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926712" y="1597235"/>
            <a:ext cx="4824536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0363" indent="-3603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GB" sz="2600" smtClean="0"/>
              <a:t>The collecting of information</a:t>
            </a:r>
          </a:p>
          <a:p>
            <a:pPr eaLnBrk="1" hangingPunct="1">
              <a:buFontTx/>
              <a:buChar char="•"/>
            </a:pPr>
            <a:r>
              <a:rPr lang="en-GB" sz="2600" smtClean="0"/>
              <a:t>about the earth’s surface </a:t>
            </a:r>
          </a:p>
          <a:p>
            <a:pPr eaLnBrk="1" hangingPunct="1">
              <a:buFontTx/>
              <a:buChar char="•"/>
            </a:pPr>
            <a:r>
              <a:rPr lang="en-GB" sz="2600" smtClean="0"/>
              <a:t>with sensors on platforms</a:t>
            </a:r>
            <a:br>
              <a:rPr lang="en-GB" sz="2600" smtClean="0"/>
            </a:br>
            <a:r>
              <a:rPr lang="en-GB" sz="2600" smtClean="0"/>
              <a:t> such as weather balloons, aeroplanes and satellites</a:t>
            </a:r>
          </a:p>
          <a:p>
            <a:pPr eaLnBrk="1" hangingPunct="1">
              <a:buFontTx/>
              <a:buChar char="•"/>
            </a:pPr>
            <a:r>
              <a:rPr lang="en-GB" sz="2600" smtClean="0"/>
              <a:t>using energy reflected or radiated from the earth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9"/>
          <a:stretch/>
        </p:blipFill>
        <p:spPr bwMode="auto">
          <a:xfrm>
            <a:off x="395537" y="1700808"/>
            <a:ext cx="3528391" cy="288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7" y="5373216"/>
            <a:ext cx="8280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latin typeface="Arial" pitchFamily="34" charset="0"/>
                <a:cs typeface="Arial" pitchFamily="34" charset="0"/>
              </a:rPr>
              <a:t>without being in physical </a:t>
            </a:r>
            <a:r>
              <a:rPr lang="en-GB" sz="2800" b="1" smtClean="0">
                <a:latin typeface="Arial" pitchFamily="34" charset="0"/>
                <a:cs typeface="Arial" pitchFamily="34" charset="0"/>
              </a:rPr>
              <a:t>contact with </a:t>
            </a:r>
            <a:r>
              <a:rPr lang="en-GB" sz="2800" b="1">
                <a:latin typeface="Arial" pitchFamily="34" charset="0"/>
                <a:cs typeface="Arial" pitchFamily="34" charset="0"/>
              </a:rPr>
              <a:t>the earth</a:t>
            </a:r>
            <a:endParaRPr lang="en-GB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78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089024" y="433814"/>
            <a:ext cx="7292975" cy="783193"/>
          </a:xfrm>
          <a:prstGeom prst="roundRect">
            <a:avLst/>
          </a:prstGeom>
          <a:solidFill>
            <a:srgbClr val="D3B48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4000">
                <a:solidFill>
                  <a:srgbClr val="002060"/>
                </a:solidFill>
              </a:rPr>
              <a:t>What is a spatial object?</a:t>
            </a:r>
          </a:p>
        </p:txBody>
      </p:sp>
      <p:pic>
        <p:nvPicPr>
          <p:cNvPr id="41986" name="Picture 2" descr="http://upload.wikimedia.org/wikipedia/commons/a/a0/Row_of_Poplar_Trees_-_geograph.org.uk_-_14813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659" y="4005064"/>
            <a:ext cx="3561373" cy="23762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http://blog.sa-venues.com/wp-content/uploads/2007/02/mac-mac-fal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75456"/>
            <a:ext cx="2160240" cy="28778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Picture 10" descr="http://www.universewithme.com/wp-content/uploads/2013/02/South-Africa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029" y="1340768"/>
            <a:ext cx="3153826" cy="210433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Picture 8" descr="http://www.indetail.co.za/sites/default/files/imagecache/460/project/wes-aans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86" y="1579192"/>
            <a:ext cx="3762198" cy="2281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089024" y="433814"/>
            <a:ext cx="7292975" cy="783193"/>
          </a:xfrm>
          <a:prstGeom prst="roundRect">
            <a:avLst/>
          </a:prstGeom>
          <a:solidFill>
            <a:srgbClr val="D3B48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4000" smtClean="0">
                <a:solidFill>
                  <a:srgbClr val="002060"/>
                </a:solidFill>
              </a:rPr>
              <a:t>Spatial objects</a:t>
            </a:r>
            <a:endParaRPr lang="en-GB" sz="4000">
              <a:solidFill>
                <a:srgbClr val="00206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09804" y="2089942"/>
            <a:ext cx="6813916" cy="578882"/>
            <a:chOff x="809804" y="2089942"/>
            <a:chExt cx="6813916" cy="578882"/>
          </a:xfrm>
        </p:grpSpPr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809804" y="2089942"/>
              <a:ext cx="1728192" cy="57888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2800" smtClean="0">
                  <a:latin typeface="+mn-lt"/>
                </a:rPr>
                <a:t>Building</a:t>
              </a: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6444208" y="2089942"/>
              <a:ext cx="1179512" cy="578882"/>
            </a:xfrm>
            <a:prstGeom prst="roundRect">
              <a:avLst/>
            </a:prstGeom>
            <a:solidFill>
              <a:srgbClr val="9F5FC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2800" smtClean="0">
                  <a:latin typeface="+mn-lt"/>
                </a:rPr>
                <a:t>Node</a:t>
              </a:r>
            </a:p>
          </p:txBody>
        </p:sp>
        <p:sp>
          <p:nvSpPr>
            <p:cNvPr id="17" name="Left Arrow 16"/>
            <p:cNvSpPr/>
            <p:nvPr/>
          </p:nvSpPr>
          <p:spPr>
            <a:xfrm rot="10800000">
              <a:off x="2644834" y="2163359"/>
              <a:ext cx="3744416" cy="432048"/>
            </a:xfrm>
            <a:prstGeom prst="lef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3909394" y="2089942"/>
              <a:ext cx="1179512" cy="57888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2800" smtClean="0">
                  <a:latin typeface="+mn-lt"/>
                </a:rPr>
                <a:t>Point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84144" y="3407543"/>
            <a:ext cx="6545732" cy="578882"/>
            <a:chOff x="1084144" y="3407543"/>
            <a:chExt cx="6545732" cy="578882"/>
          </a:xfrm>
        </p:grpSpPr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1084144" y="3407543"/>
              <a:ext cx="1179512" cy="57888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2800" smtClean="0">
                  <a:latin typeface="+mn-lt"/>
                </a:rPr>
                <a:t>River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6450364" y="3407543"/>
              <a:ext cx="1179512" cy="578882"/>
            </a:xfrm>
            <a:prstGeom prst="roundRect">
              <a:avLst/>
            </a:prstGeom>
            <a:solidFill>
              <a:srgbClr val="9F5FC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2800" smtClean="0">
                  <a:latin typeface="+mn-lt"/>
                </a:rPr>
                <a:t>Arc</a:t>
              </a:r>
            </a:p>
          </p:txBody>
        </p:sp>
        <p:sp>
          <p:nvSpPr>
            <p:cNvPr id="18" name="Left Arrow 17"/>
            <p:cNvSpPr/>
            <p:nvPr/>
          </p:nvSpPr>
          <p:spPr>
            <a:xfrm rot="10800000">
              <a:off x="2626079" y="3480960"/>
              <a:ext cx="3744416" cy="432048"/>
            </a:xfrm>
            <a:prstGeom prst="lef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3909394" y="3407543"/>
              <a:ext cx="1179512" cy="57888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2800" smtClean="0">
                  <a:latin typeface="+mn-lt"/>
                </a:rPr>
                <a:t>Line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27834" y="4725144"/>
            <a:ext cx="7193055" cy="594239"/>
            <a:chOff x="827834" y="4725144"/>
            <a:chExt cx="7193055" cy="594239"/>
          </a:xfrm>
        </p:grpSpPr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827834" y="4725144"/>
              <a:ext cx="1728192" cy="57888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2800" smtClean="0">
                  <a:latin typeface="+mn-lt"/>
                </a:rPr>
                <a:t>Orchard</a:t>
              </a: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6083098" y="4740501"/>
              <a:ext cx="1937791" cy="578882"/>
            </a:xfrm>
            <a:prstGeom prst="roundRect">
              <a:avLst/>
            </a:prstGeom>
            <a:solidFill>
              <a:srgbClr val="9F5FC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2800" smtClean="0">
                  <a:latin typeface="+mn-lt"/>
                </a:rPr>
                <a:t>Polygon</a:t>
              </a:r>
            </a:p>
          </p:txBody>
        </p:sp>
        <p:sp>
          <p:nvSpPr>
            <p:cNvPr id="19" name="Left Arrow 18"/>
            <p:cNvSpPr/>
            <p:nvPr/>
          </p:nvSpPr>
          <p:spPr>
            <a:xfrm rot="10800000">
              <a:off x="2656242" y="4813918"/>
              <a:ext cx="3365276" cy="432048"/>
            </a:xfrm>
            <a:prstGeom prst="lef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3945316" y="4725144"/>
              <a:ext cx="1179512" cy="57888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2800" smtClean="0">
                  <a:latin typeface="+mn-lt"/>
                </a:rPr>
                <a:t>Area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791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Vdorp Topoka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052736"/>
            <a:ext cx="8543925" cy="5216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2"/>
          <p:cNvSpPr>
            <a:spLocks noChangeArrowheads="1"/>
          </p:cNvSpPr>
          <p:nvPr/>
        </p:nvSpPr>
        <p:spPr bwMode="auto">
          <a:xfrm>
            <a:off x="3254375" y="225425"/>
            <a:ext cx="5454650" cy="1203325"/>
          </a:xfrm>
          <a:prstGeom prst="roundRect">
            <a:avLst>
              <a:gd name="adj" fmla="val 6125"/>
            </a:avLst>
          </a:prstGeom>
          <a:solidFill>
            <a:srgbClr val="D3B487"/>
          </a:solidFill>
          <a:ln w="9525" algn="ctr">
            <a:solidFill>
              <a:srgbClr val="000099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/>
            <a:r>
              <a:rPr lang="nb-NO" sz="2800" b="1">
                <a:solidFill>
                  <a:schemeClr val="accent2"/>
                </a:solidFill>
              </a:rPr>
              <a:t>Spatial objects</a:t>
            </a:r>
          </a:p>
          <a:p>
            <a:pPr algn="ctr"/>
            <a:r>
              <a:rPr lang="nb-NO" sz="2800" b="1">
                <a:solidFill>
                  <a:schemeClr val="accent2"/>
                </a:solidFill>
              </a:rPr>
              <a:t>Geographical phenomena</a:t>
            </a:r>
            <a:endParaRPr lang="en-GB" sz="2800" b="1">
              <a:solidFill>
                <a:schemeClr val="accent2"/>
              </a:solidFill>
            </a:endParaRPr>
          </a:p>
        </p:txBody>
      </p:sp>
      <p:cxnSp>
        <p:nvCxnSpPr>
          <p:cNvPr id="13318" name="Straight Arrow Connector 2"/>
          <p:cNvCxnSpPr>
            <a:cxnSpLocks noChangeShapeType="1"/>
          </p:cNvCxnSpPr>
          <p:nvPr/>
        </p:nvCxnSpPr>
        <p:spPr bwMode="auto">
          <a:xfrm flipH="1" flipV="1">
            <a:off x="4476750" y="4667250"/>
            <a:ext cx="887413" cy="363538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grpSp>
        <p:nvGrpSpPr>
          <p:cNvPr id="29" name="Group 28"/>
          <p:cNvGrpSpPr/>
          <p:nvPr/>
        </p:nvGrpSpPr>
        <p:grpSpPr>
          <a:xfrm>
            <a:off x="5004048" y="1612954"/>
            <a:ext cx="1971600" cy="1273742"/>
            <a:chOff x="5004048" y="1612954"/>
            <a:chExt cx="1971600" cy="1273742"/>
          </a:xfrm>
        </p:grpSpPr>
        <p:cxnSp>
          <p:nvCxnSpPr>
            <p:cNvPr id="8" name="Straight Arrow Connector 7"/>
            <p:cNvCxnSpPr>
              <a:cxnSpLocks noChangeShapeType="1"/>
            </p:cNvCxnSpPr>
            <p:nvPr/>
          </p:nvCxnSpPr>
          <p:spPr bwMode="auto">
            <a:xfrm flipH="1" flipV="1">
              <a:off x="5004048" y="1612954"/>
              <a:ext cx="977652" cy="984301"/>
            </a:xfrm>
            <a:prstGeom prst="straightConnector1">
              <a:avLst/>
            </a:prstGeom>
            <a:noFill/>
            <a:ln w="38100" algn="ctr">
              <a:solidFill>
                <a:srgbClr val="008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Arrow Connector 10"/>
            <p:cNvCxnSpPr>
              <a:cxnSpLocks noChangeShapeType="1"/>
            </p:cNvCxnSpPr>
            <p:nvPr/>
          </p:nvCxnSpPr>
          <p:spPr bwMode="auto">
            <a:xfrm flipH="1">
              <a:off x="5220072" y="2447989"/>
              <a:ext cx="761628" cy="149266"/>
            </a:xfrm>
            <a:prstGeom prst="straightConnector1">
              <a:avLst/>
            </a:prstGeom>
            <a:noFill/>
            <a:ln w="38100" algn="ctr">
              <a:solidFill>
                <a:srgbClr val="008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5796136" y="2307814"/>
              <a:ext cx="1179512" cy="578882"/>
            </a:xfrm>
            <a:prstGeom prst="roundRect">
              <a:avLst/>
            </a:prstGeom>
            <a:solidFill>
              <a:srgbClr val="D8FF69"/>
            </a:solidFill>
            <a:ln>
              <a:solidFill>
                <a:srgbClr val="008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2800" smtClean="0">
                  <a:latin typeface="+mn-lt"/>
                </a:rPr>
                <a:t>Point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02607" y="2158548"/>
            <a:ext cx="2254498" cy="982420"/>
            <a:chOff x="2502607" y="2158548"/>
            <a:chExt cx="2254498" cy="982420"/>
          </a:xfrm>
        </p:grpSpPr>
        <p:cxnSp>
          <p:nvCxnSpPr>
            <p:cNvPr id="17" name="Straight Arrow Connector 16"/>
            <p:cNvCxnSpPr>
              <a:cxnSpLocks noChangeShapeType="1"/>
            </p:cNvCxnSpPr>
            <p:nvPr/>
          </p:nvCxnSpPr>
          <p:spPr bwMode="auto">
            <a:xfrm>
              <a:off x="3501179" y="2664628"/>
              <a:ext cx="1255926" cy="188308"/>
            </a:xfrm>
            <a:prstGeom prst="straightConnector1">
              <a:avLst/>
            </a:prstGeom>
            <a:noFill/>
            <a:ln w="38100" algn="ctr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Arrow Connector 17"/>
            <p:cNvCxnSpPr>
              <a:cxnSpLocks noChangeShapeType="1"/>
            </p:cNvCxnSpPr>
            <p:nvPr/>
          </p:nvCxnSpPr>
          <p:spPr bwMode="auto">
            <a:xfrm>
              <a:off x="3635896" y="2664628"/>
              <a:ext cx="144016" cy="476340"/>
            </a:xfrm>
            <a:prstGeom prst="straightConnector1">
              <a:avLst/>
            </a:prstGeom>
            <a:noFill/>
            <a:ln w="38100" algn="ctr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502607" y="2158548"/>
              <a:ext cx="1179512" cy="57888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2800" smtClean="0">
                  <a:latin typeface="+mn-lt"/>
                </a:rPr>
                <a:t>Line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115616" y="3972731"/>
            <a:ext cx="1976747" cy="1417638"/>
            <a:chOff x="1371117" y="2540000"/>
            <a:chExt cx="1976747" cy="1417638"/>
          </a:xfrm>
        </p:grpSpPr>
        <p:cxnSp>
          <p:nvCxnSpPr>
            <p:cNvPr id="24" name="Straight Arrow Connector 23"/>
            <p:cNvCxnSpPr>
              <a:cxnSpLocks noChangeShapeType="1"/>
            </p:cNvCxnSpPr>
            <p:nvPr/>
          </p:nvCxnSpPr>
          <p:spPr bwMode="auto">
            <a:xfrm flipH="1">
              <a:off x="1371117" y="3062288"/>
              <a:ext cx="948221" cy="354000"/>
            </a:xfrm>
            <a:prstGeom prst="straightConnector1">
              <a:avLst/>
            </a:prstGeom>
            <a:noFill/>
            <a:ln w="38100" algn="ctr">
              <a:solidFill>
                <a:schemeClr val="accent1">
                  <a:lumMod val="75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Arrow Connector 24"/>
            <p:cNvCxnSpPr>
              <a:cxnSpLocks noChangeShapeType="1"/>
            </p:cNvCxnSpPr>
            <p:nvPr/>
          </p:nvCxnSpPr>
          <p:spPr bwMode="auto">
            <a:xfrm flipH="1">
              <a:off x="1801813" y="3062288"/>
              <a:ext cx="400050" cy="895350"/>
            </a:xfrm>
            <a:prstGeom prst="straightConnector1">
              <a:avLst/>
            </a:prstGeom>
            <a:noFill/>
            <a:ln w="38100" algn="ctr">
              <a:solidFill>
                <a:schemeClr val="accent1">
                  <a:lumMod val="75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1801813" y="2540000"/>
              <a:ext cx="1546051" cy="57888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2800" smtClean="0">
                  <a:latin typeface="+mn-lt"/>
                </a:rPr>
                <a:t>Area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558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251520" y="260646"/>
            <a:ext cx="5754216" cy="85129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4400"/>
              <a:t>What is resolution?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512" y="1268760"/>
            <a:ext cx="4634635" cy="397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5301208"/>
            <a:ext cx="8352928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smtClean="0"/>
              <a:t>The ability of a remote sensing sensor to </a:t>
            </a:r>
          </a:p>
          <a:p>
            <a:pPr algn="ctr"/>
            <a:endParaRPr lang="en-GB" sz="800" smtClean="0"/>
          </a:p>
          <a:p>
            <a:pPr algn="ctr"/>
            <a:r>
              <a:rPr lang="en-GB" sz="2800" smtClean="0"/>
              <a:t>create a sharp and clear image</a:t>
            </a:r>
            <a:endParaRPr lang="en-ZA" sz="280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84" y="3412504"/>
            <a:ext cx="2209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17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203848" y="188640"/>
            <a:ext cx="5754216" cy="85129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4400" smtClean="0"/>
              <a:t>Spatial resolution</a:t>
            </a:r>
            <a:endParaRPr lang="en-GB" sz="440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798" y="1340768"/>
            <a:ext cx="2093693" cy="179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547664" y="3284984"/>
            <a:ext cx="1440160" cy="46166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smtClean="0">
                <a:latin typeface="Arial" pitchFamily="34" charset="0"/>
                <a:cs typeface="Arial" pitchFamily="34" charset="0"/>
              </a:rPr>
              <a:t>High</a:t>
            </a:r>
            <a:endParaRPr lang="en-GB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20006" y="3284984"/>
            <a:ext cx="1440160" cy="46166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smtClean="0">
                <a:latin typeface="Arial" pitchFamily="34" charset="0"/>
                <a:cs typeface="Arial" pitchFamily="34" charset="0"/>
              </a:rPr>
              <a:t>Low</a:t>
            </a:r>
            <a:endParaRPr lang="en-GB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39552" y="4007056"/>
            <a:ext cx="3600400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smtClean="0">
                <a:latin typeface="Arial" pitchFamily="34" charset="0"/>
                <a:cs typeface="Arial" pitchFamily="34" charset="0"/>
              </a:rPr>
              <a:t>Many pixels</a:t>
            </a:r>
          </a:p>
          <a:p>
            <a:pPr algn="ctr">
              <a:defRPr/>
            </a:pPr>
            <a:r>
              <a:rPr lang="en-GB" sz="2000" smtClean="0">
                <a:latin typeface="Arial" pitchFamily="34" charset="0"/>
                <a:cs typeface="Arial" pitchFamily="34" charset="0"/>
              </a:rPr>
              <a:t>Small pixels</a:t>
            </a:r>
          </a:p>
          <a:p>
            <a:pPr algn="ctr">
              <a:defRPr/>
            </a:pPr>
            <a:r>
              <a:rPr lang="en-GB" sz="2000" smtClean="0">
                <a:latin typeface="Arial" pitchFamily="34" charset="0"/>
                <a:cs typeface="Arial" pitchFamily="34" charset="0"/>
              </a:rPr>
              <a:t>Objects easily recognised</a:t>
            </a:r>
            <a:endParaRPr lang="en-GB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860032" y="4007055"/>
            <a:ext cx="3816424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smtClean="0">
                <a:latin typeface="Arial" pitchFamily="34" charset="0"/>
                <a:cs typeface="Arial" pitchFamily="34" charset="0"/>
              </a:rPr>
              <a:t>Less pixels</a:t>
            </a:r>
          </a:p>
          <a:p>
            <a:pPr algn="ctr">
              <a:defRPr/>
            </a:pPr>
            <a:r>
              <a:rPr lang="en-GB" sz="2000" smtClean="0">
                <a:latin typeface="Arial" pitchFamily="34" charset="0"/>
                <a:cs typeface="Arial" pitchFamily="34" charset="0"/>
              </a:rPr>
              <a:t>Larger pixels</a:t>
            </a:r>
          </a:p>
          <a:p>
            <a:pPr algn="ctr">
              <a:defRPr/>
            </a:pPr>
            <a:r>
              <a:rPr lang="en-GB" sz="2000" smtClean="0">
                <a:latin typeface="Arial" pitchFamily="34" charset="0"/>
                <a:cs typeface="Arial" pitchFamily="34" charset="0"/>
              </a:rPr>
              <a:t>Objects not easily recognised</a:t>
            </a:r>
            <a:endParaRPr lang="en-GB" sz="2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186" y="1369115"/>
            <a:ext cx="2209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22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2591</TotalTime>
  <Words>629</Words>
  <Application>Microsoft Office PowerPoint</Application>
  <PresentationFormat>On-screen Show (4:3)</PresentationFormat>
  <Paragraphs>174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Aspect</vt:lpstr>
      <vt:lpstr>PowerPoint Presentation</vt:lpstr>
      <vt:lpstr>PowerPoint Presentation</vt:lpstr>
      <vt:lpstr>COMPONENTS OF GIS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</dc:creator>
  <cp:lastModifiedBy>Glenn Samaai</cp:lastModifiedBy>
  <cp:revision>86</cp:revision>
  <dcterms:created xsi:type="dcterms:W3CDTF">2014-10-10T15:25:25Z</dcterms:created>
  <dcterms:modified xsi:type="dcterms:W3CDTF">2015-10-17T05:56:48Z</dcterms:modified>
</cp:coreProperties>
</file>