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0" r:id="rId2"/>
    <p:sldId id="272" r:id="rId3"/>
    <p:sldId id="274" r:id="rId4"/>
    <p:sldId id="275" r:id="rId5"/>
    <p:sldId id="276" r:id="rId6"/>
    <p:sldId id="277" r:id="rId7"/>
    <p:sldId id="278" r:id="rId8"/>
    <p:sldId id="279" r:id="rId9"/>
    <p:sldId id="281" r:id="rId10"/>
    <p:sldId id="280" r:id="rId11"/>
    <p:sldId id="285" r:id="rId12"/>
    <p:sldId id="286" r:id="rId13"/>
    <p:sldId id="283" r:id="rId14"/>
    <p:sldId id="28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>
      <p:cViewPr varScale="1">
        <p:scale>
          <a:sx n="18" d="100"/>
          <a:sy n="18" d="100"/>
        </p:scale>
        <p:origin x="2984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E377C-F884-42EA-9190-DBE69EC58C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38F84E-020C-4FEE-B698-D85D124424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00E12-64D2-41B3-8E50-FFCC2FC5E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4C3C-A58C-4DA2-9A97-4E170226BB02}" type="datetimeFigureOut">
              <a:rPr lang="en-US" smtClean="0"/>
              <a:t>2020/07/03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E10D1-A062-4EBC-B2BF-0296DF73D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CEED0-6072-4FC6-90EC-22D0D3A8E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7A96-90B2-44E0-AC6A-E93731B5C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3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09C04-B306-4B65-8E08-1BB263D65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34AF26-D537-467F-882E-155096FB23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65E24-5979-483D-BF0A-A75576AB8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4C3C-A58C-4DA2-9A97-4E170226BB02}" type="datetimeFigureOut">
              <a:rPr lang="en-US" smtClean="0"/>
              <a:t>2020/07/03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F7B58-5401-456E-9FF1-D3B20F62A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92F68-A709-4D9B-9AE2-735CA9082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7A96-90B2-44E0-AC6A-E93731B5C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89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BFA2AC-E801-43AE-ABE7-AEEFE31F18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889BF5-7B3B-4B88-8CE6-A0DE43A38F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0253D-EB70-4275-ADA2-285D01E32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4C3C-A58C-4DA2-9A97-4E170226BB02}" type="datetimeFigureOut">
              <a:rPr lang="en-US" smtClean="0"/>
              <a:t>2020/07/03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A4773-1798-45D8-86F5-F6356BD24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8789A-FBC4-462D-8110-5F4AE0F4E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7A96-90B2-44E0-AC6A-E93731B5C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01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9A00D-91E3-4B66-BD78-6FF846BCF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3E98F-6FCC-4F99-8BC9-DAEB22164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A9489-9979-4774-B690-72C37C5B8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4C3C-A58C-4DA2-9A97-4E170226BB02}" type="datetimeFigureOut">
              <a:rPr lang="en-US" smtClean="0"/>
              <a:t>2020/07/03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830EB-F3D5-479E-A1E2-70BD1F291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176AC-ABDE-4491-9CAF-61138D7C9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7A96-90B2-44E0-AC6A-E93731B5C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78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800B8-657F-4B1D-9CED-E29A2F12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BAECC5-151D-4AD4-9408-6E654F79AC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A5E96-6E40-4EEF-A51D-0F2CFD022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4C3C-A58C-4DA2-9A97-4E170226BB02}" type="datetimeFigureOut">
              <a:rPr lang="en-US" smtClean="0"/>
              <a:t>2020/07/03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9BE08-7C04-4721-8FED-08B5B9CD3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4621A-92AA-4675-8165-21F6A973E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7A96-90B2-44E0-AC6A-E93731B5C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5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091BE-E401-4B95-9BC3-5681DBC18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D6A99-E1F1-4D86-A997-70F94DCD7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09BC47-BAD7-4E28-8A18-741173AF02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EF48F3-6F3F-44DC-8F73-3C430927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4C3C-A58C-4DA2-9A97-4E170226BB02}" type="datetimeFigureOut">
              <a:rPr lang="en-US" smtClean="0"/>
              <a:t>2020/07/03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24EE2D-8254-4723-8375-A1A67C333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3796A5-7B58-4058-81DF-86CF8CBFC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7A96-90B2-44E0-AC6A-E93731B5C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8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BD3C8-B03A-4592-88BC-71CDF457E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49628-0A4B-46BB-8B16-3992F8549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3132C0-8659-4C31-8340-DCC332CA07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554EC3-5DEA-47FA-B453-B281681475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DCC82A-60E0-4DD2-AED8-0C57989573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3EB5D8-77AC-402B-B500-2965ADF3A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4C3C-A58C-4DA2-9A97-4E170226BB02}" type="datetimeFigureOut">
              <a:rPr lang="en-US" smtClean="0"/>
              <a:t>2020/07/03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5F813-BA45-48DC-A863-773DEC7F0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A152C0-2764-42D7-9813-DF903FE47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7A96-90B2-44E0-AC6A-E93731B5C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21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1BA9B-122D-43BD-BF3E-49D97B87E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C2CFE9-D245-4BC2-8793-829293BF4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4C3C-A58C-4DA2-9A97-4E170226BB02}" type="datetimeFigureOut">
              <a:rPr lang="en-US" smtClean="0"/>
              <a:t>2020/07/03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983A94-1DCD-481F-B2BA-4C4A2DA97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8473DA-71B8-45CF-9642-9BD2D0291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7A96-90B2-44E0-AC6A-E93731B5C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53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F4A1F0-8289-4369-80C7-313FF6A84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4C3C-A58C-4DA2-9A97-4E170226BB02}" type="datetimeFigureOut">
              <a:rPr lang="en-US" smtClean="0"/>
              <a:t>2020/07/03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3FC33C-9EA2-4EC3-B3F5-040EBCF77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EB7685-3A42-4F46-A208-1B307F9A3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7A96-90B2-44E0-AC6A-E93731B5C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82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75E6C-412B-429E-89C2-87D18AD1E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B98E1-2C3C-4F3D-9666-0677059EA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7D623-3BF5-4B67-9A38-A5FFD8177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8459E0-995B-4E73-8D4C-8BE9A4BA7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4C3C-A58C-4DA2-9A97-4E170226BB02}" type="datetimeFigureOut">
              <a:rPr lang="en-US" smtClean="0"/>
              <a:t>2020/07/03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A45E78-2CC2-478A-8A37-2814384B8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7E2B92-2F65-4EBC-B0CD-3D34428D3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7A96-90B2-44E0-AC6A-E93731B5C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44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5BFBC-178D-467F-8D34-C89291F76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5B3121-3FFE-4FCE-A39D-549ADC51ED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375531-2422-4F40-8F49-4BE23D3760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DD209C-26DD-46EE-B4DA-59A8AD843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4C3C-A58C-4DA2-9A97-4E170226BB02}" type="datetimeFigureOut">
              <a:rPr lang="en-US" smtClean="0"/>
              <a:t>2020/07/03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FB8126-54AD-4F47-A2A7-BEB3E0889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87C582-9613-4BB6-82B9-EF0F9B313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7A96-90B2-44E0-AC6A-E93731B5C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32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8B392A-F90B-4790-B3AD-C252A4D40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1987B2-6538-486A-A1E1-6CF18DC08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116BA-1EA2-4A2F-B501-93D5E90D8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44C3C-A58C-4DA2-9A97-4E170226BB02}" type="datetimeFigureOut">
              <a:rPr lang="en-US" smtClean="0"/>
              <a:t>2020/07/03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C598B-1FBA-4281-9ABE-CBA348B9B7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94EE8-B389-4CAD-9093-0DB8F3E025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27A96-90B2-44E0-AC6A-E93731B5C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42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29315-D922-426E-80D8-67CA7A07E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PPT template cover">
            <a:extLst>
              <a:ext uri="{FF2B5EF4-FFF2-40B4-BE49-F238E27FC236}">
                <a16:creationId xmlns:a16="http://schemas.microsoft.com/office/drawing/2014/main" id="{A9595238-0FA9-4B9A-887D-B5D4418638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5925" b="19075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325D15-134A-4735-8096-FB128856F07A}"/>
              </a:ext>
            </a:extLst>
          </p:cNvPr>
          <p:cNvSpPr txBox="1"/>
          <p:nvPr/>
        </p:nvSpPr>
        <p:spPr>
          <a:xfrm>
            <a:off x="2995449" y="3047265"/>
            <a:ext cx="62011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                Human Ear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8F275B-7237-45AD-A247-D49BF58E72E2}"/>
              </a:ext>
            </a:extLst>
          </p:cNvPr>
          <p:cNvSpPr txBox="1"/>
          <p:nvPr/>
        </p:nvSpPr>
        <p:spPr>
          <a:xfrm>
            <a:off x="3468413" y="3905012"/>
            <a:ext cx="66110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sz="2400" b="1" dirty="0"/>
              <a:t>Sense organ for hearing and balance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F614F7-C11D-4938-B37E-16A5E1A66816}"/>
              </a:ext>
            </a:extLst>
          </p:cNvPr>
          <p:cNvSpPr/>
          <p:nvPr/>
        </p:nvSpPr>
        <p:spPr>
          <a:xfrm>
            <a:off x="1813033" y="5969474"/>
            <a:ext cx="2433146" cy="8885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Presenter: </a:t>
            </a:r>
            <a:r>
              <a:rPr lang="en-US" dirty="0" err="1">
                <a:solidFill>
                  <a:schemeClr val="tx1"/>
                </a:solidFill>
              </a:rPr>
              <a:t>Ms</a:t>
            </a:r>
            <a:r>
              <a:rPr lang="en-US" dirty="0">
                <a:solidFill>
                  <a:schemeClr val="tx1"/>
                </a:solidFill>
              </a:rPr>
              <a:t> T. </a:t>
            </a:r>
            <a:r>
              <a:rPr lang="en-US" dirty="0" err="1">
                <a:solidFill>
                  <a:schemeClr val="tx1"/>
                </a:solidFill>
              </a:rPr>
              <a:t>Zibobo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SES-Life Sc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CHE</a:t>
            </a:r>
          </a:p>
        </p:txBody>
      </p:sp>
    </p:spTree>
    <p:extLst>
      <p:ext uri="{BB962C8B-B14F-4D97-AF65-F5344CB8AC3E}">
        <p14:creationId xmlns:p14="http://schemas.microsoft.com/office/powerpoint/2010/main" val="103789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5674E-A6B1-496C-A37B-75023AA32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9A8B82-272E-44B5-922D-526D5108B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360" y="254002"/>
            <a:ext cx="10571480" cy="116489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Functions of parts of the inner ear</a:t>
            </a:r>
            <a:endParaRPr lang="en-ZA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ECFC05-232B-4E12-96BB-0E0EE52BA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0731"/>
            <a:ext cx="10515600" cy="492623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The semicircular canals, sacculus and utriculus are concerned with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/>
              <a:t>   balance and equilibrium.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Cochlea is concerned with hearing</a:t>
            </a:r>
          </a:p>
          <a:p>
            <a:r>
              <a:rPr lang="en-US" altLang="en-US" dirty="0"/>
              <a:t>The branch of the auditory nerve arising from the semicircular canals and the vestibule transmit impulses to the </a:t>
            </a:r>
            <a:r>
              <a:rPr lang="en-US" altLang="en-US" b="1" dirty="0">
                <a:solidFill>
                  <a:schemeClr val="accent6"/>
                </a:solidFill>
              </a:rPr>
              <a:t>cerebellum</a:t>
            </a: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The branch of the auditory nerve arising from cochlea transmits sound impulses to the </a:t>
            </a:r>
            <a:r>
              <a:rPr lang="en-US" altLang="en-US" b="1" dirty="0">
                <a:solidFill>
                  <a:schemeClr val="accent6"/>
                </a:solidFill>
              </a:rPr>
              <a:t>cerebrum</a:t>
            </a:r>
            <a:endParaRPr lang="en-US" alt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20D228-73A0-4C2E-A819-A802CDE43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08938"/>
            <a:ext cx="7393260" cy="2271425"/>
          </a:xfrm>
          <a:prstGeom prst="rect">
            <a:avLst/>
          </a:prstGeom>
        </p:spPr>
      </p:pic>
      <p:sp>
        <p:nvSpPr>
          <p:cNvPr id="6" name="Star: 5 Points 5">
            <a:extLst>
              <a:ext uri="{FF2B5EF4-FFF2-40B4-BE49-F238E27FC236}">
                <a16:creationId xmlns:a16="http://schemas.microsoft.com/office/drawing/2014/main" id="{06AC20BF-EE6E-4F6B-87FE-1DCA6FDAA93C}"/>
              </a:ext>
            </a:extLst>
          </p:cNvPr>
          <p:cNvSpPr/>
          <p:nvPr/>
        </p:nvSpPr>
        <p:spPr>
          <a:xfrm>
            <a:off x="4964343" y="4659269"/>
            <a:ext cx="210207" cy="20702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5A0A629C-A751-49E1-AE33-F6EF7D413DD2}"/>
              </a:ext>
            </a:extLst>
          </p:cNvPr>
          <p:cNvSpPr/>
          <p:nvPr/>
        </p:nvSpPr>
        <p:spPr>
          <a:xfrm>
            <a:off x="5990896" y="4965338"/>
            <a:ext cx="210207" cy="22071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06D4C-D560-42F7-8723-6B4C2F3E2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8BC6D-4FCC-4C77-B063-DD6CA5FE9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42C438-7642-407C-880E-CAC1AA9FB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AF3B450-5EEC-48D5-9C05-AE3206AF4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2" y="1274117"/>
            <a:ext cx="10734675" cy="3810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5856637-5FA6-43AC-A18C-552D66195648}"/>
              </a:ext>
            </a:extLst>
          </p:cNvPr>
          <p:cNvSpPr txBox="1"/>
          <p:nvPr/>
        </p:nvSpPr>
        <p:spPr>
          <a:xfrm>
            <a:off x="0" y="3536830"/>
            <a:ext cx="1043796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2…………..Function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69BF7F-67AD-47CF-B01F-1FB9F76CA641}"/>
              </a:ext>
            </a:extLst>
          </p:cNvPr>
          <p:cNvSpPr txBox="1"/>
          <p:nvPr/>
        </p:nvSpPr>
        <p:spPr>
          <a:xfrm>
            <a:off x="1212012" y="4305321"/>
            <a:ext cx="1130060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3……………Function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213623-17EC-407D-B8AB-62DBE8C78E7D}"/>
              </a:ext>
            </a:extLst>
          </p:cNvPr>
          <p:cNvSpPr txBox="1"/>
          <p:nvPr/>
        </p:nvSpPr>
        <p:spPr>
          <a:xfrm>
            <a:off x="646982" y="2674839"/>
            <a:ext cx="1130060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1……………Function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55AB577-69D4-430C-B3A3-D1328602AEAC}"/>
              </a:ext>
            </a:extLst>
          </p:cNvPr>
          <p:cNvSpPr txBox="1"/>
          <p:nvPr/>
        </p:nvSpPr>
        <p:spPr>
          <a:xfrm>
            <a:off x="4785404" y="4001294"/>
            <a:ext cx="1127185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4……………Function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CF1AFD-0382-45CE-8F4F-7E6B81D43340}"/>
              </a:ext>
            </a:extLst>
          </p:cNvPr>
          <p:cNvSpPr txBox="1"/>
          <p:nvPr/>
        </p:nvSpPr>
        <p:spPr>
          <a:xfrm>
            <a:off x="6119352" y="3702460"/>
            <a:ext cx="1043796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5…………..Function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0D34B59-2590-40E2-9183-51328CC30C07}"/>
              </a:ext>
            </a:extLst>
          </p:cNvPr>
          <p:cNvSpPr txBox="1"/>
          <p:nvPr/>
        </p:nvSpPr>
        <p:spPr>
          <a:xfrm>
            <a:off x="8355922" y="4178574"/>
            <a:ext cx="1250830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6………………Function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08F95C1-7330-4273-9B92-FA3D4D60EB92}"/>
              </a:ext>
            </a:extLst>
          </p:cNvPr>
          <p:cNvSpPr txBox="1"/>
          <p:nvPr/>
        </p:nvSpPr>
        <p:spPr>
          <a:xfrm>
            <a:off x="8575748" y="3028015"/>
            <a:ext cx="1130060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7……………Function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B3659F3-166E-407B-9EB8-85E48E6430ED}"/>
              </a:ext>
            </a:extLst>
          </p:cNvPr>
          <p:cNvCxnSpPr>
            <a:cxnSpLocks/>
          </p:cNvCxnSpPr>
          <p:nvPr/>
        </p:nvCxnSpPr>
        <p:spPr>
          <a:xfrm flipV="1">
            <a:off x="8739451" y="2055815"/>
            <a:ext cx="502046" cy="415300"/>
          </a:xfrm>
          <a:prstGeom prst="line">
            <a:avLst/>
          </a:prstGeom>
          <a:ln w="63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1D3A1E06-E8F9-45C1-8D91-E11D91B8604B}"/>
              </a:ext>
            </a:extLst>
          </p:cNvPr>
          <p:cNvSpPr txBox="1"/>
          <p:nvPr/>
        </p:nvSpPr>
        <p:spPr>
          <a:xfrm>
            <a:off x="9241497" y="1796603"/>
            <a:ext cx="1295945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8………………Function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B16C42-810F-4091-8B19-FA7356404635}"/>
              </a:ext>
            </a:extLst>
          </p:cNvPr>
          <p:cNvSpPr txBox="1"/>
          <p:nvPr/>
        </p:nvSpPr>
        <p:spPr>
          <a:xfrm>
            <a:off x="7685392" y="1344944"/>
            <a:ext cx="1295945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9………………Function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628E03D-C827-4AA1-97F7-EFD54D1F8331}"/>
              </a:ext>
            </a:extLst>
          </p:cNvPr>
          <p:cNvSpPr txBox="1"/>
          <p:nvPr/>
        </p:nvSpPr>
        <p:spPr>
          <a:xfrm>
            <a:off x="4767531" y="1097314"/>
            <a:ext cx="1328468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10……………..</a:t>
            </a:r>
          </a:p>
          <a:p>
            <a:r>
              <a:rPr lang="en-US" dirty="0"/>
              <a:t>Function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E2C5960-6958-4A1E-B6AE-5EF8923DED0F}"/>
              </a:ext>
            </a:extLst>
          </p:cNvPr>
          <p:cNvSpPr txBox="1"/>
          <p:nvPr/>
        </p:nvSpPr>
        <p:spPr>
          <a:xfrm>
            <a:off x="2311880" y="365125"/>
            <a:ext cx="8030299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   THE PARTS OF THE EAR  AND THEIR FUNCTIONS </a:t>
            </a:r>
          </a:p>
        </p:txBody>
      </p:sp>
    </p:spTree>
    <p:extLst>
      <p:ext uri="{BB962C8B-B14F-4D97-AF65-F5344CB8AC3E}">
        <p14:creationId xmlns:p14="http://schemas.microsoft.com/office/powerpoint/2010/main" val="285675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3" grpId="0" animBg="1"/>
      <p:bldP spid="34" grpId="0" animBg="1"/>
      <p:bldP spid="37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6E308-AB05-449B-9E32-E0B3C3D52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B2D16-F75C-4D4F-BDD7-F2E48C4C8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A2FB04-2F21-4A1B-AF49-C73C900CE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7637" y="87544"/>
            <a:ext cx="12192000" cy="685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D7A078-E2B3-4069-A9B4-C8E04B101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688" y="730249"/>
            <a:ext cx="10734675" cy="381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8E38A7-11A1-47D7-BF42-F179AE22AE8F}"/>
              </a:ext>
            </a:extLst>
          </p:cNvPr>
          <p:cNvSpPr txBox="1"/>
          <p:nvPr/>
        </p:nvSpPr>
        <p:spPr>
          <a:xfrm>
            <a:off x="366712" y="1929629"/>
            <a:ext cx="2053787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1.  </a:t>
            </a:r>
            <a:r>
              <a:rPr lang="en-US" sz="1200" b="1" dirty="0">
                <a:solidFill>
                  <a:srgbClr val="00B050"/>
                </a:solidFill>
              </a:rPr>
              <a:t>Tympanic membrane</a:t>
            </a:r>
          </a:p>
          <a:p>
            <a:r>
              <a:rPr lang="en-US" sz="1200" dirty="0"/>
              <a:t>      Transmits sound vibrations     </a:t>
            </a:r>
          </a:p>
          <a:p>
            <a:r>
              <a:rPr lang="en-US" sz="1200" dirty="0"/>
              <a:t>       to middle ear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E0CC4B-AB7E-4898-9663-E8CFB0E2D8E9}"/>
              </a:ext>
            </a:extLst>
          </p:cNvPr>
          <p:cNvSpPr txBox="1"/>
          <p:nvPr/>
        </p:nvSpPr>
        <p:spPr>
          <a:xfrm>
            <a:off x="249290" y="2671904"/>
            <a:ext cx="1361912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2</a:t>
            </a:r>
            <a:r>
              <a:rPr lang="en-US" sz="1200" b="1" dirty="0"/>
              <a:t>. </a:t>
            </a:r>
            <a:r>
              <a:rPr lang="en-US" sz="1200" b="1" dirty="0">
                <a:solidFill>
                  <a:srgbClr val="00B050"/>
                </a:solidFill>
              </a:rPr>
              <a:t>Pinna</a:t>
            </a:r>
          </a:p>
          <a:p>
            <a:r>
              <a:rPr lang="en-US" sz="1200" dirty="0"/>
              <a:t>Directs sound waves to tympanic membrane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1DD107-1A2E-4B6F-8FA6-D432B8A38932}"/>
              </a:ext>
            </a:extLst>
          </p:cNvPr>
          <p:cNvSpPr txBox="1"/>
          <p:nvPr/>
        </p:nvSpPr>
        <p:spPr>
          <a:xfrm>
            <a:off x="1435639" y="3749478"/>
            <a:ext cx="1849820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3. </a:t>
            </a:r>
            <a:r>
              <a:rPr lang="en-US" sz="1200" b="1" dirty="0">
                <a:solidFill>
                  <a:srgbClr val="00B050"/>
                </a:solidFill>
              </a:rPr>
              <a:t>Auditory canal</a:t>
            </a:r>
          </a:p>
          <a:p>
            <a:r>
              <a:rPr lang="en-US" sz="1200" dirty="0"/>
              <a:t>Transmits sound waves to tympanic membrane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D21F7B-43F1-4E85-8B48-667FAE3733CD}"/>
              </a:ext>
            </a:extLst>
          </p:cNvPr>
          <p:cNvSpPr txBox="1"/>
          <p:nvPr/>
        </p:nvSpPr>
        <p:spPr>
          <a:xfrm>
            <a:off x="4782208" y="3429000"/>
            <a:ext cx="1692164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4. </a:t>
            </a:r>
            <a:r>
              <a:rPr lang="en-US" sz="1200" b="1" dirty="0">
                <a:solidFill>
                  <a:srgbClr val="00B050"/>
                </a:solidFill>
              </a:rPr>
              <a:t>Oval window</a:t>
            </a:r>
          </a:p>
          <a:p>
            <a:r>
              <a:rPr lang="en-US" sz="1200" dirty="0"/>
              <a:t>Transmits sound vibrations to the inner ear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2B5DD0-A110-478E-85D3-C63D224C4780}"/>
              </a:ext>
            </a:extLst>
          </p:cNvPr>
          <p:cNvSpPr txBox="1"/>
          <p:nvPr/>
        </p:nvSpPr>
        <p:spPr>
          <a:xfrm>
            <a:off x="6548606" y="3193380"/>
            <a:ext cx="1361912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5</a:t>
            </a:r>
            <a:r>
              <a:rPr lang="en-US" sz="1200" b="1" dirty="0">
                <a:solidFill>
                  <a:srgbClr val="00B050"/>
                </a:solidFill>
              </a:rPr>
              <a:t>. Round window</a:t>
            </a:r>
          </a:p>
          <a:p>
            <a:r>
              <a:rPr lang="en-US" sz="1200" dirty="0"/>
              <a:t>Absorbs pressure from the inner ear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FBDD25-B9F2-4435-BC0D-175A2926248A}"/>
              </a:ext>
            </a:extLst>
          </p:cNvPr>
          <p:cNvSpPr txBox="1"/>
          <p:nvPr/>
        </p:nvSpPr>
        <p:spPr>
          <a:xfrm>
            <a:off x="8927563" y="3701606"/>
            <a:ext cx="2196662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6</a:t>
            </a:r>
            <a:r>
              <a:rPr lang="en-US" sz="1200" dirty="0">
                <a:solidFill>
                  <a:srgbClr val="00B050"/>
                </a:solidFill>
              </a:rPr>
              <a:t>. Eustachian tube</a:t>
            </a:r>
          </a:p>
          <a:p>
            <a:r>
              <a:rPr lang="en-US" sz="1200" dirty="0"/>
              <a:t>Equalises pressure on either side of the tympanic membrane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114E06-3EDF-4DD3-B2C1-E899F69420D4}"/>
              </a:ext>
            </a:extLst>
          </p:cNvPr>
          <p:cNvSpPr txBox="1"/>
          <p:nvPr/>
        </p:nvSpPr>
        <p:spPr>
          <a:xfrm>
            <a:off x="9179636" y="2200750"/>
            <a:ext cx="2645652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7</a:t>
            </a:r>
            <a:r>
              <a:rPr lang="en-US" sz="1200" b="1" dirty="0">
                <a:solidFill>
                  <a:srgbClr val="00B050"/>
                </a:solidFill>
              </a:rPr>
              <a:t>. Cochlea</a:t>
            </a:r>
          </a:p>
          <a:p>
            <a:r>
              <a:rPr lang="en-US" sz="1200" dirty="0"/>
              <a:t> Has receptors for hearing that convert sound waves into impulses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E1E5D9-FCDD-41BF-AAFC-621483F6D7E2}"/>
              </a:ext>
            </a:extLst>
          </p:cNvPr>
          <p:cNvSpPr txBox="1"/>
          <p:nvPr/>
        </p:nvSpPr>
        <p:spPr>
          <a:xfrm>
            <a:off x="8275746" y="740267"/>
            <a:ext cx="1807780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9. </a:t>
            </a:r>
            <a:r>
              <a:rPr lang="en-US" sz="1200" b="1" dirty="0">
                <a:solidFill>
                  <a:srgbClr val="00B050"/>
                </a:solidFill>
              </a:rPr>
              <a:t>Semi circular canals</a:t>
            </a:r>
          </a:p>
          <a:p>
            <a:r>
              <a:rPr lang="en-US" sz="1200" dirty="0"/>
              <a:t>Responsible for balance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16484C-B6E8-4D8B-B2C1-A89D0C457DC4}"/>
              </a:ext>
            </a:extLst>
          </p:cNvPr>
          <p:cNvSpPr txBox="1"/>
          <p:nvPr/>
        </p:nvSpPr>
        <p:spPr>
          <a:xfrm>
            <a:off x="9723219" y="1482690"/>
            <a:ext cx="2248722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8. </a:t>
            </a:r>
            <a:r>
              <a:rPr lang="en-US" sz="1200" b="1" dirty="0">
                <a:solidFill>
                  <a:srgbClr val="00B050"/>
                </a:solidFill>
              </a:rPr>
              <a:t>Auditory nerve</a:t>
            </a:r>
          </a:p>
          <a:p>
            <a:r>
              <a:rPr lang="en-US" sz="1200" dirty="0"/>
              <a:t>Transmits impulses to the brain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FE1232-8B9F-48FD-821A-FE7C78BBB23A}"/>
              </a:ext>
            </a:extLst>
          </p:cNvPr>
          <p:cNvSpPr txBox="1"/>
          <p:nvPr/>
        </p:nvSpPr>
        <p:spPr>
          <a:xfrm>
            <a:off x="5266452" y="396568"/>
            <a:ext cx="2070538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10. </a:t>
            </a:r>
            <a:r>
              <a:rPr lang="en-US" sz="1200" b="1" dirty="0">
                <a:solidFill>
                  <a:srgbClr val="00B050"/>
                </a:solidFill>
              </a:rPr>
              <a:t>Ossicles</a:t>
            </a:r>
          </a:p>
          <a:p>
            <a:r>
              <a:rPr lang="en-US" sz="1200" dirty="0"/>
              <a:t>Transmit vibrations from the tympanic membrane to inner ear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86B1939-0734-4561-B551-078B7AA1F3C3}"/>
              </a:ext>
            </a:extLst>
          </p:cNvPr>
          <p:cNvCxnSpPr>
            <a:cxnSpLocks/>
          </p:cNvCxnSpPr>
          <p:nvPr/>
        </p:nvCxnSpPr>
        <p:spPr>
          <a:xfrm flipV="1">
            <a:off x="9179636" y="1690689"/>
            <a:ext cx="220842" cy="2389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8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5674E-A6B1-496C-A37B-75023AA32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6332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9A8B82-272E-44B5-922D-526D5108B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360" y="-42299"/>
            <a:ext cx="10571480" cy="37863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QUESTIONS</a:t>
            </a:r>
            <a:endParaRPr lang="en-ZA" sz="32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ECFC05-232B-4E12-96BB-0E0EE52BA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83" y="302409"/>
            <a:ext cx="11269717" cy="587455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1.1 The diagram below represents ear of humans </a:t>
            </a:r>
            <a:endParaRPr lang="en-US" sz="20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1972C2-88E9-49EE-9393-CCEFD7DAB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797024"/>
            <a:ext cx="6942917" cy="227093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243C8D8-081B-4DB3-B316-B51F633144AD}"/>
              </a:ext>
            </a:extLst>
          </p:cNvPr>
          <p:cNvSpPr txBox="1"/>
          <p:nvPr/>
        </p:nvSpPr>
        <p:spPr>
          <a:xfrm>
            <a:off x="241738" y="2721444"/>
            <a:ext cx="89548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</a:rPr>
              <a:t>1.1.1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Give the LETTER and the NAME of the part that 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959A47-8EC2-4F7F-918C-57235229612F}"/>
              </a:ext>
            </a:extLst>
          </p:cNvPr>
          <p:cNvSpPr txBox="1"/>
          <p:nvPr/>
        </p:nvSpPr>
        <p:spPr>
          <a:xfrm>
            <a:off x="838200" y="3367775"/>
            <a:ext cx="960067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(a) Collects and directs sound waves into the auditory canal                     (2) </a:t>
            </a:r>
          </a:p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  </a:t>
            </a:r>
            <a:r>
              <a:rPr lang="en-US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 </a:t>
            </a:r>
            <a:r>
              <a:rPr lang="en-US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-</a:t>
            </a:r>
            <a:r>
              <a:rPr lang="en-US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Pinna </a:t>
            </a:r>
            <a:r>
              <a:rPr lang="en-US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</a:p>
          <a:p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</a:rPr>
              <a:t>(b)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Transmits impulses to the brain 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</a:rPr>
              <a:t>                                                            (2)</a:t>
            </a:r>
          </a:p>
          <a:p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  F</a:t>
            </a:r>
            <a:r>
              <a:rPr lang="en-US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 - Auditory nerve </a:t>
            </a:r>
          </a:p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(c) Allows pressure to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equalise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between the outer ear and the middle ear (2)</a:t>
            </a:r>
          </a:p>
          <a:p>
            <a:r>
              <a:rPr lang="en-US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G</a:t>
            </a:r>
            <a:r>
              <a:rPr lang="en-US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 - Eustachian tube </a:t>
            </a:r>
          </a:p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(d) 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</a:rPr>
              <a:t>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bsorbs sound waves to prevent an echo                                              (2)</a:t>
            </a: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    </a:t>
            </a: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</a:t>
            </a:r>
            <a:r>
              <a:rPr lang="en-US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 - Round window  </a:t>
            </a:r>
          </a:p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(e) Has receptors for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balance                                                                       (2)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US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D</a:t>
            </a:r>
            <a:r>
              <a:rPr lang="en-US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 - Semicircular canals  </a:t>
            </a:r>
            <a:endParaRPr lang="en-US" sz="18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                                                                     </a:t>
            </a:r>
          </a:p>
          <a:p>
            <a:endParaRPr lang="en-US" sz="18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sz="18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sz="18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sz="18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6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5674E-A6B1-496C-A37B-75023AA32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9A8B82-272E-44B5-922D-526D5108B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360" y="0"/>
            <a:ext cx="10571480" cy="515007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QUESTIONS</a:t>
            </a:r>
            <a:endParaRPr lang="en-ZA" sz="24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ECFC05-232B-4E12-96BB-0E0EE52BA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9808"/>
            <a:ext cx="10515600" cy="53571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1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1.1.2 Identify the structures numbered C and state their function.                         (3)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</a:t>
            </a: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Ossicles</a:t>
            </a:r>
            <a:r>
              <a:rPr lang="en-US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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alt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ossicles transmit vibrations from the tympanic membrane to the inner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ear. </a:t>
            </a:r>
            <a:r>
              <a:rPr lang="en-US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 </a:t>
            </a:r>
            <a:endParaRPr lang="en-US" altLang="en-US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They also amplify the vibrations</a:t>
            </a:r>
            <a:r>
              <a:rPr lang="en-US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 </a:t>
            </a: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1.1.3 Explain the result if part G is blocked with mucus                                          (4)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</a:t>
            </a:r>
            <a:r>
              <a:rPr lang="en-US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 Air will not be taken in</a:t>
            </a: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</a:t>
            </a:r>
            <a:r>
              <a:rPr lang="en-US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/released </a:t>
            </a:r>
          </a:p>
          <a:p>
            <a:pPr marL="0" marR="0" indent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- to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equalise</a:t>
            </a:r>
            <a:r>
              <a:rPr lang="en-US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pressure</a:t>
            </a: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</a:t>
            </a:r>
            <a:r>
              <a:rPr lang="en-US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 both sides of the tympanic membrane</a:t>
            </a: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</a:t>
            </a:r>
            <a:r>
              <a:rPr lang="en-US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</a:p>
          <a:p>
            <a:pPr marL="0" marR="0" indent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</a:t>
            </a:r>
            <a:r>
              <a:rPr lang="en-US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Tympanic membrane/ ossicles may not vibrate freely</a:t>
            </a: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 </a:t>
            </a:r>
            <a:endParaRPr lang="en-US" sz="1800" b="1" dirty="0">
              <a:solidFill>
                <a:srgbClr val="FF0000"/>
              </a:solidFill>
              <a:latin typeface="Arial" panose="020B0604020202020204" pitchFamily="34" charset="0"/>
              <a:ea typeface="Wingdings 2" panose="05020102010507070707" pitchFamily="18" charset="2"/>
              <a:cs typeface="Arial" panose="020B0604020202020204" pitchFamily="34" charset="0"/>
            </a:endParaRPr>
          </a:p>
          <a:p>
            <a:pPr marL="0" marR="0" indent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- This may lead to the tympanic membrane bursting</a:t>
            </a: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 </a:t>
            </a:r>
            <a:r>
              <a:rPr lang="en-US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</a:p>
          <a:p>
            <a:pPr marL="0" marR="0" indent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</a:t>
            </a:r>
            <a:r>
              <a:rPr lang="en-US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 therefore could lead to hearing loss</a:t>
            </a: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 </a:t>
            </a:r>
            <a:r>
              <a:rPr lang="en-US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/deafness/ pain       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(Any 4)                  (4)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425DD7-273E-41AE-BCDE-F6E44CBA6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691" y="413702"/>
            <a:ext cx="5688724" cy="200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28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5674E-A6B1-496C-A37B-75023AA32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9A8B82-272E-44B5-922D-526D5108B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360" y="254002"/>
            <a:ext cx="10571480" cy="116489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Content (as per exam guidelines)</a:t>
            </a:r>
            <a:endParaRPr lang="en-ZA" b="1" dirty="0"/>
          </a:p>
        </p:txBody>
      </p:sp>
      <p:pic>
        <p:nvPicPr>
          <p:cNvPr id="9" name="Content Placeholder 11">
            <a:extLst>
              <a:ext uri="{FF2B5EF4-FFF2-40B4-BE49-F238E27FC236}">
                <a16:creationId xmlns:a16="http://schemas.microsoft.com/office/drawing/2014/main" id="{6998B185-E653-4D5A-B7E3-8FBA055000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5875" y="1418897"/>
            <a:ext cx="9620250" cy="3846786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845D3B71-D25D-4656-9A2B-67FCBB1A09F0}"/>
              </a:ext>
            </a:extLst>
          </p:cNvPr>
          <p:cNvSpPr/>
          <p:nvPr/>
        </p:nvSpPr>
        <p:spPr>
          <a:xfrm>
            <a:off x="2858815" y="1430284"/>
            <a:ext cx="914400" cy="35910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66DCB0-0CE0-46B6-A007-AE85C81D5B68}"/>
              </a:ext>
            </a:extLst>
          </p:cNvPr>
          <p:cNvCxnSpPr/>
          <p:nvPr/>
        </p:nvCxnSpPr>
        <p:spPr>
          <a:xfrm>
            <a:off x="3468414" y="2291255"/>
            <a:ext cx="743771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24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5674E-A6B1-496C-A37B-75023AA32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9A8B82-272E-44B5-922D-526D5108B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360" y="254003"/>
            <a:ext cx="10571480" cy="101775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Structure of the human ear</a:t>
            </a:r>
            <a:endParaRPr lang="en-ZA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ECFC05-232B-4E12-96BB-0E0EE52BA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1752"/>
            <a:ext cx="10515600" cy="4905211"/>
          </a:xfrm>
        </p:spPr>
        <p:txBody>
          <a:bodyPr/>
          <a:lstStyle/>
          <a:p>
            <a:r>
              <a:rPr lang="en-US" altLang="en-US" dirty="0"/>
              <a:t>The ear consists of three regions – The air-filled </a:t>
            </a:r>
            <a:r>
              <a:rPr lang="en-US" altLang="en-US" b="1" dirty="0"/>
              <a:t>outer ear</a:t>
            </a:r>
            <a:r>
              <a:rPr lang="en-US" altLang="en-US" dirty="0"/>
              <a:t>, air-filled </a:t>
            </a:r>
            <a:r>
              <a:rPr lang="en-US" altLang="en-US" b="1" dirty="0"/>
              <a:t>middle ear</a:t>
            </a:r>
            <a:r>
              <a:rPr lang="en-US" altLang="en-US" dirty="0"/>
              <a:t> &amp; fluid-filled </a:t>
            </a:r>
            <a:r>
              <a:rPr lang="en-US" altLang="en-US" b="1" dirty="0"/>
              <a:t>inner ear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B44D07-55CE-4325-98C8-B8CDD865F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60" y="2213771"/>
            <a:ext cx="8614824" cy="3372477"/>
          </a:xfrm>
          <a:prstGeom prst="rect">
            <a:avLst/>
          </a:prstGeom>
        </p:spPr>
      </p:pic>
      <p:sp>
        <p:nvSpPr>
          <p:cNvPr id="10" name="Left Brace 9">
            <a:extLst>
              <a:ext uri="{FF2B5EF4-FFF2-40B4-BE49-F238E27FC236}">
                <a16:creationId xmlns:a16="http://schemas.microsoft.com/office/drawing/2014/main" id="{151CD4C2-538B-4B0B-946E-990DFD0F41BB}"/>
              </a:ext>
            </a:extLst>
          </p:cNvPr>
          <p:cNvSpPr/>
          <p:nvPr/>
        </p:nvSpPr>
        <p:spPr>
          <a:xfrm rot="16200000">
            <a:off x="3463181" y="3578796"/>
            <a:ext cx="193687" cy="3432336"/>
          </a:xfrm>
          <a:prstGeom prst="leftBrace">
            <a:avLst>
              <a:gd name="adj1" fmla="val 0"/>
              <a:gd name="adj2" fmla="val 49496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2EBA98F3-E4C2-4CC7-B9AF-CD0A23D380FB}"/>
              </a:ext>
            </a:extLst>
          </p:cNvPr>
          <p:cNvSpPr/>
          <p:nvPr/>
        </p:nvSpPr>
        <p:spPr>
          <a:xfrm rot="16200000">
            <a:off x="5776241" y="4788268"/>
            <a:ext cx="193687" cy="1013389"/>
          </a:xfrm>
          <a:prstGeom prst="leftBrace">
            <a:avLst>
              <a:gd name="adj1" fmla="val 0"/>
              <a:gd name="adj2" fmla="val 4592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1219A4A1-3077-4802-820C-1A3A5F42F160}"/>
              </a:ext>
            </a:extLst>
          </p:cNvPr>
          <p:cNvSpPr/>
          <p:nvPr/>
        </p:nvSpPr>
        <p:spPr>
          <a:xfrm rot="16200000">
            <a:off x="7163607" y="4504485"/>
            <a:ext cx="193687" cy="1580948"/>
          </a:xfrm>
          <a:prstGeom prst="leftBrace">
            <a:avLst>
              <a:gd name="adj1" fmla="val 0"/>
              <a:gd name="adj2" fmla="val 50000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15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5674E-A6B1-496C-A37B-75023AA32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26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9A8B82-272E-44B5-922D-526D5108B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254003"/>
            <a:ext cx="10258097" cy="786521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ln>
                  <a:solidFill>
                    <a:srgbClr val="00B0F0"/>
                  </a:solidFill>
                </a:ln>
              </a:rPr>
              <a:t> </a:t>
            </a:r>
            <a:r>
              <a:rPr lang="en-US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The outer ear</a:t>
            </a:r>
            <a:endParaRPr lang="en-ZA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ECFC05-232B-4E12-96BB-0E0EE52BA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5118"/>
            <a:ext cx="10515600" cy="5570482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Made up of the cartilaginous pinna and an </a:t>
            </a:r>
          </a:p>
          <a:p>
            <a:pPr marL="0" indent="0">
              <a:buNone/>
            </a:pPr>
            <a:r>
              <a:rPr lang="en-US" altLang="en-US" dirty="0"/>
              <a:t>    auditory canal.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The pinna projects slightly out of the head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800" dirty="0"/>
              <a:t>    to trap &amp; direct sound waves through the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dirty="0"/>
              <a:t>    </a:t>
            </a:r>
            <a:r>
              <a:rPr lang="en-US" altLang="en-US" sz="2800" dirty="0"/>
              <a:t>auditory canal to the tympanic membrane.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The auditory canal </a:t>
            </a:r>
            <a:r>
              <a:rPr lang="en-US" altLang="en-US" dirty="0"/>
              <a:t>conducts</a:t>
            </a:r>
            <a:r>
              <a:rPr lang="en-US" altLang="en-US" sz="2800" dirty="0"/>
              <a:t> sound waves to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dirty="0"/>
              <a:t>   </a:t>
            </a:r>
            <a:r>
              <a:rPr lang="en-US" altLang="en-US" sz="2800" dirty="0"/>
              <a:t>the tympanic membrane.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/>
              <a:t>   Cerumen(wax) and hairs in the auditory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/>
              <a:t>   canal prevent entry of small organisms </a:t>
            </a:r>
            <a:r>
              <a:rPr lang="en-US" altLang="en-US" dirty="0"/>
              <a:t>into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/>
              <a:t>   the ear.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/>
              <a:t>   </a:t>
            </a:r>
            <a:r>
              <a:rPr lang="en-US" altLang="en-US" dirty="0"/>
              <a:t>Cerumen</a:t>
            </a:r>
            <a:r>
              <a:rPr lang="en-US" altLang="en-US" sz="2800" dirty="0"/>
              <a:t> also prevents the </a:t>
            </a:r>
            <a:r>
              <a:rPr lang="en-US" altLang="en-US" dirty="0"/>
              <a:t>tympanic membrane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/>
              <a:t>   from drying </a:t>
            </a:r>
            <a:r>
              <a:rPr lang="en-US" altLang="en-US" dirty="0"/>
              <a:t> </a:t>
            </a:r>
            <a:r>
              <a:rPr lang="en-US" altLang="en-US" sz="2800" dirty="0"/>
              <a:t>out.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/>
              <a:t>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dirty="0"/>
              <a:t> </a:t>
            </a:r>
            <a:endParaRPr lang="en-US" altLang="en-US" sz="2800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0B38D7-EB03-41B0-B457-F718ED7DB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8055" y="1229929"/>
            <a:ext cx="4803228" cy="3352800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D7DF441D-2E71-49CE-877C-45B124ECDA62}"/>
              </a:ext>
            </a:extLst>
          </p:cNvPr>
          <p:cNvSpPr/>
          <p:nvPr/>
        </p:nvSpPr>
        <p:spPr>
          <a:xfrm rot="275561">
            <a:off x="8103434" y="2059503"/>
            <a:ext cx="779734" cy="23227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14B8FCFA-C95E-4FEF-B17C-950B0A492D18}"/>
              </a:ext>
            </a:extLst>
          </p:cNvPr>
          <p:cNvSpPr/>
          <p:nvPr/>
        </p:nvSpPr>
        <p:spPr>
          <a:xfrm rot="928903">
            <a:off x="9538065" y="3017800"/>
            <a:ext cx="870465" cy="25941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8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5674E-A6B1-496C-A37B-75023AA32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9A8B82-272E-44B5-922D-526D5108B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614"/>
            <a:ext cx="10786241" cy="46531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The middle ear</a:t>
            </a:r>
            <a:endParaRPr lang="en-ZA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ECFC05-232B-4E12-96BB-0E0EE52BA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6544"/>
            <a:ext cx="10515600" cy="548042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/>
              <a:t>Is an air filled cavity within the temporal </a:t>
            </a:r>
          </a:p>
          <a:p>
            <a:pPr marL="0" indent="0" eaLnBrk="1" hangingPunct="1">
              <a:buNone/>
            </a:pPr>
            <a:r>
              <a:rPr lang="en-US" altLang="en-US" dirty="0"/>
              <a:t>   bone  of the skull.</a:t>
            </a:r>
          </a:p>
          <a:p>
            <a:pPr eaLnBrk="1" hangingPunct="1"/>
            <a:r>
              <a:rPr lang="en-US" altLang="en-US" dirty="0"/>
              <a:t>It is separated from the outer ear by the </a:t>
            </a:r>
          </a:p>
          <a:p>
            <a:pPr marL="0" indent="0" eaLnBrk="1" hangingPunct="1">
              <a:buNone/>
            </a:pPr>
            <a:r>
              <a:rPr lang="en-US" altLang="en-US" dirty="0"/>
              <a:t>   tympanic membrane/tympanum (eardrum) </a:t>
            </a:r>
          </a:p>
          <a:p>
            <a:pPr eaLnBrk="1" hangingPunct="1"/>
            <a:r>
              <a:rPr lang="en-US" altLang="en-US" dirty="0"/>
              <a:t>It is separated from the inner ear by the </a:t>
            </a:r>
          </a:p>
          <a:p>
            <a:pPr marL="0" indent="0" eaLnBrk="1" hangingPunct="1">
              <a:buNone/>
            </a:pPr>
            <a:r>
              <a:rPr lang="en-US" altLang="en-US" dirty="0"/>
              <a:t>   oval window and the round window.</a:t>
            </a:r>
          </a:p>
          <a:p>
            <a:pPr eaLnBrk="1" hangingPunct="1"/>
            <a:r>
              <a:rPr lang="en-US" altLang="en-US" dirty="0"/>
              <a:t>Within the middle ear there are three </a:t>
            </a:r>
          </a:p>
          <a:p>
            <a:pPr marL="0" indent="0" eaLnBrk="1" hangingPunct="1">
              <a:buNone/>
            </a:pPr>
            <a:r>
              <a:rPr lang="en-US" altLang="en-US" dirty="0"/>
              <a:t>   small bones (ossicles) </a:t>
            </a:r>
            <a:r>
              <a:rPr lang="en-US" altLang="en-US" b="1" dirty="0"/>
              <a:t>arranged from </a:t>
            </a:r>
          </a:p>
          <a:p>
            <a:pPr marL="0" indent="0" eaLnBrk="1" hangingPunct="1">
              <a:buNone/>
            </a:pPr>
            <a:r>
              <a:rPr lang="en-US" altLang="en-US" b="1" dirty="0"/>
              <a:t>   largest to smallest</a:t>
            </a:r>
            <a:r>
              <a:rPr lang="en-US" altLang="en-US" dirty="0"/>
              <a:t> i.e. </a:t>
            </a:r>
            <a:r>
              <a:rPr lang="en-US" altLang="en-US" b="1" dirty="0"/>
              <a:t>malleus</a:t>
            </a:r>
            <a:r>
              <a:rPr lang="en-US" altLang="en-US" dirty="0"/>
              <a:t> (hammer) ,</a:t>
            </a:r>
          </a:p>
          <a:p>
            <a:pPr marL="0" indent="0" eaLnBrk="1" hangingPunct="1">
              <a:buNone/>
            </a:pPr>
            <a:r>
              <a:rPr lang="en-US" altLang="en-US" dirty="0"/>
              <a:t>   </a:t>
            </a:r>
            <a:r>
              <a:rPr lang="en-US" altLang="en-US" b="1" dirty="0"/>
              <a:t>incus</a:t>
            </a:r>
            <a:r>
              <a:rPr lang="en-US" altLang="en-US" dirty="0"/>
              <a:t> (anvil) , and the </a:t>
            </a:r>
            <a:r>
              <a:rPr lang="en-US" altLang="en-US" b="1" dirty="0"/>
              <a:t>stapes</a:t>
            </a:r>
            <a:r>
              <a:rPr lang="en-US" altLang="en-US" dirty="0"/>
              <a:t> (stirrup). </a:t>
            </a:r>
          </a:p>
          <a:p>
            <a:r>
              <a:rPr lang="en-US" altLang="en-US" dirty="0"/>
              <a:t>The stirrup is attached to the oval window; the anvil </a:t>
            </a:r>
          </a:p>
          <a:p>
            <a:pPr marL="0" indent="0" eaLnBrk="1" hangingPunct="1">
              <a:buNone/>
            </a:pPr>
            <a:r>
              <a:rPr lang="en-US" altLang="en-US" dirty="0"/>
              <a:t>    lies between the hammer and the stirrup.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AA192F-E248-4AD6-BEAC-5382C0D71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2891" y="1144589"/>
            <a:ext cx="5070943" cy="3742721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503F42AF-0EE5-42BA-8BD3-7D81DBBEF504}"/>
              </a:ext>
            </a:extLst>
          </p:cNvPr>
          <p:cNvSpPr/>
          <p:nvPr/>
        </p:nvSpPr>
        <p:spPr>
          <a:xfrm rot="577616" flipV="1">
            <a:off x="7957105" y="1344690"/>
            <a:ext cx="1165063" cy="10780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3AEC1A22-651A-45E9-8F37-E0B4AC21745B}"/>
              </a:ext>
            </a:extLst>
          </p:cNvPr>
          <p:cNvSpPr/>
          <p:nvPr/>
        </p:nvSpPr>
        <p:spPr>
          <a:xfrm rot="3889946">
            <a:off x="8198121" y="2820137"/>
            <a:ext cx="930613" cy="141754"/>
          </a:xfrm>
          <a:prstGeom prst="rightArrow">
            <a:avLst>
              <a:gd name="adj1" fmla="val 50000"/>
              <a:gd name="adj2" fmla="val 407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1BBDE681-8023-4A20-A41C-6DBA22C0D544}"/>
              </a:ext>
            </a:extLst>
          </p:cNvPr>
          <p:cNvSpPr/>
          <p:nvPr/>
        </p:nvSpPr>
        <p:spPr>
          <a:xfrm rot="18913363" flipV="1">
            <a:off x="8750662" y="3956768"/>
            <a:ext cx="899119" cy="1423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52E92D1-E4C5-4837-80E7-EF67B72F9368}"/>
              </a:ext>
            </a:extLst>
          </p:cNvPr>
          <p:cNvSpPr/>
          <p:nvPr/>
        </p:nvSpPr>
        <p:spPr>
          <a:xfrm rot="10800000" flipV="1">
            <a:off x="9643711" y="3429001"/>
            <a:ext cx="803572" cy="1207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27E666A-EC64-4B47-8444-5266535FFBAE}"/>
              </a:ext>
            </a:extLst>
          </p:cNvPr>
          <p:cNvSpPr/>
          <p:nvPr/>
        </p:nvSpPr>
        <p:spPr>
          <a:xfrm>
            <a:off x="8704026" y="1725518"/>
            <a:ext cx="524057" cy="3316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45B42A8-CD2D-4C01-A4CC-2B2BC81D433F}"/>
              </a:ext>
            </a:extLst>
          </p:cNvPr>
          <p:cNvSpPr/>
          <p:nvPr/>
        </p:nvSpPr>
        <p:spPr>
          <a:xfrm>
            <a:off x="9045429" y="2217683"/>
            <a:ext cx="524057" cy="29850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16BFC48-9437-418C-AE18-27B9953762E0}"/>
              </a:ext>
            </a:extLst>
          </p:cNvPr>
          <p:cNvSpPr/>
          <p:nvPr/>
        </p:nvSpPr>
        <p:spPr>
          <a:xfrm>
            <a:off x="9643710" y="2049517"/>
            <a:ext cx="632605" cy="2857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3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  <p:bldP spid="11" grpId="0" animBg="1"/>
      <p:bldP spid="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5674E-A6B1-496C-A37B-75023AA32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9A8B82-272E-44B5-922D-526D5108B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360" y="1"/>
            <a:ext cx="10571480" cy="61331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Middle ear (continued)</a:t>
            </a:r>
            <a:endParaRPr lang="en-ZA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ECFC05-232B-4E12-96BB-0E0EE52BA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722" y="613318"/>
            <a:ext cx="11153078" cy="5563646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The middle ear is connected to the </a:t>
            </a:r>
            <a:r>
              <a:rPr lang="en-US" altLang="en-US" b="1" dirty="0">
                <a:solidFill>
                  <a:srgbClr val="00B0F0"/>
                </a:solidFill>
              </a:rPr>
              <a:t>pharynx</a:t>
            </a:r>
            <a:r>
              <a:rPr lang="en-US" altLang="en-US" dirty="0"/>
              <a:t> </a:t>
            </a:r>
          </a:p>
          <a:p>
            <a:pPr marL="0" indent="0">
              <a:buNone/>
            </a:pPr>
            <a:r>
              <a:rPr lang="en-US" altLang="en-US" dirty="0"/>
              <a:t>    by the Eustachian tube.</a:t>
            </a:r>
          </a:p>
          <a:p>
            <a:pPr marL="0" indent="0" eaLnBrk="1" hangingPunct="1">
              <a:buNone/>
            </a:pPr>
            <a:r>
              <a:rPr lang="en-US" altLang="en-US" dirty="0"/>
              <a:t>    Normally, the opening of Eustachian tube is closed. </a:t>
            </a:r>
          </a:p>
          <a:p>
            <a:pPr eaLnBrk="1" hangingPunct="1"/>
            <a:r>
              <a:rPr lang="en-US" altLang="en-US" dirty="0"/>
              <a:t>It opens up during </a:t>
            </a:r>
            <a:r>
              <a:rPr lang="en-US" altLang="en-US" u="sng" dirty="0"/>
              <a:t>swallowing</a:t>
            </a:r>
            <a:r>
              <a:rPr lang="en-US" altLang="en-US" dirty="0"/>
              <a:t>, </a:t>
            </a:r>
            <a:r>
              <a:rPr lang="en-US" altLang="en-US" u="sng" dirty="0"/>
              <a:t>yawning</a:t>
            </a:r>
            <a:r>
              <a:rPr lang="en-US" altLang="en-US" dirty="0"/>
              <a:t> and sneezing</a:t>
            </a:r>
          </a:p>
          <a:p>
            <a:pPr marL="0" indent="0" eaLnBrk="1" hangingPunct="1">
              <a:buNone/>
            </a:pPr>
            <a:r>
              <a:rPr lang="en-US" altLang="en-US" dirty="0"/>
              <a:t>   allowing air into middle ear and out .</a:t>
            </a:r>
          </a:p>
          <a:p>
            <a:pPr eaLnBrk="1" hangingPunct="1"/>
            <a:r>
              <a:rPr lang="en-US" altLang="en-US" dirty="0"/>
              <a:t>For hearing to occur properly the </a:t>
            </a:r>
            <a:r>
              <a:rPr lang="en-US" altLang="en-US" b="1" dirty="0">
                <a:solidFill>
                  <a:srgbClr val="00B050"/>
                </a:solidFill>
              </a:rPr>
              <a:t>pressure</a:t>
            </a:r>
          </a:p>
          <a:p>
            <a:pPr marL="0" indent="0" eaLnBrk="1" hangingPunct="1">
              <a:buNone/>
            </a:pPr>
            <a:r>
              <a:rPr lang="en-US" altLang="en-US" b="1" dirty="0">
                <a:solidFill>
                  <a:srgbClr val="00B050"/>
                </a:solidFill>
              </a:rPr>
              <a:t>   in the middle ear </a:t>
            </a:r>
            <a:r>
              <a:rPr lang="en-US" altLang="en-US" dirty="0"/>
              <a:t>must be </a:t>
            </a:r>
            <a:r>
              <a:rPr lang="en-US" altLang="en-US" b="1" dirty="0">
                <a:solidFill>
                  <a:srgbClr val="FF0000"/>
                </a:solidFill>
              </a:rPr>
              <a:t>equal to</a:t>
            </a:r>
            <a:r>
              <a:rPr lang="en-US" altLang="en-US" dirty="0"/>
              <a:t> </a:t>
            </a:r>
            <a:r>
              <a:rPr lang="en-US" altLang="en-US" b="1" dirty="0">
                <a:solidFill>
                  <a:srgbClr val="00B050"/>
                </a:solidFill>
              </a:rPr>
              <a:t>pressure in the </a:t>
            </a:r>
          </a:p>
          <a:p>
            <a:pPr marL="0" indent="0" eaLnBrk="1" hangingPunct="1">
              <a:buNone/>
            </a:pPr>
            <a:r>
              <a:rPr lang="en-US" altLang="en-US" b="1" dirty="0">
                <a:solidFill>
                  <a:srgbClr val="00B050"/>
                </a:solidFill>
              </a:rPr>
              <a:t>   outer ear</a:t>
            </a:r>
            <a:r>
              <a:rPr lang="en-US" altLang="en-US" dirty="0"/>
              <a:t> (atmospheric pressure)</a:t>
            </a:r>
          </a:p>
          <a:p>
            <a:r>
              <a:rPr lang="en-US" altLang="en-US" b="1" dirty="0"/>
              <a:t>Note</a:t>
            </a:r>
            <a:r>
              <a:rPr lang="en-US" altLang="en-US" dirty="0"/>
              <a:t>: A difference in pressure can be produced with</a:t>
            </a:r>
          </a:p>
          <a:p>
            <a:pPr marL="0" indent="0">
              <a:buNone/>
            </a:pPr>
            <a:r>
              <a:rPr lang="en-US" altLang="en-US" dirty="0"/>
              <a:t>   sudden changes in altitude (e.g. in ascending/descending</a:t>
            </a:r>
          </a:p>
          <a:p>
            <a:pPr marL="0" indent="0">
              <a:buNone/>
            </a:pPr>
            <a:r>
              <a:rPr lang="en-US" altLang="en-US" dirty="0"/>
              <a:t>   elevator or airplane)</a:t>
            </a:r>
          </a:p>
          <a:p>
            <a:r>
              <a:rPr lang="en-US" altLang="en-US" dirty="0"/>
              <a:t>Unequal pressure (outside &amp; in middle ear) can stretch </a:t>
            </a:r>
          </a:p>
          <a:p>
            <a:pPr marL="0" indent="0">
              <a:buNone/>
            </a:pPr>
            <a:r>
              <a:rPr lang="en-US" altLang="en-US" dirty="0"/>
              <a:t>   the tympanic membrane resulting in pain</a:t>
            </a:r>
          </a:p>
          <a:p>
            <a:pPr marL="0" indent="0">
              <a:buNone/>
            </a:pPr>
            <a:r>
              <a:rPr lang="en-US" altLang="en-US" dirty="0"/>
              <a:t>    What can one do to </a:t>
            </a:r>
            <a:r>
              <a:rPr lang="en-US" altLang="en-US" dirty="0" err="1"/>
              <a:t>equalise</a:t>
            </a:r>
            <a:r>
              <a:rPr lang="en-US" altLang="en-US" dirty="0"/>
              <a:t> the pressure ?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5A6B00-2FBA-4D68-84A7-2F8A78261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5310" y="948906"/>
            <a:ext cx="4158924" cy="3157268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EE17DDBB-8171-4146-9EE4-A8E35619B350}"/>
              </a:ext>
            </a:extLst>
          </p:cNvPr>
          <p:cNvSpPr/>
          <p:nvPr/>
        </p:nvSpPr>
        <p:spPr>
          <a:xfrm flipV="1">
            <a:off x="9178406" y="2696162"/>
            <a:ext cx="181155" cy="2270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B1B70889-0F08-4802-969D-E6828F5D161A}"/>
              </a:ext>
            </a:extLst>
          </p:cNvPr>
          <p:cNvSpPr/>
          <p:nvPr/>
        </p:nvSpPr>
        <p:spPr>
          <a:xfrm flipV="1">
            <a:off x="10152995" y="3607610"/>
            <a:ext cx="536027" cy="13407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08DC5255-E1B6-4073-B0F3-93209EB9540E}"/>
              </a:ext>
            </a:extLst>
          </p:cNvPr>
          <p:cNvSpPr/>
          <p:nvPr/>
        </p:nvSpPr>
        <p:spPr>
          <a:xfrm flipH="1">
            <a:off x="10152995" y="3775782"/>
            <a:ext cx="115612" cy="9046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B4E08E05-378F-4E53-8798-3C37DA03BB97}"/>
              </a:ext>
            </a:extLst>
          </p:cNvPr>
          <p:cNvSpPr/>
          <p:nvPr/>
        </p:nvSpPr>
        <p:spPr>
          <a:xfrm>
            <a:off x="9630574" y="2923260"/>
            <a:ext cx="198408" cy="16390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5674E-A6B1-496C-A37B-75023AA32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9A8B82-272E-44B5-922D-526D5108B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360" y="0"/>
            <a:ext cx="10571480" cy="71470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 Functions of the middle ear</a:t>
            </a:r>
            <a:endParaRPr lang="en-ZA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ECFC05-232B-4E12-96BB-0E0EE52BA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2359"/>
            <a:ext cx="10515600" cy="5304604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dirty="0"/>
              <a:t>Tympanic membrane vibrates and transmits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dirty="0"/>
              <a:t>    vibrations to the ossicles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The ossicles transmits vibrations from the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dirty="0"/>
              <a:t>   tympanic membrane to the inner ear.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They also amplify (intensify) the vibrations.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The Eustachian tube equalises pressure on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dirty="0"/>
              <a:t>    either side of the tympanic membrane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The tympanic membrane covers a larger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dirty="0"/>
              <a:t>   surface area  than the oval window,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  concentrating sound waves on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   to a smaller area, </a:t>
            </a:r>
            <a:r>
              <a:rPr lang="en-US" dirty="0">
                <a:ea typeface="Calibri" panose="020F0502020204030204" pitchFamily="34" charset="0"/>
              </a:rPr>
              <a:t>thus amplifying the sound</a:t>
            </a:r>
            <a:r>
              <a:rPr lang="en-US" altLang="en-US" dirty="0"/>
              <a:t> 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Oval window transmits vibrations to the inner ear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The round window absorbs the pressure set up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dirty="0"/>
              <a:t>    in the inner ear and releases it into the middle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dirty="0"/>
              <a:t>    ear.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C58A3C-E98D-4347-8230-BACEB539E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8262" y="872358"/>
            <a:ext cx="4431302" cy="3352801"/>
          </a:xfrm>
          <a:prstGeom prst="rect">
            <a:avLst/>
          </a:prstGeom>
        </p:spPr>
      </p:pic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B5EC0E14-D2BD-4EE6-AD7D-8D13192A1244}"/>
              </a:ext>
            </a:extLst>
          </p:cNvPr>
          <p:cNvSpPr/>
          <p:nvPr/>
        </p:nvSpPr>
        <p:spPr>
          <a:xfrm flipV="1">
            <a:off x="8912772" y="2659116"/>
            <a:ext cx="189186" cy="395089"/>
          </a:xfrm>
          <a:prstGeom prst="flowChartConnector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C9C37DE8-72B0-4DF2-BC36-3373ABCD6B6A}"/>
              </a:ext>
            </a:extLst>
          </p:cNvPr>
          <p:cNvSpPr/>
          <p:nvPr/>
        </p:nvSpPr>
        <p:spPr>
          <a:xfrm>
            <a:off x="9613049" y="2873375"/>
            <a:ext cx="109020" cy="197545"/>
          </a:xfrm>
          <a:prstGeom prst="flowChartConnector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4A3E663-B2C8-4219-9291-87E4768B44DA}"/>
              </a:ext>
            </a:extLst>
          </p:cNvPr>
          <p:cNvCxnSpPr/>
          <p:nvPr/>
        </p:nvCxnSpPr>
        <p:spPr>
          <a:xfrm>
            <a:off x="8912773" y="1660634"/>
            <a:ext cx="390171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2B1C338-B185-4364-9FBA-D3D9FF414F4F}"/>
              </a:ext>
            </a:extLst>
          </p:cNvPr>
          <p:cNvCxnSpPr>
            <a:cxnSpLocks/>
          </p:cNvCxnSpPr>
          <p:nvPr/>
        </p:nvCxnSpPr>
        <p:spPr>
          <a:xfrm>
            <a:off x="9268389" y="2112579"/>
            <a:ext cx="34466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A3C3617-5E1D-46EE-9550-56ACB079C4CA}"/>
              </a:ext>
            </a:extLst>
          </p:cNvPr>
          <p:cNvCxnSpPr>
            <a:cxnSpLocks/>
          </p:cNvCxnSpPr>
          <p:nvPr/>
        </p:nvCxnSpPr>
        <p:spPr>
          <a:xfrm>
            <a:off x="9816662" y="1870842"/>
            <a:ext cx="453829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A259335-095E-414D-9B8B-9908672071D4}"/>
              </a:ext>
            </a:extLst>
          </p:cNvPr>
          <p:cNvCxnSpPr>
            <a:cxnSpLocks/>
          </p:cNvCxnSpPr>
          <p:nvPr/>
        </p:nvCxnSpPr>
        <p:spPr>
          <a:xfrm>
            <a:off x="8572054" y="4056993"/>
            <a:ext cx="681437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FDAF80B-941D-404F-B594-113605CA9E71}"/>
              </a:ext>
            </a:extLst>
          </p:cNvPr>
          <p:cNvCxnSpPr>
            <a:cxnSpLocks/>
          </p:cNvCxnSpPr>
          <p:nvPr/>
        </p:nvCxnSpPr>
        <p:spPr>
          <a:xfrm>
            <a:off x="10363200" y="3867806"/>
            <a:ext cx="851338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FD0658-C9F3-4BCC-8FD8-69979402E127}"/>
              </a:ext>
            </a:extLst>
          </p:cNvPr>
          <p:cNvCxnSpPr>
            <a:cxnSpLocks/>
          </p:cNvCxnSpPr>
          <p:nvPr/>
        </p:nvCxnSpPr>
        <p:spPr>
          <a:xfrm>
            <a:off x="7924800" y="2112579"/>
            <a:ext cx="98797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31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5674E-A6B1-496C-A37B-75023AA32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2553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9A8B82-272E-44B5-922D-526D5108B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807" y="52552"/>
            <a:ext cx="10499834" cy="628485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The inner ear</a:t>
            </a:r>
            <a:endParaRPr lang="en-ZA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ECFC05-232B-4E12-96BB-0E0EE52BA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683" y="903891"/>
            <a:ext cx="6695089" cy="5273072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Is a fluid filled cavity made up of the bony and a membranous sacs and tubes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/>
              <a:t>Bony part of inner is filled with </a:t>
            </a:r>
            <a:r>
              <a:rPr lang="en-US" altLang="en-US" sz="2800" b="1" dirty="0">
                <a:solidFill>
                  <a:schemeClr val="accent6"/>
                </a:solidFill>
              </a:rPr>
              <a:t>perilymph </a:t>
            </a:r>
            <a:r>
              <a:rPr lang="en-US" altLang="en-US" sz="2800" dirty="0"/>
              <a:t>and has a shape identical to that of the membranous part of inner 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/>
              <a:t>Membranous part of inner ear is filled with </a:t>
            </a:r>
            <a:r>
              <a:rPr lang="en-US" altLang="en-US" sz="2800" b="1" dirty="0">
                <a:solidFill>
                  <a:schemeClr val="accent6"/>
                </a:solidFill>
              </a:rPr>
              <a:t>endolymph</a:t>
            </a:r>
            <a:endParaRPr lang="en-US" altLang="en-US" sz="28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Inner ear has three parts:</a:t>
            </a:r>
          </a:p>
          <a:p>
            <a:pPr lvl="2" eaLnBrk="1" hangingPunct="1"/>
            <a:r>
              <a:rPr lang="en-US" altLang="en-US" sz="2800" dirty="0"/>
              <a:t>- Semicircular canals </a:t>
            </a:r>
            <a:r>
              <a:rPr lang="en-US" altLang="en-US" sz="1200" dirty="0"/>
              <a:t>(</a:t>
            </a:r>
            <a:r>
              <a:rPr lang="en-US" altLang="en-US" dirty="0"/>
              <a:t>at different angles)</a:t>
            </a:r>
          </a:p>
          <a:p>
            <a:pPr lvl="2" eaLnBrk="1" hangingPunct="1"/>
            <a:r>
              <a:rPr lang="en-US" altLang="en-US" sz="2800" dirty="0"/>
              <a:t>- Vestibule (utriculus and sacculus) </a:t>
            </a:r>
          </a:p>
          <a:p>
            <a:pPr lvl="2" eaLnBrk="1" hangingPunct="1"/>
            <a:r>
              <a:rPr lang="en-US" altLang="en-US" sz="2800" dirty="0"/>
              <a:t>- Cochlea </a:t>
            </a:r>
            <a:r>
              <a:rPr lang="en-US" altLang="en-US" dirty="0"/>
              <a:t>(is coiled)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728CB8-6E77-4DB5-80CE-BA1B42DAA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8772" y="798786"/>
            <a:ext cx="4582511" cy="4162097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393C8987-D90E-4D34-ABAA-956FA0A6C861}"/>
              </a:ext>
            </a:extLst>
          </p:cNvPr>
          <p:cNvSpPr/>
          <p:nvPr/>
        </p:nvSpPr>
        <p:spPr>
          <a:xfrm rot="2094489">
            <a:off x="9946314" y="1655282"/>
            <a:ext cx="170827" cy="60467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9AE220E2-09C8-4183-A6F8-E04E3673C624}"/>
              </a:ext>
            </a:extLst>
          </p:cNvPr>
          <p:cNvSpPr/>
          <p:nvPr/>
        </p:nvSpPr>
        <p:spPr>
          <a:xfrm rot="1427383">
            <a:off x="10119764" y="1981712"/>
            <a:ext cx="157563" cy="66739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CB58EA7-A2C6-48C8-ACE1-B67BD2E3CA82}"/>
              </a:ext>
            </a:extLst>
          </p:cNvPr>
          <p:cNvSpPr/>
          <p:nvPr/>
        </p:nvSpPr>
        <p:spPr>
          <a:xfrm>
            <a:off x="7591957" y="1902371"/>
            <a:ext cx="942443" cy="4414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ket 8">
            <a:extLst>
              <a:ext uri="{FF2B5EF4-FFF2-40B4-BE49-F238E27FC236}">
                <a16:creationId xmlns:a16="http://schemas.microsoft.com/office/drawing/2014/main" id="{8AFB0CC0-AC0D-4DF1-8B2D-31991276BB58}"/>
              </a:ext>
            </a:extLst>
          </p:cNvPr>
          <p:cNvSpPr/>
          <p:nvPr/>
        </p:nvSpPr>
        <p:spPr>
          <a:xfrm rot="16200000">
            <a:off x="10300141" y="3836276"/>
            <a:ext cx="304800" cy="746234"/>
          </a:xfrm>
          <a:prstGeom prst="leftBracke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19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3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5674E-A6B1-496C-A37B-75023AA32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9A8B82-272E-44B5-922D-526D5108B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360" y="105104"/>
            <a:ext cx="10571480" cy="84082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Inner ear (continued)</a:t>
            </a:r>
            <a:endParaRPr lang="en-ZA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ECFC05-232B-4E12-96BB-0E0EE52BA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5932"/>
            <a:ext cx="10515600" cy="5231032"/>
          </a:xfrm>
        </p:spPr>
        <p:txBody>
          <a:bodyPr/>
          <a:lstStyle/>
          <a:p>
            <a:r>
              <a:rPr lang="en-US" dirty="0"/>
              <a:t>The base of the semicircular canals  are enlarged and called ampullae</a:t>
            </a:r>
          </a:p>
          <a:p>
            <a:pPr marL="0" indent="0">
              <a:buNone/>
            </a:pPr>
            <a:r>
              <a:rPr lang="en-US" altLang="en-US" dirty="0"/>
              <a:t>   Ampullae contain receptors  for balance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(receptors to be discussed later)</a:t>
            </a:r>
            <a:endParaRPr lang="en-US" altLang="en-US" dirty="0"/>
          </a:p>
          <a:p>
            <a:r>
              <a:rPr lang="en-US" dirty="0"/>
              <a:t>Utriculus and sacculus contain receptors for balance</a:t>
            </a:r>
          </a:p>
          <a:p>
            <a:r>
              <a:rPr lang="en-US" dirty="0"/>
              <a:t>Cochlea contains receptors the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dirty="0"/>
              <a:t>for hearing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7EE86B-F44C-479A-8333-9BB03F62A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90" y="2953408"/>
            <a:ext cx="8460828" cy="3058510"/>
          </a:xfrm>
          <a:prstGeom prst="rect">
            <a:avLst/>
          </a:prstGeom>
        </p:spPr>
      </p:pic>
      <p:sp>
        <p:nvSpPr>
          <p:cNvPr id="6" name="Arrow: Up 5">
            <a:extLst>
              <a:ext uri="{FF2B5EF4-FFF2-40B4-BE49-F238E27FC236}">
                <a16:creationId xmlns:a16="http://schemas.microsoft.com/office/drawing/2014/main" id="{155CD35F-B817-470E-BEE4-AF239950EFF6}"/>
              </a:ext>
            </a:extLst>
          </p:cNvPr>
          <p:cNvSpPr/>
          <p:nvPr/>
        </p:nvSpPr>
        <p:spPr>
          <a:xfrm rot="1552480">
            <a:off x="4218842" y="4433190"/>
            <a:ext cx="246156" cy="330171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2468FA5C-7BC0-4AC4-BDB2-61F8624C5630}"/>
              </a:ext>
            </a:extLst>
          </p:cNvPr>
          <p:cNvSpPr/>
          <p:nvPr/>
        </p:nvSpPr>
        <p:spPr>
          <a:xfrm rot="3187906">
            <a:off x="5164107" y="3508837"/>
            <a:ext cx="170827" cy="60467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16D363DF-ACE2-435F-99C3-4DD69606A3B8}"/>
              </a:ext>
            </a:extLst>
          </p:cNvPr>
          <p:cNvSpPr/>
          <p:nvPr/>
        </p:nvSpPr>
        <p:spPr>
          <a:xfrm rot="2468970">
            <a:off x="5353728" y="3690929"/>
            <a:ext cx="156608" cy="88664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3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0">
    <wetp:webextensionref xmlns:r="http://schemas.openxmlformats.org/officeDocument/2006/relationships" r:id="rId1"/>
  </wetp:taskpane>
  <wetp:taskpane dockstate="right" visibility="0" width="525" row="4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A0D2BA91-7BFE-471A-8216-C3B93638DED9}">
  <we:reference id="wa200001409" version="1.0.0.2" store="en-US" storeType="OMEX"/>
  <we:alternateReferences>
    <we:reference id="wa200001409" version="1.0.0.2" store="WA200001409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42153424-D67C-41B4-8EB3-4EE5C519A04A}">
  <we:reference id="wa104379279" version="2.1.0.0" store="en-US" storeType="OMEX"/>
  <we:alternateReferences>
    <we:reference id="wa104379279" version="2.1.0.0" store="en-US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3660</TotalTime>
  <Words>1067</Words>
  <Application>Microsoft Office PowerPoint</Application>
  <PresentationFormat>Widescreen</PresentationFormat>
  <Paragraphs>156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Content (as per exam guidelines)</vt:lpstr>
      <vt:lpstr>Structure of the human ear</vt:lpstr>
      <vt:lpstr> The outer ear</vt:lpstr>
      <vt:lpstr> The middle ear</vt:lpstr>
      <vt:lpstr>Middle ear (continued)</vt:lpstr>
      <vt:lpstr> Functions of the middle ear</vt:lpstr>
      <vt:lpstr>The inner ear</vt:lpstr>
      <vt:lpstr>Inner ear (continued)</vt:lpstr>
      <vt:lpstr>Functions of parts of the inner ear</vt:lpstr>
      <vt:lpstr>PowerPoint Presentation</vt:lpstr>
      <vt:lpstr>PowerPoint Presentation</vt:lpstr>
      <vt:lpstr>QUESTIONS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Ear</dc:title>
  <dc:creator>School EC</dc:creator>
  <cp:lastModifiedBy>Zimasa Sanda</cp:lastModifiedBy>
  <cp:revision>184</cp:revision>
  <dcterms:created xsi:type="dcterms:W3CDTF">2020-05-14T05:03:26Z</dcterms:created>
  <dcterms:modified xsi:type="dcterms:W3CDTF">2020-07-03T06:39:35Z</dcterms:modified>
</cp:coreProperties>
</file>