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1106" r:id="rId2"/>
    <p:sldId id="1107" r:id="rId3"/>
    <p:sldId id="1125" r:id="rId4"/>
    <p:sldId id="1108" r:id="rId5"/>
    <p:sldId id="1112" r:id="rId6"/>
    <p:sldId id="1113" r:id="rId7"/>
    <p:sldId id="1114" r:id="rId8"/>
    <p:sldId id="1110" r:id="rId9"/>
    <p:sldId id="1115" r:id="rId10"/>
    <p:sldId id="1121" r:id="rId11"/>
    <p:sldId id="1123" r:id="rId12"/>
    <p:sldId id="1122" r:id="rId13"/>
    <p:sldId id="1124" r:id="rId14"/>
    <p:sldId id="1111" r:id="rId15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9A6A602-2E27-473A-87AE-670D5DA215D4}">
          <p14:sldIdLst>
            <p14:sldId id="1106"/>
            <p14:sldId id="1107"/>
            <p14:sldId id="1125"/>
            <p14:sldId id="1108"/>
            <p14:sldId id="1112"/>
            <p14:sldId id="1113"/>
            <p14:sldId id="1114"/>
            <p14:sldId id="1110"/>
            <p14:sldId id="1115"/>
            <p14:sldId id="1121"/>
            <p14:sldId id="1123"/>
            <p14:sldId id="1122"/>
            <p14:sldId id="1124"/>
            <p14:sldId id="1111"/>
          </p14:sldIdLst>
        </p14:section>
        <p14:section name="DEFECTS IN HEARING &amp; TREATMENT" id="{2ADE7408-39C9-4D47-90AB-A447D1649C1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ool EC" initials="S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D0D8E8"/>
    <a:srgbClr val="E9EDF4"/>
    <a:srgbClr val="722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333" autoAdjust="0"/>
    <p:restoredTop sz="64600" autoAdjust="0"/>
  </p:normalViewPr>
  <p:slideViewPr>
    <p:cSldViewPr>
      <p:cViewPr varScale="1">
        <p:scale>
          <a:sx n="44" d="100"/>
          <a:sy n="44" d="100"/>
        </p:scale>
        <p:origin x="820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59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664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CD58DD-94A5-49D5-BA86-D78214620EC5}" type="doc">
      <dgm:prSet loTypeId="urn:microsoft.com/office/officeart/2005/8/layout/hierarchy3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B8D27AC-693F-4AA9-AF29-9B16EB958CB9}">
      <dgm:prSet phldrT="[Text]"/>
      <dgm:spPr/>
      <dgm:t>
        <a:bodyPr/>
        <a:lstStyle/>
        <a:p>
          <a:r>
            <a:rPr lang="en-US" dirty="0" smtClean="0"/>
            <a:t>HEARING LOSS</a:t>
          </a:r>
          <a:endParaRPr lang="en-US" dirty="0"/>
        </a:p>
      </dgm:t>
    </dgm:pt>
    <dgm:pt modelId="{90324DB8-9C1C-42BC-BCD5-0465427D40F4}" type="parTrans" cxnId="{2259A342-A1BF-4F80-B857-C9D0E247A05D}">
      <dgm:prSet/>
      <dgm:spPr/>
      <dgm:t>
        <a:bodyPr/>
        <a:lstStyle/>
        <a:p>
          <a:endParaRPr lang="en-US"/>
        </a:p>
      </dgm:t>
    </dgm:pt>
    <dgm:pt modelId="{0A39A3A2-7B6F-453B-A135-AEC4BBD9CD41}" type="sibTrans" cxnId="{2259A342-A1BF-4F80-B857-C9D0E247A05D}">
      <dgm:prSet/>
      <dgm:spPr/>
      <dgm:t>
        <a:bodyPr/>
        <a:lstStyle/>
        <a:p>
          <a:endParaRPr lang="en-US"/>
        </a:p>
      </dgm:t>
    </dgm:pt>
    <dgm:pt modelId="{36BD7D30-40B4-4941-8F52-81170020BBE0}">
      <dgm:prSet phldrT="[Text]"/>
      <dgm:spPr/>
      <dgm:t>
        <a:bodyPr/>
        <a:lstStyle/>
        <a:p>
          <a:r>
            <a:rPr lang="en-US" dirty="0" smtClean="0"/>
            <a:t>REDUCED ABILITY TO HEAR SOUNDS</a:t>
          </a:r>
          <a:endParaRPr lang="en-US" dirty="0"/>
        </a:p>
      </dgm:t>
    </dgm:pt>
    <dgm:pt modelId="{BF038CFB-E14C-4A30-A335-2370105B2940}" type="parTrans" cxnId="{CBC7C863-7721-46EF-B324-6A0131053700}">
      <dgm:prSet/>
      <dgm:spPr/>
      <dgm:t>
        <a:bodyPr/>
        <a:lstStyle/>
        <a:p>
          <a:endParaRPr lang="en-US"/>
        </a:p>
      </dgm:t>
    </dgm:pt>
    <dgm:pt modelId="{57BD0670-5BB5-420B-AB50-95746C88CD4B}" type="sibTrans" cxnId="{CBC7C863-7721-46EF-B324-6A0131053700}">
      <dgm:prSet/>
      <dgm:spPr/>
      <dgm:t>
        <a:bodyPr/>
        <a:lstStyle/>
        <a:p>
          <a:endParaRPr lang="en-US"/>
        </a:p>
      </dgm:t>
    </dgm:pt>
    <dgm:pt modelId="{ED896BCF-E588-42DA-AB2E-916CF70FF8D0}">
      <dgm:prSet phldrT="[Text]"/>
      <dgm:spPr/>
      <dgm:t>
        <a:bodyPr/>
        <a:lstStyle/>
        <a:p>
          <a:r>
            <a:rPr lang="en-US" dirty="0" smtClean="0"/>
            <a:t>DEAFNESS</a:t>
          </a:r>
          <a:endParaRPr lang="en-US" dirty="0"/>
        </a:p>
      </dgm:t>
    </dgm:pt>
    <dgm:pt modelId="{10047900-C968-4A4C-9DEA-9044784C38B5}" type="parTrans" cxnId="{F98C41A8-0915-449E-BB6A-FA9B9A0CA776}">
      <dgm:prSet/>
      <dgm:spPr/>
      <dgm:t>
        <a:bodyPr/>
        <a:lstStyle/>
        <a:p>
          <a:endParaRPr lang="en-US"/>
        </a:p>
      </dgm:t>
    </dgm:pt>
    <dgm:pt modelId="{B63E184B-FBC1-4702-B5B4-0F75C63A45AA}" type="sibTrans" cxnId="{F98C41A8-0915-449E-BB6A-FA9B9A0CA776}">
      <dgm:prSet/>
      <dgm:spPr/>
      <dgm:t>
        <a:bodyPr/>
        <a:lstStyle/>
        <a:p>
          <a:endParaRPr lang="en-US"/>
        </a:p>
      </dgm:t>
    </dgm:pt>
    <dgm:pt modelId="{68F78EEA-32AD-4705-82B9-BDF4A5D449EF}">
      <dgm:prSet phldrT="[Text]"/>
      <dgm:spPr/>
      <dgm:t>
        <a:bodyPr/>
        <a:lstStyle/>
        <a:p>
          <a:r>
            <a:rPr lang="en-US" dirty="0" smtClean="0"/>
            <a:t>PERSON CANNOT UNDERSTAND SPEECH THROUGH HEARING</a:t>
          </a:r>
          <a:endParaRPr lang="en-US" dirty="0"/>
        </a:p>
      </dgm:t>
    </dgm:pt>
    <dgm:pt modelId="{E6B6149B-6825-4AE2-8CB3-732A7B944CD3}" type="parTrans" cxnId="{5857ECDD-8E59-44F9-A4C3-0A4C91FE7775}">
      <dgm:prSet/>
      <dgm:spPr/>
      <dgm:t>
        <a:bodyPr/>
        <a:lstStyle/>
        <a:p>
          <a:endParaRPr lang="en-US"/>
        </a:p>
      </dgm:t>
    </dgm:pt>
    <dgm:pt modelId="{E3AD6F20-61AB-40C2-9D17-7A11B57F5F84}" type="sibTrans" cxnId="{5857ECDD-8E59-44F9-A4C3-0A4C91FE7775}">
      <dgm:prSet/>
      <dgm:spPr/>
      <dgm:t>
        <a:bodyPr/>
        <a:lstStyle/>
        <a:p>
          <a:endParaRPr lang="en-US"/>
        </a:p>
      </dgm:t>
    </dgm:pt>
    <dgm:pt modelId="{0F7BD189-F57A-4AF7-AD92-799CC00A43D0}">
      <dgm:prSet phldrT="[Text]"/>
      <dgm:spPr/>
      <dgm:t>
        <a:bodyPr/>
        <a:lstStyle/>
        <a:p>
          <a:r>
            <a:rPr lang="en-US" dirty="0" smtClean="0"/>
            <a:t>EVEN WHEN SOUND IS AMPLIFIED</a:t>
          </a:r>
          <a:endParaRPr lang="en-US" dirty="0"/>
        </a:p>
      </dgm:t>
    </dgm:pt>
    <dgm:pt modelId="{A6181299-EF90-4E39-B754-5D8073791156}" type="parTrans" cxnId="{8131273B-4C6A-47AC-AB13-EBDEC9A377B7}">
      <dgm:prSet/>
      <dgm:spPr/>
      <dgm:t>
        <a:bodyPr/>
        <a:lstStyle/>
        <a:p>
          <a:endParaRPr lang="en-US"/>
        </a:p>
      </dgm:t>
    </dgm:pt>
    <dgm:pt modelId="{04879F1B-CA22-4C58-9E61-7590DCF8AA64}" type="sibTrans" cxnId="{8131273B-4C6A-47AC-AB13-EBDEC9A377B7}">
      <dgm:prSet/>
      <dgm:spPr/>
      <dgm:t>
        <a:bodyPr/>
        <a:lstStyle/>
        <a:p>
          <a:endParaRPr lang="en-US"/>
        </a:p>
      </dgm:t>
    </dgm:pt>
    <dgm:pt modelId="{F6DD73E3-EB12-442D-A4B0-AEC4C933CB3C}" type="pres">
      <dgm:prSet presAssocID="{A0CD58DD-94A5-49D5-BA86-D78214620EC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02B3002-04DD-46FC-9387-CF756FFB79A0}" type="pres">
      <dgm:prSet presAssocID="{AB8D27AC-693F-4AA9-AF29-9B16EB958CB9}" presName="root" presStyleCnt="0"/>
      <dgm:spPr/>
    </dgm:pt>
    <dgm:pt modelId="{30E87327-D03A-4E01-A449-4A75C2793241}" type="pres">
      <dgm:prSet presAssocID="{AB8D27AC-693F-4AA9-AF29-9B16EB958CB9}" presName="rootComposite" presStyleCnt="0"/>
      <dgm:spPr/>
    </dgm:pt>
    <dgm:pt modelId="{9C19F8DF-5EFF-4530-8EC5-D664315C82F0}" type="pres">
      <dgm:prSet presAssocID="{AB8D27AC-693F-4AA9-AF29-9B16EB958CB9}" presName="rootText" presStyleLbl="node1" presStyleIdx="0" presStyleCnt="2" custScaleY="55725"/>
      <dgm:spPr/>
      <dgm:t>
        <a:bodyPr/>
        <a:lstStyle/>
        <a:p>
          <a:endParaRPr lang="en-US"/>
        </a:p>
      </dgm:t>
    </dgm:pt>
    <dgm:pt modelId="{617CCABA-EDEA-450D-87CA-1468205273EF}" type="pres">
      <dgm:prSet presAssocID="{AB8D27AC-693F-4AA9-AF29-9B16EB958CB9}" presName="rootConnector" presStyleLbl="node1" presStyleIdx="0" presStyleCnt="2"/>
      <dgm:spPr/>
      <dgm:t>
        <a:bodyPr/>
        <a:lstStyle/>
        <a:p>
          <a:endParaRPr lang="en-US"/>
        </a:p>
      </dgm:t>
    </dgm:pt>
    <dgm:pt modelId="{2DCC324A-A59A-425F-91E8-47FE29999F8D}" type="pres">
      <dgm:prSet presAssocID="{AB8D27AC-693F-4AA9-AF29-9B16EB958CB9}" presName="childShape" presStyleCnt="0"/>
      <dgm:spPr/>
    </dgm:pt>
    <dgm:pt modelId="{60E5DA86-3254-4EFC-910B-8FA66A776C4E}" type="pres">
      <dgm:prSet presAssocID="{BF038CFB-E14C-4A30-A335-2370105B2940}" presName="Name13" presStyleLbl="parChTrans1D2" presStyleIdx="0" presStyleCnt="3"/>
      <dgm:spPr/>
      <dgm:t>
        <a:bodyPr/>
        <a:lstStyle/>
        <a:p>
          <a:endParaRPr lang="en-US"/>
        </a:p>
      </dgm:t>
    </dgm:pt>
    <dgm:pt modelId="{41EBD9BC-E59E-4718-B118-A6810B33EE75}" type="pres">
      <dgm:prSet presAssocID="{36BD7D30-40B4-4941-8F52-81170020BBE0}" presName="childText" presStyleLbl="bgAcc1" presStyleIdx="0" presStyleCnt="3" custScaleY="817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FE5EE1-F503-4C74-B4CC-14AF6D05D22B}" type="pres">
      <dgm:prSet presAssocID="{ED896BCF-E588-42DA-AB2E-916CF70FF8D0}" presName="root" presStyleCnt="0"/>
      <dgm:spPr/>
    </dgm:pt>
    <dgm:pt modelId="{1FF722B8-16FF-4B95-9243-5F10F8BD5128}" type="pres">
      <dgm:prSet presAssocID="{ED896BCF-E588-42DA-AB2E-916CF70FF8D0}" presName="rootComposite" presStyleCnt="0"/>
      <dgm:spPr/>
    </dgm:pt>
    <dgm:pt modelId="{DC8701F6-1FEB-44A6-A169-ED52D8BDC18C}" type="pres">
      <dgm:prSet presAssocID="{ED896BCF-E588-42DA-AB2E-916CF70FF8D0}" presName="rootText" presStyleLbl="node1" presStyleIdx="1" presStyleCnt="2" custScaleY="61802"/>
      <dgm:spPr/>
      <dgm:t>
        <a:bodyPr/>
        <a:lstStyle/>
        <a:p>
          <a:endParaRPr lang="en-US"/>
        </a:p>
      </dgm:t>
    </dgm:pt>
    <dgm:pt modelId="{F68218E7-9C1B-4FAF-8D5E-E4C1CC3564F3}" type="pres">
      <dgm:prSet presAssocID="{ED896BCF-E588-42DA-AB2E-916CF70FF8D0}" presName="rootConnector" presStyleLbl="node1" presStyleIdx="1" presStyleCnt="2"/>
      <dgm:spPr/>
      <dgm:t>
        <a:bodyPr/>
        <a:lstStyle/>
        <a:p>
          <a:endParaRPr lang="en-US"/>
        </a:p>
      </dgm:t>
    </dgm:pt>
    <dgm:pt modelId="{18920147-B719-4B4D-AF86-5713A80145B3}" type="pres">
      <dgm:prSet presAssocID="{ED896BCF-E588-42DA-AB2E-916CF70FF8D0}" presName="childShape" presStyleCnt="0"/>
      <dgm:spPr/>
    </dgm:pt>
    <dgm:pt modelId="{839027BA-28EA-413A-852A-29327AB930EA}" type="pres">
      <dgm:prSet presAssocID="{E6B6149B-6825-4AE2-8CB3-732A7B944CD3}" presName="Name13" presStyleLbl="parChTrans1D2" presStyleIdx="1" presStyleCnt="3"/>
      <dgm:spPr/>
      <dgm:t>
        <a:bodyPr/>
        <a:lstStyle/>
        <a:p>
          <a:endParaRPr lang="en-US"/>
        </a:p>
      </dgm:t>
    </dgm:pt>
    <dgm:pt modelId="{4DE39260-3A8E-41EA-A847-FB1E9A7DC5C9}" type="pres">
      <dgm:prSet presAssocID="{68F78EEA-32AD-4705-82B9-BDF4A5D449EF}" presName="childText" presStyleLbl="bgAcc1" presStyleIdx="1" presStyleCnt="3" custScaleY="790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5270B-B972-4FE6-8E8D-6A7C37B5426B}" type="pres">
      <dgm:prSet presAssocID="{A6181299-EF90-4E39-B754-5D8073791156}" presName="Name13" presStyleLbl="parChTrans1D2" presStyleIdx="2" presStyleCnt="3"/>
      <dgm:spPr/>
      <dgm:t>
        <a:bodyPr/>
        <a:lstStyle/>
        <a:p>
          <a:endParaRPr lang="en-US"/>
        </a:p>
      </dgm:t>
    </dgm:pt>
    <dgm:pt modelId="{1F8D94B0-46B0-4709-A9C6-48118882DD1E}" type="pres">
      <dgm:prSet presAssocID="{0F7BD189-F57A-4AF7-AD92-799CC00A43D0}" presName="childText" presStyleLbl="bgAcc1" presStyleIdx="2" presStyleCnt="3" custScaleY="814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A4C488-C5DE-4F9A-99B7-C733EE19BD77}" type="presOf" srcId="{A0CD58DD-94A5-49D5-BA86-D78214620EC5}" destId="{F6DD73E3-EB12-442D-A4B0-AEC4C933CB3C}" srcOrd="0" destOrd="0" presId="urn:microsoft.com/office/officeart/2005/8/layout/hierarchy3"/>
    <dgm:cxn modelId="{8131273B-4C6A-47AC-AB13-EBDEC9A377B7}" srcId="{ED896BCF-E588-42DA-AB2E-916CF70FF8D0}" destId="{0F7BD189-F57A-4AF7-AD92-799CC00A43D0}" srcOrd="1" destOrd="0" parTransId="{A6181299-EF90-4E39-B754-5D8073791156}" sibTransId="{04879F1B-CA22-4C58-9E61-7590DCF8AA64}"/>
    <dgm:cxn modelId="{710ABB53-57B1-4323-B8D4-D53B333058FF}" type="presOf" srcId="{BF038CFB-E14C-4A30-A335-2370105B2940}" destId="{60E5DA86-3254-4EFC-910B-8FA66A776C4E}" srcOrd="0" destOrd="0" presId="urn:microsoft.com/office/officeart/2005/8/layout/hierarchy3"/>
    <dgm:cxn modelId="{67240EF5-52C4-4A40-86CE-8FA871C530A6}" type="presOf" srcId="{68F78EEA-32AD-4705-82B9-BDF4A5D449EF}" destId="{4DE39260-3A8E-41EA-A847-FB1E9A7DC5C9}" srcOrd="0" destOrd="0" presId="urn:microsoft.com/office/officeart/2005/8/layout/hierarchy3"/>
    <dgm:cxn modelId="{2883A96B-0AAD-4036-A837-90A8BF9DF6FE}" type="presOf" srcId="{36BD7D30-40B4-4941-8F52-81170020BBE0}" destId="{41EBD9BC-E59E-4718-B118-A6810B33EE75}" srcOrd="0" destOrd="0" presId="urn:microsoft.com/office/officeart/2005/8/layout/hierarchy3"/>
    <dgm:cxn modelId="{D6BDE766-0803-4566-A78B-2FD9E46FC0B4}" type="presOf" srcId="{AB8D27AC-693F-4AA9-AF29-9B16EB958CB9}" destId="{617CCABA-EDEA-450D-87CA-1468205273EF}" srcOrd="1" destOrd="0" presId="urn:microsoft.com/office/officeart/2005/8/layout/hierarchy3"/>
    <dgm:cxn modelId="{F98C41A8-0915-449E-BB6A-FA9B9A0CA776}" srcId="{A0CD58DD-94A5-49D5-BA86-D78214620EC5}" destId="{ED896BCF-E588-42DA-AB2E-916CF70FF8D0}" srcOrd="1" destOrd="0" parTransId="{10047900-C968-4A4C-9DEA-9044784C38B5}" sibTransId="{B63E184B-FBC1-4702-B5B4-0F75C63A45AA}"/>
    <dgm:cxn modelId="{BAC63FCC-9029-4847-9C0F-948FB95DBDAC}" type="presOf" srcId="{AB8D27AC-693F-4AA9-AF29-9B16EB958CB9}" destId="{9C19F8DF-5EFF-4530-8EC5-D664315C82F0}" srcOrd="0" destOrd="0" presId="urn:microsoft.com/office/officeart/2005/8/layout/hierarchy3"/>
    <dgm:cxn modelId="{0E43937A-4966-431D-9742-3D6D51476499}" type="presOf" srcId="{A6181299-EF90-4E39-B754-5D8073791156}" destId="{68A5270B-B972-4FE6-8E8D-6A7C37B5426B}" srcOrd="0" destOrd="0" presId="urn:microsoft.com/office/officeart/2005/8/layout/hierarchy3"/>
    <dgm:cxn modelId="{65494C5F-F91D-4E31-B677-95CB341D3271}" type="presOf" srcId="{E6B6149B-6825-4AE2-8CB3-732A7B944CD3}" destId="{839027BA-28EA-413A-852A-29327AB930EA}" srcOrd="0" destOrd="0" presId="urn:microsoft.com/office/officeart/2005/8/layout/hierarchy3"/>
    <dgm:cxn modelId="{BE46660D-297C-45D9-973D-265D01EC5D83}" type="presOf" srcId="{0F7BD189-F57A-4AF7-AD92-799CC00A43D0}" destId="{1F8D94B0-46B0-4709-A9C6-48118882DD1E}" srcOrd="0" destOrd="0" presId="urn:microsoft.com/office/officeart/2005/8/layout/hierarchy3"/>
    <dgm:cxn modelId="{CBC7C863-7721-46EF-B324-6A0131053700}" srcId="{AB8D27AC-693F-4AA9-AF29-9B16EB958CB9}" destId="{36BD7D30-40B4-4941-8F52-81170020BBE0}" srcOrd="0" destOrd="0" parTransId="{BF038CFB-E14C-4A30-A335-2370105B2940}" sibTransId="{57BD0670-5BB5-420B-AB50-95746C88CD4B}"/>
    <dgm:cxn modelId="{0C84B509-01ED-4622-B31E-ED495C8EE833}" type="presOf" srcId="{ED896BCF-E588-42DA-AB2E-916CF70FF8D0}" destId="{F68218E7-9C1B-4FAF-8D5E-E4C1CC3564F3}" srcOrd="1" destOrd="0" presId="urn:microsoft.com/office/officeart/2005/8/layout/hierarchy3"/>
    <dgm:cxn modelId="{5857ECDD-8E59-44F9-A4C3-0A4C91FE7775}" srcId="{ED896BCF-E588-42DA-AB2E-916CF70FF8D0}" destId="{68F78EEA-32AD-4705-82B9-BDF4A5D449EF}" srcOrd="0" destOrd="0" parTransId="{E6B6149B-6825-4AE2-8CB3-732A7B944CD3}" sibTransId="{E3AD6F20-61AB-40C2-9D17-7A11B57F5F84}"/>
    <dgm:cxn modelId="{2259A342-A1BF-4F80-B857-C9D0E247A05D}" srcId="{A0CD58DD-94A5-49D5-BA86-D78214620EC5}" destId="{AB8D27AC-693F-4AA9-AF29-9B16EB958CB9}" srcOrd="0" destOrd="0" parTransId="{90324DB8-9C1C-42BC-BCD5-0465427D40F4}" sibTransId="{0A39A3A2-7B6F-453B-A135-AEC4BBD9CD41}"/>
    <dgm:cxn modelId="{522F9929-F7C9-4701-BA08-EE3D91C06DD5}" type="presOf" srcId="{ED896BCF-E588-42DA-AB2E-916CF70FF8D0}" destId="{DC8701F6-1FEB-44A6-A169-ED52D8BDC18C}" srcOrd="0" destOrd="0" presId="urn:microsoft.com/office/officeart/2005/8/layout/hierarchy3"/>
    <dgm:cxn modelId="{0345B570-EA3E-48F6-9F41-866EDC2F4F27}" type="presParOf" srcId="{F6DD73E3-EB12-442D-A4B0-AEC4C933CB3C}" destId="{002B3002-04DD-46FC-9387-CF756FFB79A0}" srcOrd="0" destOrd="0" presId="urn:microsoft.com/office/officeart/2005/8/layout/hierarchy3"/>
    <dgm:cxn modelId="{9E28FCDF-13BF-4434-81E8-52E7B2E99513}" type="presParOf" srcId="{002B3002-04DD-46FC-9387-CF756FFB79A0}" destId="{30E87327-D03A-4E01-A449-4A75C2793241}" srcOrd="0" destOrd="0" presId="urn:microsoft.com/office/officeart/2005/8/layout/hierarchy3"/>
    <dgm:cxn modelId="{663FF59F-FA36-4FF5-96D5-A8E10D471D08}" type="presParOf" srcId="{30E87327-D03A-4E01-A449-4A75C2793241}" destId="{9C19F8DF-5EFF-4530-8EC5-D664315C82F0}" srcOrd="0" destOrd="0" presId="urn:microsoft.com/office/officeart/2005/8/layout/hierarchy3"/>
    <dgm:cxn modelId="{8EAE0706-F3CE-404C-A8B4-821335A78C14}" type="presParOf" srcId="{30E87327-D03A-4E01-A449-4A75C2793241}" destId="{617CCABA-EDEA-450D-87CA-1468205273EF}" srcOrd="1" destOrd="0" presId="urn:microsoft.com/office/officeart/2005/8/layout/hierarchy3"/>
    <dgm:cxn modelId="{8DCF9012-D9BB-441C-8697-F3284B52E252}" type="presParOf" srcId="{002B3002-04DD-46FC-9387-CF756FFB79A0}" destId="{2DCC324A-A59A-425F-91E8-47FE29999F8D}" srcOrd="1" destOrd="0" presId="urn:microsoft.com/office/officeart/2005/8/layout/hierarchy3"/>
    <dgm:cxn modelId="{A014D5BE-75C3-4B98-89F9-002F5C99197E}" type="presParOf" srcId="{2DCC324A-A59A-425F-91E8-47FE29999F8D}" destId="{60E5DA86-3254-4EFC-910B-8FA66A776C4E}" srcOrd="0" destOrd="0" presId="urn:microsoft.com/office/officeart/2005/8/layout/hierarchy3"/>
    <dgm:cxn modelId="{F204B111-79DE-492E-91F2-A3BBDF79FC49}" type="presParOf" srcId="{2DCC324A-A59A-425F-91E8-47FE29999F8D}" destId="{41EBD9BC-E59E-4718-B118-A6810B33EE75}" srcOrd="1" destOrd="0" presId="urn:microsoft.com/office/officeart/2005/8/layout/hierarchy3"/>
    <dgm:cxn modelId="{3B523DAE-9227-4DC7-A176-D4BDA7ECB1F4}" type="presParOf" srcId="{F6DD73E3-EB12-442D-A4B0-AEC4C933CB3C}" destId="{5BFE5EE1-F503-4C74-B4CC-14AF6D05D22B}" srcOrd="1" destOrd="0" presId="urn:microsoft.com/office/officeart/2005/8/layout/hierarchy3"/>
    <dgm:cxn modelId="{3973560B-4708-4BC0-A98C-D6847F28FE8C}" type="presParOf" srcId="{5BFE5EE1-F503-4C74-B4CC-14AF6D05D22B}" destId="{1FF722B8-16FF-4B95-9243-5F10F8BD5128}" srcOrd="0" destOrd="0" presId="urn:microsoft.com/office/officeart/2005/8/layout/hierarchy3"/>
    <dgm:cxn modelId="{2B315418-BE93-4CE5-93CE-40598B23E8CE}" type="presParOf" srcId="{1FF722B8-16FF-4B95-9243-5F10F8BD5128}" destId="{DC8701F6-1FEB-44A6-A169-ED52D8BDC18C}" srcOrd="0" destOrd="0" presId="urn:microsoft.com/office/officeart/2005/8/layout/hierarchy3"/>
    <dgm:cxn modelId="{F6C183A5-CA4F-4FF0-86E8-B8B2D1AB2B5B}" type="presParOf" srcId="{1FF722B8-16FF-4B95-9243-5F10F8BD5128}" destId="{F68218E7-9C1B-4FAF-8D5E-E4C1CC3564F3}" srcOrd="1" destOrd="0" presId="urn:microsoft.com/office/officeart/2005/8/layout/hierarchy3"/>
    <dgm:cxn modelId="{3FDB66AC-17AD-41E1-9339-4852C7E2DD40}" type="presParOf" srcId="{5BFE5EE1-F503-4C74-B4CC-14AF6D05D22B}" destId="{18920147-B719-4B4D-AF86-5713A80145B3}" srcOrd="1" destOrd="0" presId="urn:microsoft.com/office/officeart/2005/8/layout/hierarchy3"/>
    <dgm:cxn modelId="{13031ABC-6B8F-42F5-88C5-2AB1E0B15AE0}" type="presParOf" srcId="{18920147-B719-4B4D-AF86-5713A80145B3}" destId="{839027BA-28EA-413A-852A-29327AB930EA}" srcOrd="0" destOrd="0" presId="urn:microsoft.com/office/officeart/2005/8/layout/hierarchy3"/>
    <dgm:cxn modelId="{17D966BE-63CF-4607-947E-D91231D477CC}" type="presParOf" srcId="{18920147-B719-4B4D-AF86-5713A80145B3}" destId="{4DE39260-3A8E-41EA-A847-FB1E9A7DC5C9}" srcOrd="1" destOrd="0" presId="urn:microsoft.com/office/officeart/2005/8/layout/hierarchy3"/>
    <dgm:cxn modelId="{44362A44-9A32-4923-B665-10FF46E577A0}" type="presParOf" srcId="{18920147-B719-4B4D-AF86-5713A80145B3}" destId="{68A5270B-B972-4FE6-8E8D-6A7C37B5426B}" srcOrd="2" destOrd="0" presId="urn:microsoft.com/office/officeart/2005/8/layout/hierarchy3"/>
    <dgm:cxn modelId="{F1C663F9-A29D-4B20-B4E9-CB2B0FD8EEE4}" type="presParOf" srcId="{18920147-B719-4B4D-AF86-5713A80145B3}" destId="{1F8D94B0-46B0-4709-A9C6-48118882DD1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9F8DF-5EFF-4530-8EC5-D664315C82F0}">
      <dsp:nvSpPr>
        <dsp:cNvPr id="0" name=""/>
        <dsp:cNvSpPr/>
      </dsp:nvSpPr>
      <dsp:spPr>
        <a:xfrm>
          <a:off x="892" y="548858"/>
          <a:ext cx="3250406" cy="9056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HEARING LOSS</a:t>
          </a:r>
          <a:endParaRPr lang="en-US" sz="4000" kern="1200" dirty="0"/>
        </a:p>
      </dsp:txBody>
      <dsp:txXfrm>
        <a:off x="27417" y="575383"/>
        <a:ext cx="3197356" cy="852594"/>
      </dsp:txXfrm>
    </dsp:sp>
    <dsp:sp modelId="{60E5DA86-3254-4EFC-910B-8FA66A776C4E}">
      <dsp:nvSpPr>
        <dsp:cNvPr id="0" name=""/>
        <dsp:cNvSpPr/>
      </dsp:nvSpPr>
      <dsp:spPr>
        <a:xfrm>
          <a:off x="325933" y="1454502"/>
          <a:ext cx="325040" cy="10706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0675"/>
              </a:lnTo>
              <a:lnTo>
                <a:pt x="325040" y="107067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EBD9BC-E59E-4718-B118-A6810B33EE75}">
      <dsp:nvSpPr>
        <dsp:cNvPr id="0" name=""/>
        <dsp:cNvSpPr/>
      </dsp:nvSpPr>
      <dsp:spPr>
        <a:xfrm>
          <a:off x="650974" y="1860803"/>
          <a:ext cx="2600325" cy="13287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REDUCED ABILITY TO HEAR SOUNDS</a:t>
          </a:r>
          <a:endParaRPr lang="en-US" sz="2100" kern="1200" dirty="0"/>
        </a:p>
      </dsp:txBody>
      <dsp:txXfrm>
        <a:off x="689892" y="1899721"/>
        <a:ext cx="2522489" cy="1250913"/>
      </dsp:txXfrm>
    </dsp:sp>
    <dsp:sp modelId="{DC8701F6-1FEB-44A6-A169-ED52D8BDC18C}">
      <dsp:nvSpPr>
        <dsp:cNvPr id="0" name=""/>
        <dsp:cNvSpPr/>
      </dsp:nvSpPr>
      <dsp:spPr>
        <a:xfrm>
          <a:off x="4063900" y="548858"/>
          <a:ext cx="3250406" cy="10044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DEAFNESS</a:t>
          </a:r>
          <a:endParaRPr lang="en-US" sz="4000" kern="1200" dirty="0"/>
        </a:p>
      </dsp:txBody>
      <dsp:txXfrm>
        <a:off x="4093318" y="578276"/>
        <a:ext cx="3191570" cy="945572"/>
      </dsp:txXfrm>
    </dsp:sp>
    <dsp:sp modelId="{839027BA-28EA-413A-852A-29327AB930EA}">
      <dsp:nvSpPr>
        <dsp:cNvPr id="0" name=""/>
        <dsp:cNvSpPr/>
      </dsp:nvSpPr>
      <dsp:spPr>
        <a:xfrm>
          <a:off x="4388941" y="1553266"/>
          <a:ext cx="325040" cy="10488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897"/>
              </a:lnTo>
              <a:lnTo>
                <a:pt x="325040" y="104889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E39260-3A8E-41EA-A847-FB1E9A7DC5C9}">
      <dsp:nvSpPr>
        <dsp:cNvPr id="0" name=""/>
        <dsp:cNvSpPr/>
      </dsp:nvSpPr>
      <dsp:spPr>
        <a:xfrm>
          <a:off x="4713982" y="1959567"/>
          <a:ext cx="2600325" cy="12851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PERSON CANNOT UNDERSTAND SPEECH THROUGH HEARING</a:t>
          </a:r>
          <a:endParaRPr lang="en-US" sz="2100" kern="1200" dirty="0"/>
        </a:p>
      </dsp:txBody>
      <dsp:txXfrm>
        <a:off x="4751624" y="1997209"/>
        <a:ext cx="2525041" cy="1209910"/>
      </dsp:txXfrm>
    </dsp:sp>
    <dsp:sp modelId="{68A5270B-B972-4FE6-8E8D-6A7C37B5426B}">
      <dsp:nvSpPr>
        <dsp:cNvPr id="0" name=""/>
        <dsp:cNvSpPr/>
      </dsp:nvSpPr>
      <dsp:spPr>
        <a:xfrm>
          <a:off x="4388941" y="1553266"/>
          <a:ext cx="325040" cy="2759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9294"/>
              </a:lnTo>
              <a:lnTo>
                <a:pt x="325040" y="275929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8D94B0-46B0-4709-A9C6-48118882DD1E}">
      <dsp:nvSpPr>
        <dsp:cNvPr id="0" name=""/>
        <dsp:cNvSpPr/>
      </dsp:nvSpPr>
      <dsp:spPr>
        <a:xfrm>
          <a:off x="4713982" y="3651062"/>
          <a:ext cx="2600325" cy="13229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EVEN WHEN SOUND IS AMPLIFIED</a:t>
          </a:r>
          <a:endParaRPr lang="en-US" sz="2100" kern="1200" dirty="0"/>
        </a:p>
      </dsp:txBody>
      <dsp:txXfrm>
        <a:off x="4752731" y="3689811"/>
        <a:ext cx="2522827" cy="12454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3799E-4849-4D48-916A-53CC9342F501}" type="datetimeFigureOut">
              <a:rPr lang="en-ZA" smtClean="0"/>
              <a:t>2020/06/01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738" y="8842375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A9008-4688-4BA3-AEFC-EB0562BA56C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62533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964" cy="4672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4652" y="0"/>
            <a:ext cx="3056964" cy="4672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4E1F0-51EB-487D-A54B-37E29866D20B}" type="datetimeFigureOut">
              <a:rPr lang="en-ZA" smtClean="0"/>
              <a:t>2020/06/01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63638"/>
            <a:ext cx="5583237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451"/>
            <a:ext cx="5642610" cy="36650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1860"/>
            <a:ext cx="3056964" cy="4672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4652" y="8841860"/>
            <a:ext cx="3056964" cy="4672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0BEE1-D6C2-4F98-8BA6-C5F5D284D62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96344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12037-5FF2-4E5D-9005-1E0E72BBF19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295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63638"/>
            <a:ext cx="5583237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0BEE1-D6C2-4F98-8BA6-C5F5D284D628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55216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63638"/>
            <a:ext cx="5583237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0BEE1-D6C2-4F98-8BA6-C5F5D284D628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54189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0BEE1-D6C2-4F98-8BA6-C5F5D284D628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69975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63638"/>
            <a:ext cx="5583237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A COCHLEAR IMPLANT WORKS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0BEE1-D6C2-4F98-8BA6-C5F5D284D628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80893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63638"/>
            <a:ext cx="5583237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0BEE1-D6C2-4F98-8BA6-C5F5D284D628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13889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0BEE1-D6C2-4F98-8BA6-C5F5D284D628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23280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63638"/>
            <a:ext cx="5583237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0BEE1-D6C2-4F98-8BA6-C5F5D284D628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28807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63638"/>
            <a:ext cx="5583237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0BEE1-D6C2-4F98-8BA6-C5F5D284D628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91559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09EC4-C2FD-4E82-B67E-35E8E21576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43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BFE0-19F1-42FB-8B4C-AAE3009523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91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43CA4-D412-4799-A4F6-E5A24A7D78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7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EBEEF-2221-4135-B2E8-70E2EF9E71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7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97923-D3DF-4EA1-A49F-6EACBB488E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6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C9E7A-098F-4F00-9AD1-05B8BC1ABE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46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B634-6EEC-46CE-9E7D-11910FEC86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48EA-5A3D-43E8-9A38-42CC7170BD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77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8E8E0-A6BC-464A-9E2E-D88647BF42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54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210A-42FA-4E27-9AE4-5C5D52E389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90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5D57-5191-43FC-AF1D-F7683B2C7E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91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EC53F-D819-4DD5-BE58-3CDD3110BBA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10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PPT template 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971550"/>
            <a:ext cx="8001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67100" y="3198806"/>
            <a:ext cx="5278582" cy="91599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139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15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EAR:  HEARING DEFECTS AND  THEIR TREATMENT</a:t>
            </a:r>
            <a:br>
              <a:rPr lang="en-US" sz="15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5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5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5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PRESENTER: </a:t>
            </a:r>
            <a:r>
              <a:rPr lang="en-US" sz="15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MADIKIZELA B.N  </a:t>
            </a:r>
            <a:r>
              <a:rPr lang="en-US" sz="15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OR TAMBO INLAND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B3E971-286C-411A-A3B7-6D3B53DA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2D06-0C51-4A21-8054-28D9315D079F}" type="slidenum">
              <a:rPr lang="en-US" smtClean="0"/>
              <a:t>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24300" y="2366567"/>
            <a:ext cx="4514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RESPONDING TO THE ENVIRONMENT (HUMANS) </a:t>
            </a:r>
            <a:endParaRPr lang="en-ZA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78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533400" y="920355"/>
            <a:ext cx="10260000" cy="5436000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Mucus in the middle ear will block Eustachian tube.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 on either side of tympanic membrane will not be equalized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 exerted on the tympanic membrane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 tympanic membrane to burst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leading to hearing loss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title"/>
          </p:nvPr>
        </p:nvSpPr>
        <p:spPr>
          <a:xfrm>
            <a:off x="228600" y="381000"/>
            <a:ext cx="11734800" cy="83287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1.1Why people with middle ear infections are advised not  to travel by aeroplane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8803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430000" cy="6397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1.2 Explain how a grommet may decrease the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   pain caused by fluid 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accumulation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 the middle ear.   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(4)</a:t>
            </a:r>
            <a:endParaRPr lang="en-ZA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2666999" y="1295400"/>
            <a:ext cx="8064000" cy="4356000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Fluid in the middle will be drained by the grommet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pressure on the tympanic membrane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</a:p>
          <a:p>
            <a:pPr marL="0" indent="0" algn="ctr">
              <a:buNone/>
            </a:pPr>
            <a:endPara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stimulation of pain receptors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pain will be felt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Z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74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81800" y="436836"/>
            <a:ext cx="3911599" cy="906462"/>
          </a:xfrm>
          <a:noFill/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ASSESSMENT</a:t>
            </a:r>
            <a:endParaRPr lang="en-ZA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471007"/>
            <a:ext cx="5329659" cy="436343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1.The diagram below shows part of the human ear</a:t>
            </a:r>
            <a:r>
              <a:rPr lang="en-US" dirty="0" smtClean="0"/>
              <a:t>                                               </a:t>
            </a:r>
          </a:p>
          <a:p>
            <a:endParaRPr lang="en-US" dirty="0"/>
          </a:p>
          <a:p>
            <a:endParaRPr lang="en-ZA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786859" y="1697221"/>
            <a:ext cx="6252741" cy="39512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1.3 Explain the consequence to the human body if: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(a)  Receptor in part D is damaged                        (4)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stimulus will not be changed to an impulse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Impulse from the cochlea will not be transmitted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the cerebrum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hearing will occur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(b) Part E becomes hardened                                (4)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A will not be able to vibrate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round window will not absorb pressure waves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cochlea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will be distortion of sound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29940A-25EC-47A2-8F09-539204F9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EE60-51F1-4AF6-BECD-93EE83838805}" type="datetime1">
              <a:rPr lang="en-US" smtClean="0"/>
              <a:t>6/1/2020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AF2DA0-C107-470E-BDAE-EBBAEDB1E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4F00-AB47-4365-83B7-FEF23DBD6CC1}" type="slidenum">
              <a:rPr lang="en-US" smtClean="0"/>
              <a:t>12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0" y="-16579"/>
            <a:ext cx="2790825" cy="1468437"/>
          </a:xfrm>
          <a:prstGeom prst="rect">
            <a:avLst/>
          </a:prstGeom>
        </p:spPr>
      </p:pic>
      <p:sp>
        <p:nvSpPr>
          <p:cNvPr id="12" name="Left Arrow 11"/>
          <p:cNvSpPr/>
          <p:nvPr/>
        </p:nvSpPr>
        <p:spPr>
          <a:xfrm>
            <a:off x="4648200" y="763161"/>
            <a:ext cx="2133600" cy="35452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19" name="Group 18"/>
          <p:cNvGrpSpPr/>
          <p:nvPr/>
        </p:nvGrpSpPr>
        <p:grpSpPr>
          <a:xfrm>
            <a:off x="657226" y="1867787"/>
            <a:ext cx="4929607" cy="3985801"/>
            <a:chOff x="657226" y="1867787"/>
            <a:chExt cx="4929607" cy="3985801"/>
          </a:xfrm>
        </p:grpSpPr>
        <p:grpSp>
          <p:nvGrpSpPr>
            <p:cNvPr id="16" name="Group 15"/>
            <p:cNvGrpSpPr/>
            <p:nvPr/>
          </p:nvGrpSpPr>
          <p:grpSpPr>
            <a:xfrm>
              <a:off x="657226" y="1867787"/>
              <a:ext cx="4929607" cy="3985801"/>
              <a:chOff x="657226" y="1867787"/>
              <a:chExt cx="4929607" cy="3985801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7226" y="1867787"/>
                <a:ext cx="4929607" cy="3985801"/>
              </a:xfrm>
              <a:prstGeom prst="rect">
                <a:avLst/>
              </a:prstGeom>
            </p:spPr>
          </p:pic>
          <p:cxnSp>
            <p:nvCxnSpPr>
              <p:cNvPr id="14" name="Straight Connector 13"/>
              <p:cNvCxnSpPr/>
              <p:nvPr/>
            </p:nvCxnSpPr>
            <p:spPr>
              <a:xfrm flipH="1">
                <a:off x="1625600" y="3886200"/>
                <a:ext cx="648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1336562" y="3701534"/>
              <a:ext cx="23324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  </a:t>
              </a:r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Up Arrow 16"/>
          <p:cNvSpPr/>
          <p:nvPr/>
        </p:nvSpPr>
        <p:spPr>
          <a:xfrm>
            <a:off x="3200400" y="4876800"/>
            <a:ext cx="252000" cy="5040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Down Arrow 17"/>
          <p:cNvSpPr/>
          <p:nvPr/>
        </p:nvSpPr>
        <p:spPr>
          <a:xfrm>
            <a:off x="2120900" y="3301776"/>
            <a:ext cx="216000" cy="396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6690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/>
      <p:bldP spid="12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81800" y="436836"/>
            <a:ext cx="3911599" cy="906462"/>
          </a:xfrm>
          <a:noFill/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ASSESSMENT</a:t>
            </a:r>
            <a:endParaRPr lang="en-ZA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1905000" y="1778183"/>
            <a:ext cx="8686800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1.4 Recommend  with reasons a possible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treatment option for a person in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Q1.3(a)                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Insertion of cochlear implant through surgery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Electrical signals will  be generated by the cochlear implant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electrical signals will be directly taken to the auditory nerve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Auditory nerve will transmit impulses to the cerebrum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Interpretation of sound will occur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29940A-25EC-47A2-8F09-539204F9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EE60-51F1-4AF6-BECD-93EE83838805}" type="datetime1">
              <a:rPr lang="en-US" smtClean="0"/>
              <a:t>6/1/2020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AF2DA0-C107-470E-BDAE-EBBAEDB1E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4F00-AB47-4365-83B7-FEF23DBD6CC1}" type="slidenum">
              <a:rPr lang="en-US" smtClean="0"/>
              <a:t>13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0" y="-16579"/>
            <a:ext cx="2790825" cy="1468437"/>
          </a:xfrm>
          <a:prstGeom prst="rect">
            <a:avLst/>
          </a:prstGeom>
        </p:spPr>
      </p:pic>
      <p:sp>
        <p:nvSpPr>
          <p:cNvPr id="12" name="Left Arrow 11"/>
          <p:cNvSpPr/>
          <p:nvPr/>
        </p:nvSpPr>
        <p:spPr>
          <a:xfrm>
            <a:off x="4648200" y="763161"/>
            <a:ext cx="2133600" cy="35452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9741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362" y="2154816"/>
            <a:ext cx="3995305" cy="202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68C530-9CF0-4017-BB78-8C8D922B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7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2D06-0C51-4A21-8054-28D9315D079F}" type="slidenum">
              <a:rPr lang="en-US" smtClean="0"/>
              <a:t>2</a:t>
            </a:fld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288506" y="2932421"/>
            <a:ext cx="5320308" cy="625168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013"/>
          </a:p>
        </p:txBody>
      </p:sp>
      <p:sp>
        <p:nvSpPr>
          <p:cNvPr id="3" name="Rectangle 2"/>
          <p:cNvSpPr/>
          <p:nvPr/>
        </p:nvSpPr>
        <p:spPr>
          <a:xfrm>
            <a:off x="2495551" y="3309677"/>
            <a:ext cx="7705725" cy="1452898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572" indent="-3572">
              <a:lnSpc>
                <a:spcPct val="107000"/>
              </a:lnSpc>
              <a:spcAft>
                <a:spcPts val="37"/>
              </a:spcAft>
            </a:pPr>
            <a:r>
              <a:rPr lang="en-ZA" sz="21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Cause and treatment of the following hearing defects: </a:t>
            </a:r>
          </a:p>
          <a:p>
            <a:pPr marL="3572" indent="-3572">
              <a:lnSpc>
                <a:spcPct val="107000"/>
              </a:lnSpc>
              <a:spcAft>
                <a:spcPts val="37"/>
              </a:spcAft>
            </a:pPr>
            <a:endParaRPr lang="en-ZA" sz="21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lnSpc>
                <a:spcPct val="107000"/>
              </a:lnSpc>
              <a:spcAft>
                <a:spcPts val="37"/>
              </a:spcAft>
              <a:buFont typeface="Arial" panose="020B0604020202020204" pitchFamily="34" charset="0"/>
              <a:buChar char="•"/>
            </a:pPr>
            <a:r>
              <a:rPr lang="en-ZA" sz="21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ZA" sz="2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Middle ear infection (the use of grommets)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ZA" sz="21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Deafness (the use of hearing aids and cochlear implants</a:t>
            </a:r>
            <a:r>
              <a:rPr lang="en-ZA" sz="1575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ZA" sz="1013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10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2495550" y="1143000"/>
            <a:ext cx="7886700" cy="20790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EXAMINATION GUIDELINES 2017</a:t>
            </a:r>
            <a:endParaRPr lang="en-ZA" sz="21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25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CAUSES OF HEARING LOSS- POINT OF INTEREST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0" y="1295399"/>
            <a:ext cx="3810000" cy="4525963"/>
          </a:xfrm>
        </p:spPr>
        <p:txBody>
          <a:bodyPr/>
          <a:lstStyle/>
          <a:p>
            <a:r>
              <a:rPr lang="en-US" b="1" dirty="0" smtClean="0"/>
              <a:t>AGE</a:t>
            </a:r>
          </a:p>
          <a:p>
            <a:r>
              <a:rPr lang="en-US" b="1" dirty="0" smtClean="0"/>
              <a:t>HEREDITY</a:t>
            </a:r>
          </a:p>
          <a:p>
            <a:r>
              <a:rPr lang="en-US" b="1" dirty="0" smtClean="0"/>
              <a:t> HEAD INJURY/ TRAUMA</a:t>
            </a:r>
          </a:p>
          <a:p>
            <a:r>
              <a:rPr lang="en-US" b="1" dirty="0" smtClean="0"/>
              <a:t> VIRUS OR DISEASE ( RUBELLA DURING PREGNANCY)</a:t>
            </a:r>
          </a:p>
          <a:p>
            <a:r>
              <a:rPr lang="en-US" b="1" dirty="0" smtClean="0"/>
              <a:t>MALFORMATION OF THE INNER EAR</a:t>
            </a:r>
          </a:p>
          <a:p>
            <a:r>
              <a:rPr lang="en-US" b="1" dirty="0" smtClean="0"/>
              <a:t>USE OF PARTICULER DRUGS DURING PREGNANCY</a:t>
            </a:r>
          </a:p>
          <a:p>
            <a:r>
              <a:rPr lang="en-US" b="1" dirty="0" smtClean="0"/>
              <a:t>AUTO IMMUNE INNER EAR DISEASE</a:t>
            </a:r>
          </a:p>
          <a:p>
            <a:r>
              <a:rPr lang="en-US" b="1" dirty="0" smtClean="0"/>
              <a:t>EXPOSURE TO LOUD NOISES</a:t>
            </a:r>
            <a:endParaRPr lang="en-ZA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457200" y="556419"/>
          <a:ext cx="7315200" cy="5522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31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80570-38E7-4047-87B0-A26BF2FE9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04800"/>
            <a:ext cx="8305800" cy="762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MIDDLE EAR INFECTIONS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E99E0-38F9-40AC-A1F5-4B259C8488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426" y="1066800"/>
            <a:ext cx="4417399" cy="362215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9162" indent="-149162">
              <a:buFont typeface="Wingdings 2"/>
              <a:buChar char=""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9162" indent="-149162">
              <a:buFont typeface="Wingdings 2"/>
              <a:buChar char="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Micro-organisms cause the production of fluids in the middle ear, </a:t>
            </a:r>
          </a:p>
          <a:p>
            <a:pPr marL="149162" indent="-149162">
              <a:buFont typeface="Wingdings 2"/>
              <a:buChar char=""/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4190" lvl="1" indent="-149162">
              <a:buFont typeface="Wingdings 2"/>
              <a:buChar char="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fluid cannot then drain through the eustachian tube as it is swollen, 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4190" lvl="1" indent="-149162">
              <a:buFont typeface="Wingdings 2"/>
              <a:buChar char=""/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4190" lvl="1" indent="-149162">
              <a:buFont typeface="Wingdings 2"/>
              <a:buChar char="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fluid caused by the infection makes the Eustachian tube to be swollen, inflamed and clogged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74190" lvl="1" indent="-149162">
              <a:buFont typeface="Wingdings 2"/>
              <a:buChar char=""/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4190" lvl="1" indent="-149162">
              <a:buFont typeface="Wingdings 2"/>
              <a:buChar char="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accumulation of the fluids increases pressure in the middle ear causing the ear to ache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D4F34A-A393-4B35-9C2C-FFC1B9A9D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4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659" y="1231900"/>
            <a:ext cx="3028040" cy="44831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Down Arrow 9"/>
          <p:cNvSpPr/>
          <p:nvPr/>
        </p:nvSpPr>
        <p:spPr>
          <a:xfrm>
            <a:off x="6983694" y="2139940"/>
            <a:ext cx="180000" cy="720000"/>
          </a:xfrm>
          <a:prstGeom prst="down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3059" y="1260149"/>
            <a:ext cx="3734066" cy="439239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538000" y="1770608"/>
            <a:ext cx="1803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Eustachian tube closes and pus and fluid form</a:t>
            </a:r>
            <a:endParaRPr lang="en-Z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105240" y="2628305"/>
            <a:ext cx="11791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Viruses , bacteria enter the tube from the throat</a:t>
            </a:r>
            <a:endParaRPr lang="en-Z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41808" y="111450"/>
            <a:ext cx="1897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364532" y="4688958"/>
            <a:ext cx="1897741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luid puts pressure on the tympanic membrane  causing redness and pain</a:t>
            </a:r>
            <a:endParaRPr lang="en-Z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Up Arrow 34"/>
          <p:cNvSpPr/>
          <p:nvPr/>
        </p:nvSpPr>
        <p:spPr>
          <a:xfrm>
            <a:off x="9982200" y="4038600"/>
            <a:ext cx="177800" cy="65035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6" name="Down Arrow 35"/>
          <p:cNvSpPr/>
          <p:nvPr/>
        </p:nvSpPr>
        <p:spPr>
          <a:xfrm>
            <a:off x="10335120" y="2439630"/>
            <a:ext cx="180000" cy="720000"/>
          </a:xfrm>
          <a:prstGeom prst="down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7" name="Curved Left Arrow 36"/>
          <p:cNvSpPr/>
          <p:nvPr/>
        </p:nvSpPr>
        <p:spPr>
          <a:xfrm>
            <a:off x="11341400" y="3797856"/>
            <a:ext cx="241000" cy="565923"/>
          </a:xfrm>
          <a:prstGeom prst="curvedLeftArrow">
            <a:avLst>
              <a:gd name="adj1" fmla="val 0"/>
              <a:gd name="adj2" fmla="val 50000"/>
              <a:gd name="adj3" fmla="val 0"/>
            </a:avLst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38" name="Cloud 37"/>
          <p:cNvSpPr/>
          <p:nvPr/>
        </p:nvSpPr>
        <p:spPr>
          <a:xfrm>
            <a:off x="474582" y="4688958"/>
            <a:ext cx="3977225" cy="117844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WHY ARE CHILDREN MOSTLY AFFECTED BY MIDDLE EAR INFECTIONS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700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29" grpId="0"/>
      <p:bldP spid="30" grpId="0"/>
      <p:bldP spid="32" grpId="0"/>
      <p:bldP spid="35" grpId="0" animBg="1"/>
      <p:bldP spid="36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03250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 0F MIDDLE EAR INFECTIONS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1150" y="877888"/>
            <a:ext cx="4597400" cy="50022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ANTIBIOTICS-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clear infection</a:t>
            </a:r>
          </a:p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GROMMETS-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tiny plastic buttons with a fine hole down the middle may be inserted into the eardrum to allow drainage of the middle ear until the Eustachian tube recovers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129" y="1314909"/>
            <a:ext cx="2266514" cy="2232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214" y="3924265"/>
            <a:ext cx="2857500" cy="1206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D8C36D-B51D-41DB-98E0-26932A0EF5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1096479"/>
            <a:ext cx="4125686" cy="4034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304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314" y="174780"/>
            <a:ext cx="11815685" cy="7921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CAUSES OF IMPAIRED HEARING( reduced hearing/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hearing loss 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408" y="1214332"/>
            <a:ext cx="5715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Explain how damage to the following parts of the  ear affects hearing?</a:t>
            </a:r>
          </a:p>
          <a:p>
            <a:pPr marL="0" indent="0">
              <a:buNone/>
            </a:pPr>
            <a:endParaRPr lang="en-Z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Hardened wax </a:t>
            </a:r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 A)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Perforated tympanic membrane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(B)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Fused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ossicles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(C)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Hardening of ear tissues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such as  oval window and round </a:t>
            </a: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window </a:t>
            </a:r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(D)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Blocked Eustachian tube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(E)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Damage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hair cells in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cochlea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(F)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due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disease, ageing 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injury 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Injury to parts of the ear,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nerves or parts of brain responsible for </a:t>
            </a:r>
            <a:r>
              <a:rPr lang="en-Z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hearing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(F)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/>
          </a:p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Content Placeholder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36145" y="914400"/>
            <a:ext cx="5855855" cy="3733800"/>
          </a:xfrm>
          <a:prstGeom prst="rect">
            <a:avLst/>
          </a:prstGeom>
        </p:spPr>
      </p:pic>
      <p:sp>
        <p:nvSpPr>
          <p:cNvPr id="9" name="Up Arrow 8"/>
          <p:cNvSpPr/>
          <p:nvPr/>
        </p:nvSpPr>
        <p:spPr>
          <a:xfrm>
            <a:off x="7490477" y="3595993"/>
            <a:ext cx="180000" cy="14040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Up Arrow 9"/>
          <p:cNvSpPr/>
          <p:nvPr/>
        </p:nvSpPr>
        <p:spPr>
          <a:xfrm>
            <a:off x="6774038" y="3651247"/>
            <a:ext cx="180000" cy="10440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Up Arrow 10"/>
          <p:cNvSpPr/>
          <p:nvPr/>
        </p:nvSpPr>
        <p:spPr>
          <a:xfrm>
            <a:off x="8040527" y="3291247"/>
            <a:ext cx="252000" cy="14040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Up Arrow 11"/>
          <p:cNvSpPr/>
          <p:nvPr/>
        </p:nvSpPr>
        <p:spPr>
          <a:xfrm>
            <a:off x="8841333" y="3280288"/>
            <a:ext cx="216000" cy="13320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Up Arrow 12"/>
          <p:cNvSpPr/>
          <p:nvPr/>
        </p:nvSpPr>
        <p:spPr>
          <a:xfrm>
            <a:off x="9648487" y="4455075"/>
            <a:ext cx="180000" cy="9000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TextBox 14"/>
          <p:cNvSpPr txBox="1"/>
          <p:nvPr/>
        </p:nvSpPr>
        <p:spPr>
          <a:xfrm>
            <a:off x="6728034" y="4787029"/>
            <a:ext cx="260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31385" y="4974108"/>
            <a:ext cx="60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90921" y="4695247"/>
            <a:ext cx="603211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41333" y="4667163"/>
            <a:ext cx="60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1659" y="5335279"/>
            <a:ext cx="60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Up Arrow 20"/>
          <p:cNvSpPr/>
          <p:nvPr/>
        </p:nvSpPr>
        <p:spPr>
          <a:xfrm>
            <a:off x="10145292" y="3477314"/>
            <a:ext cx="252000" cy="16200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TextBox 6"/>
          <p:cNvSpPr txBox="1"/>
          <p:nvPr/>
        </p:nvSpPr>
        <p:spPr>
          <a:xfrm>
            <a:off x="10145292" y="5140186"/>
            <a:ext cx="60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Up Arrow 22"/>
          <p:cNvSpPr/>
          <p:nvPr/>
        </p:nvSpPr>
        <p:spPr>
          <a:xfrm>
            <a:off x="11570545" y="2524409"/>
            <a:ext cx="252000" cy="24480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TextBox 21"/>
          <p:cNvSpPr txBox="1"/>
          <p:nvPr/>
        </p:nvSpPr>
        <p:spPr>
          <a:xfrm>
            <a:off x="11570545" y="5052471"/>
            <a:ext cx="524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33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5" grpId="0"/>
      <p:bldP spid="16" grpId="0"/>
      <p:bldP spid="17" grpId="0"/>
      <p:bldP spid="18" grpId="0"/>
      <p:bldP spid="19" grpId="0"/>
      <p:bldP spid="21" grpId="0" animBg="1"/>
      <p:bldP spid="7" grpId="0"/>
      <p:bldP spid="23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762000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en-US" b="1" dirty="0" smtClean="0"/>
              <a:t> OF HEARING DIFFICULTIES</a:t>
            </a:r>
            <a:endParaRPr lang="en-ZA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6" name="Picture 2" descr="http://enriquem12bio.wikispaces.com/file/view/nr55552038.jpg/77331565/nr55552038.jpg">
            <a:extLst>
              <a:ext uri="{FF2B5EF4-FFF2-40B4-BE49-F238E27FC236}">
                <a16:creationId xmlns:a16="http://schemas.microsoft.com/office/drawing/2014/main" id="{23CA9313-FDA1-4EEF-A6D7-41A4D9C564D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63600"/>
            <a:ext cx="4381500" cy="240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20800" y="3897326"/>
            <a:ext cx="919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Hearing aids work much like a microphone and speaker system</a:t>
            </a: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58900" y="4580079"/>
            <a:ext cx="9156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microphone picks up sounds in the environment around the user</a:t>
            </a: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58900" y="5085423"/>
            <a:ext cx="8394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amplified and modified sound is easier for the ear to pick up than regular, unmodified sound</a:t>
            </a: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70000" y="3297677"/>
            <a:ext cx="977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Grover"/>
              </a:rPr>
              <a:t> 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Hearing aids are devices worn in or on the ear that amplify sound</a:t>
            </a:r>
            <a:r>
              <a:rPr lang="en-US" dirty="0">
                <a:solidFill>
                  <a:srgbClr val="333333"/>
                </a:solidFill>
                <a:latin typeface="Grover"/>
              </a:rPr>
              <a:t>,</a:t>
            </a:r>
            <a:endParaRPr lang="en-ZA" dirty="0"/>
          </a:p>
        </p:txBody>
      </p:sp>
      <p:sp>
        <p:nvSpPr>
          <p:cNvPr id="11" name="TextBox 10"/>
          <p:cNvSpPr txBox="1"/>
          <p:nvPr/>
        </p:nvSpPr>
        <p:spPr>
          <a:xfrm>
            <a:off x="5172491" y="2801562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HEARING AIDS</a:t>
            </a:r>
            <a:endParaRPr lang="en-Z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30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clivir.com/pictures/hearing_loss/cochlear%20implant.jpg">
            <a:extLst>
              <a:ext uri="{FF2B5EF4-FFF2-40B4-BE49-F238E27FC236}">
                <a16:creationId xmlns:a16="http://schemas.microsoft.com/office/drawing/2014/main" id="{C9C898E6-D0B1-4D47-A04B-3836454B19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8" b="13896"/>
          <a:stretch/>
        </p:blipFill>
        <p:spPr bwMode="auto">
          <a:xfrm>
            <a:off x="762000" y="1066800"/>
            <a:ext cx="5524489" cy="421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24688A-C163-40D1-B120-2241CFF42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56848" y="5075637"/>
            <a:ext cx="1157288" cy="205383"/>
          </a:xfrm>
        </p:spPr>
        <p:txBody>
          <a:bodyPr vert="horz" lIns="51435" tIns="25718" rIns="51435" bIns="25718" rtlCol="0" anchor="ctr">
            <a:normAutofit/>
          </a:bodyPr>
          <a:lstStyle/>
          <a:p>
            <a:pPr>
              <a:spcAft>
                <a:spcPts val="338"/>
              </a:spcAft>
            </a:pPr>
            <a:fld id="{12BB25A2-5507-4CDA-801B-CF7C4493D501}" type="slidenum">
              <a:rPr lang="en-US">
                <a:solidFill>
                  <a:srgbClr val="FFFFFF"/>
                </a:solidFill>
              </a:rPr>
              <a:pPr>
                <a:spcAft>
                  <a:spcPts val="338"/>
                </a:spcAft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3B8547-0ADD-4569-B661-20729386F379}"/>
              </a:ext>
            </a:extLst>
          </p:cNvPr>
          <p:cNvSpPr/>
          <p:nvPr/>
        </p:nvSpPr>
        <p:spPr>
          <a:xfrm>
            <a:off x="2667000" y="5410200"/>
            <a:ext cx="2795573" cy="55983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038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Cochlea implant</a:t>
            </a:r>
          </a:p>
        </p:txBody>
      </p:sp>
      <p:sp>
        <p:nvSpPr>
          <p:cNvPr id="2" name="Rectangle 1"/>
          <p:cNvSpPr/>
          <p:nvPr/>
        </p:nvSpPr>
        <p:spPr>
          <a:xfrm>
            <a:off x="6477000" y="1295400"/>
            <a:ext cx="544831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Cochlear implants  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bypass the “hearing” parts of the inner ear entirely. </a:t>
            </a:r>
            <a:endParaRPr lang="en-US" sz="24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US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hey 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sound into electrical impulses and use those impulses to directly stimulate the auditory nerve. </a:t>
            </a:r>
            <a:endParaRPr lang="en-US" sz="24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US" sz="24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auditory nerve perceives these electrical signals as </a:t>
            </a:r>
            <a:r>
              <a:rPr lang="en-US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 waves 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transmits them to the brain</a:t>
            </a:r>
            <a:r>
              <a:rPr lang="en-US" dirty="0">
                <a:solidFill>
                  <a:srgbClr val="333333"/>
                </a:solidFill>
                <a:latin typeface="Grover"/>
              </a:rPr>
              <a:t>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3325987" y="228600"/>
            <a:ext cx="81617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TREATMENT OF HEARING DIFFICULTIES</a:t>
            </a:r>
            <a:endParaRPr lang="en-Z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41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81800" y="436836"/>
            <a:ext cx="3911599" cy="906462"/>
          </a:xfrm>
          <a:noFill/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ASSESSMENT</a:t>
            </a:r>
            <a:endParaRPr lang="en-ZA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471007"/>
            <a:ext cx="5329659" cy="436343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1.The diagram below shows part of the human ear</a:t>
            </a:r>
            <a:r>
              <a:rPr lang="en-US" dirty="0" smtClean="0"/>
              <a:t>                                               </a:t>
            </a:r>
          </a:p>
          <a:p>
            <a:endParaRPr lang="en-US" dirty="0"/>
          </a:p>
          <a:p>
            <a:endParaRPr lang="en-ZA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499099" y="1874182"/>
            <a:ext cx="6477000" cy="39512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1.1 Explain why people with middle ear infections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are advised not to go by aeroplane                         (4)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1.2 Explain how a grommet may decrease the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pain caused by fluid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accumulation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the middle ear.    (4)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1.3 Explain the consequence to the human body if: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(a)  Receptor in part D is damaged                        (4)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(b) Part E becomes hardened                                (4)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1.4 Recommend  with reasons a possible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treatment option for a person in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Q1.3(a)                 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(3)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29940A-25EC-47A2-8F09-539204F9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EE60-51F1-4AF6-BECD-93EE83838805}" type="datetime1">
              <a:rPr lang="en-US" smtClean="0"/>
              <a:t>6/1/2020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AF2DA0-C107-470E-BDAE-EBBAEDB1E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4F00-AB47-4365-83B7-FEF23DBD6CC1}" type="slidenum">
              <a:rPr lang="en-US" smtClean="0"/>
              <a:t>9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0" y="-16579"/>
            <a:ext cx="2790825" cy="1468437"/>
          </a:xfrm>
          <a:prstGeom prst="rect">
            <a:avLst/>
          </a:prstGeom>
        </p:spPr>
      </p:pic>
      <p:sp>
        <p:nvSpPr>
          <p:cNvPr id="12" name="Left Arrow 11"/>
          <p:cNvSpPr/>
          <p:nvPr/>
        </p:nvSpPr>
        <p:spPr>
          <a:xfrm>
            <a:off x="4648200" y="763161"/>
            <a:ext cx="2133600" cy="35452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19" name="Group 18"/>
          <p:cNvGrpSpPr/>
          <p:nvPr/>
        </p:nvGrpSpPr>
        <p:grpSpPr>
          <a:xfrm>
            <a:off x="401218" y="1867787"/>
            <a:ext cx="4929607" cy="3985801"/>
            <a:chOff x="657226" y="1867787"/>
            <a:chExt cx="4929607" cy="3985801"/>
          </a:xfrm>
        </p:grpSpPr>
        <p:grpSp>
          <p:nvGrpSpPr>
            <p:cNvPr id="16" name="Group 15"/>
            <p:cNvGrpSpPr/>
            <p:nvPr/>
          </p:nvGrpSpPr>
          <p:grpSpPr>
            <a:xfrm>
              <a:off x="657226" y="1867787"/>
              <a:ext cx="4929607" cy="3985801"/>
              <a:chOff x="657226" y="1867787"/>
              <a:chExt cx="4929607" cy="3985801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7226" y="1867787"/>
                <a:ext cx="4929607" cy="3985801"/>
              </a:xfrm>
              <a:prstGeom prst="rect">
                <a:avLst/>
              </a:prstGeom>
            </p:spPr>
          </p:pic>
          <p:cxnSp>
            <p:nvCxnSpPr>
              <p:cNvPr id="14" name="Straight Connector 13"/>
              <p:cNvCxnSpPr/>
              <p:nvPr/>
            </p:nvCxnSpPr>
            <p:spPr>
              <a:xfrm flipH="1">
                <a:off x="1625600" y="3886200"/>
                <a:ext cx="56756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1336562" y="3701534"/>
              <a:ext cx="23324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  </a:t>
              </a:r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Up Arrow 16"/>
          <p:cNvSpPr/>
          <p:nvPr/>
        </p:nvSpPr>
        <p:spPr>
          <a:xfrm>
            <a:off x="3200400" y="4876800"/>
            <a:ext cx="252000" cy="5040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Down Arrow 17"/>
          <p:cNvSpPr/>
          <p:nvPr/>
        </p:nvSpPr>
        <p:spPr>
          <a:xfrm>
            <a:off x="1937156" y="3313541"/>
            <a:ext cx="216000" cy="396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5780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/>
      <p:bldP spid="12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12889</TotalTime>
  <Words>891</Words>
  <Application>Microsoft Office PowerPoint</Application>
  <PresentationFormat>Widescreen</PresentationFormat>
  <Paragraphs>160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Grover</vt:lpstr>
      <vt:lpstr>Wingdings</vt:lpstr>
      <vt:lpstr>Wingdings 2</vt:lpstr>
      <vt:lpstr>1_Office Theme</vt:lpstr>
      <vt:lpstr>      EAR:  HEARING DEFECTS AND  THEIR TREATMENT  PRESENTER: MADIKIZELA B.N  OR TAMBO INLAND</vt:lpstr>
      <vt:lpstr>PowerPoint Presentation</vt:lpstr>
      <vt:lpstr> CAUSES OF HEARING LOSS- POINT OF INTEREST</vt:lpstr>
      <vt:lpstr>                 MIDDLE EAR INFECTIONS </vt:lpstr>
      <vt:lpstr>TREATMENT 0F MIDDLE EAR INFECTIONS</vt:lpstr>
      <vt:lpstr>CAUSES OF IMPAIRED HEARING( reduced hearing/  hearing loss </vt:lpstr>
      <vt:lpstr>TREATMENT OF HEARING DIFFICULTIES</vt:lpstr>
      <vt:lpstr>PowerPoint Presentation</vt:lpstr>
      <vt:lpstr>ASSESSMENT</vt:lpstr>
      <vt:lpstr>1.1Why people with middle ear infections are advised not  to travel by aeroplane </vt:lpstr>
      <vt:lpstr>1.2 Explain how a grommet may decrease the          pain caused by fluid  accumulation in the middle ear.    (4)</vt:lpstr>
      <vt:lpstr>ASSESSMENT</vt:lpstr>
      <vt:lpstr>ASSESSMENT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MacMaster</dc:creator>
  <cp:lastModifiedBy>SchoolEC</cp:lastModifiedBy>
  <cp:revision>1010</cp:revision>
  <cp:lastPrinted>2018-05-08T05:29:34Z</cp:lastPrinted>
  <dcterms:created xsi:type="dcterms:W3CDTF">2009-04-29T10:12:29Z</dcterms:created>
  <dcterms:modified xsi:type="dcterms:W3CDTF">2020-06-01T17:12:48Z</dcterms:modified>
</cp:coreProperties>
</file>