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89" r:id="rId21"/>
    <p:sldId id="274" r:id="rId22"/>
    <p:sldId id="275" r:id="rId23"/>
    <p:sldId id="277" r:id="rId24"/>
    <p:sldId id="279" r:id="rId25"/>
    <p:sldId id="278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84A4-8676-4543-901F-BE9DFB5E8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21829-FBCA-436B-B882-A9141B56C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DFEB4-72FC-4AEA-B374-21F32467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021BA-BA29-48CF-A8CA-1BC8C0B3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5771-5A12-4791-9B33-4486ADAD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89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707E-E321-469B-A391-742FF73D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453E4-C5F2-40F9-8673-94A72AA9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9577-52CE-4936-92AF-FD7A55D9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DF37-6A9E-4061-8427-53B840FF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83919-E13C-4D4B-975A-FD260EDE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952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06DE8-1926-40E7-9DF2-6D21EB5AE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8A3E6-0F21-40A4-BD64-046F137CB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1EE2-2518-4629-B9F6-6A445559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B2E3-2B22-4A65-AAF8-F571DEB3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D678-32C1-4645-BC4B-550B2746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456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D2BF-5812-43A6-8A7B-7DA435CE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667B-8C38-4CF0-9D7C-CCC118C2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4E39-D779-49E5-ADF0-FA49DD81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A1471-AAA0-43CA-9C54-B52F7A38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9911-8244-4620-B520-C73DAA06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834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A2EE-B771-489A-9EA1-8E9B30E6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FB5D-25E1-4E01-A470-413F60EC0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8ACB-3584-43A2-8C36-184F2D0F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3856-E7B7-4325-9D78-AE606B4D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EC73-4B17-4453-9D55-746D1A48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47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2A6D-3730-449A-9441-30C9F416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188E-1BA0-419B-8221-789C04A11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23335-F58D-4562-B796-E130E304B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5F756-8D4E-4FEA-BFF8-163598EF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A4C8E-5EF0-47C5-9390-98E6B85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F055-60C5-429F-9C0D-55F5546A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718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22DB-EDF3-485D-89BC-5D5B84CD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7604-963B-4287-89C4-F1FBDB7C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3C0CE-1D62-4449-AA17-5024BA23B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F5E74-B2AC-4706-AC2C-6A0BD9457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1E279-E1BE-4F02-8F7C-F8089FB2C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8B009-75E2-4FCE-9F34-F4ADB3ED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A5622-5978-4581-A9B8-F49796F0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234AE-7449-4E94-AF0A-267569FA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5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41F4-0D82-4E06-919F-B51BFEE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C8A2C-2F8D-4D65-A2F0-D2AAA926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1D35D-BEDC-4241-AA81-F634E4ED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651C6-2A6C-4047-9F64-860920AE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86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EF21D-4E1C-4AE5-BCD4-69EA8A8C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536BA-9F2D-41D0-AE20-ADE69CBC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B0006-67D6-4F87-AD75-078A77B2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23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EC6D-4C1E-443A-8F15-C8BD2955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B3EA-71B5-451B-8C2D-5F510BE0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1FE48-7DFF-4E11-A37F-0F735C267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DB77-0993-4623-B0A7-15C7B936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B9E41-3836-4EAA-B824-200AF3F1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6B109-A6BF-4035-8411-F0153391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266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A429-1A00-4FD8-AA14-6B24DCA4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3E935-0978-4E79-8BC8-0500ACAF0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45B22-5245-4C7B-8360-E2860926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D68DD-AB2B-45C9-B081-3D0B38D9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5D53-7FBF-4737-A999-365BFCB0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D4850-7B44-479F-B7DF-E3E5AD57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98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81CEA-6856-4666-8C8C-7EB2A828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FE472-892B-4ADE-8485-309D6E7B8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DEECC-34AD-4425-B50B-CB76BAE97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BC25-9ABC-4048-858F-08C7D4F455DA}" type="datetimeFigureOut">
              <a:rPr lang="en-ZA" smtClean="0"/>
              <a:t>2020/07/20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034F-0765-4962-B16B-0E98CCD58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F7130-A0FB-4F9D-BEBA-4938BD72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880D-528E-466F-86E0-B3A545FCDE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88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PT template cover">
            <a:extLst>
              <a:ext uri="{FF2B5EF4-FFF2-40B4-BE49-F238E27FC236}">
                <a16:creationId xmlns:a16="http://schemas.microsoft.com/office/drawing/2014/main" id="{5EC05973-6CBE-48F0-AFCD-D3D50B296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091" t="24845" b="6973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8ED88-A45D-4B9A-804F-70F51E67E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73" y="138504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Life at the Molecular Cellular and Tissue Level</a:t>
            </a:r>
            <a:endParaRPr lang="en-ZA" sz="66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4C8B6-8068-4451-8BF6-FEF5F0DCC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673" y="3772648"/>
            <a:ext cx="9078562" cy="2387600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/>
              <a:t>TOPIC: ANIMAL TISSUES - EPITHELIAL, MUSCLE &amp; NERVE TISSUES</a:t>
            </a:r>
          </a:p>
          <a:p>
            <a:pPr algn="l"/>
            <a:r>
              <a:rPr lang="en-US" b="1" dirty="0"/>
              <a:t>PRESENTER: MS Z. SANDA</a:t>
            </a:r>
          </a:p>
          <a:p>
            <a:pPr algn="l"/>
            <a:r>
              <a:rPr lang="en-US" b="1" dirty="0"/>
              <a:t>LIFE SCIENCES PLANNER (EC)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91201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Squamous Epithelium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26327"/>
            <a:ext cx="5015484" cy="33506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/>
              <a:t>LOCATION: Lines the mouth ,alveoli in the lungs, blood vessels</a:t>
            </a:r>
          </a:p>
          <a:p>
            <a:pPr marL="0" indent="0">
              <a:buNone/>
            </a:pPr>
            <a:r>
              <a:rPr lang="en-US" dirty="0"/>
              <a:t>STRUCTURE:  Thin, large flat cells which are closely packed cells and have elliptical nuclei located mostly  at the centre of the cell</a:t>
            </a:r>
          </a:p>
          <a:p>
            <a:pPr marL="0" indent="0">
              <a:buNone/>
            </a:pPr>
            <a:r>
              <a:rPr lang="en-US" dirty="0"/>
              <a:t>FUNCTION: Lines surfaces, protection and allows certain substances to pass through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4F5DD-DC8C-44FD-BC50-49753A80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5" y="227437"/>
            <a:ext cx="5748507" cy="2113967"/>
          </a:xfrm>
          <a:prstGeom prst="rect">
            <a:avLst/>
          </a:prstGeom>
        </p:spPr>
      </p:pic>
      <p:pic>
        <p:nvPicPr>
          <p:cNvPr id="1026" name="Picture 2" descr="simple squamous">
            <a:extLst>
              <a:ext uri="{FF2B5EF4-FFF2-40B4-BE49-F238E27FC236}">
                <a16:creationId xmlns:a16="http://schemas.microsoft.com/office/drawing/2014/main" id="{A7073C5C-7CF2-4061-9D40-7DD751B1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1404"/>
            <a:ext cx="5830062" cy="43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Cuboidal Epithelium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LOCATION: </a:t>
            </a:r>
            <a:r>
              <a:rPr lang="en-ZA" sz="2200" dirty="0"/>
              <a:t>Kidney tubules or glands (regions of the body responsible for excretion).</a:t>
            </a:r>
            <a:endParaRPr lang="en-US" sz="2200" dirty="0"/>
          </a:p>
          <a:p>
            <a:r>
              <a:rPr lang="en-US" sz="2200" dirty="0"/>
              <a:t>STRUCTURE: Cells are cuboidal in shape with rounded nuclei lying in the centre of the cell</a:t>
            </a:r>
          </a:p>
          <a:p>
            <a:r>
              <a:rPr lang="en-US" sz="2200" dirty="0"/>
              <a:t>FUNCTION: </a:t>
            </a:r>
            <a:r>
              <a:rPr lang="en-ZA" sz="2200" dirty="0"/>
              <a:t>Secretion and transportation in glands, reabsorption and excretion.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544A6-AC31-4125-80FC-73946FEE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6" y="1376997"/>
            <a:ext cx="5966504" cy="43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" r="2" b="2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Columnar Epithelium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2186261"/>
            <a:ext cx="11100815" cy="3660185"/>
          </a:xfrm>
        </p:spPr>
        <p:txBody>
          <a:bodyPr>
            <a:normAutofit/>
          </a:bodyPr>
          <a:lstStyle/>
          <a:p>
            <a:r>
              <a:rPr lang="en-US" sz="2200" dirty="0"/>
              <a:t>LOCATION: Digestive tract e.g. stomach, intestines and gall bladder, reproductive organs</a:t>
            </a:r>
          </a:p>
          <a:p>
            <a:r>
              <a:rPr lang="en-US" sz="2200" dirty="0"/>
              <a:t>STRUCTURE: Cylindrical cells lying side by side with slightly elongated nuclei located at the base of the cells. Sometimes glands e.g. goblet cells are found in columnar epithelium forming glandular epithelium </a:t>
            </a:r>
          </a:p>
          <a:p>
            <a:r>
              <a:rPr lang="en-US" sz="2200" dirty="0"/>
              <a:t>FUNCTION: Provides </a:t>
            </a:r>
            <a:r>
              <a:rPr lang="en-US" sz="2200" b="1" dirty="0"/>
              <a:t>support </a:t>
            </a:r>
            <a:r>
              <a:rPr lang="en-US" sz="2200" dirty="0"/>
              <a:t>to other cell types. </a:t>
            </a:r>
            <a:r>
              <a:rPr lang="en-US" sz="2200" b="1" dirty="0"/>
              <a:t>Absorbs food</a:t>
            </a:r>
            <a:r>
              <a:rPr lang="en-US" sz="2200" dirty="0"/>
              <a:t>, </a:t>
            </a:r>
            <a:r>
              <a:rPr lang="en-US" sz="2200" b="1" dirty="0"/>
              <a:t>water </a:t>
            </a:r>
            <a:r>
              <a:rPr lang="en-US" sz="2200" dirty="0"/>
              <a:t>and </a:t>
            </a:r>
            <a:r>
              <a:rPr lang="en-US" sz="2200" b="1" dirty="0"/>
              <a:t>minerals. </a:t>
            </a:r>
            <a:r>
              <a:rPr lang="en-US" sz="2200" dirty="0"/>
              <a:t>Contains </a:t>
            </a:r>
            <a:r>
              <a:rPr lang="en-US" sz="2200" b="1" dirty="0"/>
              <a:t>goblet cells</a:t>
            </a:r>
            <a:r>
              <a:rPr lang="en-US" sz="2200" dirty="0"/>
              <a:t> to </a:t>
            </a:r>
            <a:r>
              <a:rPr lang="en-US" sz="2200" b="1" dirty="0"/>
              <a:t>secrete mucous</a:t>
            </a:r>
          </a:p>
          <a:p>
            <a:endParaRPr lang="en-ZA" sz="2200" dirty="0"/>
          </a:p>
        </p:txBody>
      </p:sp>
      <p:pic>
        <p:nvPicPr>
          <p:cNvPr id="9" name="Picture 8" descr="Slide6.JPG">
            <a:extLst>
              <a:ext uri="{FF2B5EF4-FFF2-40B4-BE49-F238E27FC236}">
                <a16:creationId xmlns:a16="http://schemas.microsoft.com/office/drawing/2014/main" id="{63A6E102-C1D6-4058-AE84-F6EAF964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92" b="32598"/>
          <a:stretch>
            <a:fillRect/>
          </a:stretch>
        </p:blipFill>
        <p:spPr>
          <a:xfrm>
            <a:off x="4362165" y="4346869"/>
            <a:ext cx="7718075" cy="25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Ciliated Epithelium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Autofit/>
          </a:bodyPr>
          <a:lstStyle/>
          <a:p>
            <a:r>
              <a:rPr lang="en-ZA" sz="2000" dirty="0"/>
              <a:t>LOCATION: Trachea and bronchi of the respiratory system and in the fallopian tubes of the female reproductive tract </a:t>
            </a:r>
          </a:p>
          <a:p>
            <a:r>
              <a:rPr lang="en-ZA" sz="2000" dirty="0"/>
              <a:t>STRUCTURE: Ciliated columnar epithelium contain little finger-like projections called </a:t>
            </a:r>
            <a:r>
              <a:rPr lang="en-ZA" sz="2000" b="1" dirty="0"/>
              <a:t>cilia</a:t>
            </a:r>
            <a:r>
              <a:rPr lang="en-ZA" sz="2000" dirty="0"/>
              <a:t>. </a:t>
            </a:r>
          </a:p>
          <a:p>
            <a:r>
              <a:rPr lang="en-ZA" sz="2000" dirty="0"/>
              <a:t>FUNCTION: </a:t>
            </a:r>
            <a:r>
              <a:rPr lang="en-US" sz="2000" b="1" dirty="0"/>
              <a:t>Mucous </a:t>
            </a:r>
            <a:r>
              <a:rPr lang="en-US" sz="2000" dirty="0"/>
              <a:t>from </a:t>
            </a:r>
            <a:r>
              <a:rPr lang="en-US" sz="2000" b="1" dirty="0"/>
              <a:t>goblet cells </a:t>
            </a:r>
            <a:r>
              <a:rPr lang="en-US" sz="2000" dirty="0"/>
              <a:t>traps</a:t>
            </a:r>
            <a:r>
              <a:rPr lang="en-US" sz="2000" b="1" dirty="0"/>
              <a:t> dust. </a:t>
            </a:r>
            <a:r>
              <a:rPr lang="en-US" sz="2000" dirty="0"/>
              <a:t>Beating </a:t>
            </a:r>
            <a:r>
              <a:rPr lang="en-US" sz="2000" b="1" dirty="0"/>
              <a:t>cilia</a:t>
            </a:r>
            <a:r>
              <a:rPr lang="en-US" sz="2000" dirty="0"/>
              <a:t> drives out the </a:t>
            </a:r>
            <a:r>
              <a:rPr lang="en-US" sz="2000" b="1" dirty="0"/>
              <a:t>mucous</a:t>
            </a:r>
            <a:r>
              <a:rPr lang="en-US" sz="2000" dirty="0"/>
              <a:t> with the </a:t>
            </a:r>
            <a:r>
              <a:rPr lang="en-US" sz="2000" b="1" dirty="0"/>
              <a:t>dust. Sense organs </a:t>
            </a:r>
            <a:r>
              <a:rPr lang="en-US" sz="2000" dirty="0"/>
              <a:t>– helps </a:t>
            </a:r>
            <a:r>
              <a:rPr lang="en-US" sz="2000" b="1" dirty="0"/>
              <a:t>detect stimuli</a:t>
            </a:r>
          </a:p>
          <a:p>
            <a:endParaRPr lang="en-Z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7975D-A953-40BE-94A2-9CA08459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85" y="5184630"/>
            <a:ext cx="1729863" cy="1604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9B298-6DD6-4F48-A1B6-27CC5D8C8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535" y="3550840"/>
            <a:ext cx="4698147" cy="3205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C46F4-7771-47D6-B8E3-65B5EC8A6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932" y="35128"/>
            <a:ext cx="4570750" cy="34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COMPOUND EPITHELIUM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rmAutofit/>
          </a:bodyPr>
          <a:lstStyle/>
          <a:p>
            <a:r>
              <a:rPr lang="en-US" sz="2200" dirty="0"/>
              <a:t>Compound epithelium is made up of many layers of cells</a:t>
            </a:r>
          </a:p>
          <a:p>
            <a:r>
              <a:rPr lang="en-US" sz="2200" dirty="0"/>
              <a:t>An example is Stratified Epithelium  which is made up several layers of epithelial cells of the same shape or different shape </a:t>
            </a:r>
          </a:p>
          <a:p>
            <a:r>
              <a:rPr lang="en-US" sz="2200" dirty="0"/>
              <a:t>It is found lining the skin.</a:t>
            </a:r>
            <a:endParaRPr lang="en-ZA" sz="2200" dirty="0"/>
          </a:p>
        </p:txBody>
      </p:sp>
      <p:pic>
        <p:nvPicPr>
          <p:cNvPr id="3076" name="Picture 4" descr="Science Source - Stratified Squamous Epithelium">
            <a:extLst>
              <a:ext uri="{FF2B5EF4-FFF2-40B4-BE49-F238E27FC236}">
                <a16:creationId xmlns:a16="http://schemas.microsoft.com/office/drawing/2014/main" id="{587421F4-55C9-477A-91FF-F1FE870E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53" y="478680"/>
            <a:ext cx="4276407" cy="28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05F12-5D29-4E60-805B-1ACD6D83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56" y="3626595"/>
            <a:ext cx="3581400" cy="27527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FFBEF17-DF80-4841-B6BC-3E392FDC28E9}"/>
              </a:ext>
            </a:extLst>
          </p:cNvPr>
          <p:cNvSpPr/>
          <p:nvPr/>
        </p:nvSpPr>
        <p:spPr>
          <a:xfrm>
            <a:off x="7270909" y="1247997"/>
            <a:ext cx="954467" cy="3105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  <a:endParaRPr lang="en-ZA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4C3AB4-572F-4BFD-A32B-2A1BAD29E53B}"/>
              </a:ext>
            </a:extLst>
          </p:cNvPr>
          <p:cNvSpPr/>
          <p:nvPr/>
        </p:nvSpPr>
        <p:spPr>
          <a:xfrm>
            <a:off x="7214553" y="1972580"/>
            <a:ext cx="954467" cy="31057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068AF8-2DD7-4138-B26D-229249FE3A95}"/>
              </a:ext>
            </a:extLst>
          </p:cNvPr>
          <p:cNvSpPr/>
          <p:nvPr/>
        </p:nvSpPr>
        <p:spPr>
          <a:xfrm>
            <a:off x="6737319" y="4191579"/>
            <a:ext cx="954467" cy="31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A0C0DD3-F742-49B0-B010-EA073EA0D7E9}"/>
              </a:ext>
            </a:extLst>
          </p:cNvPr>
          <p:cNvSpPr/>
          <p:nvPr/>
        </p:nvSpPr>
        <p:spPr>
          <a:xfrm flipH="1">
            <a:off x="10876566" y="5515197"/>
            <a:ext cx="954467" cy="3105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" r="2" b="2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Muscle Tissue</a:t>
            </a:r>
            <a:endParaRPr lang="en-ZA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rmAutofit/>
          </a:bodyPr>
          <a:lstStyle/>
          <a:p>
            <a:r>
              <a:rPr lang="en-ZA"/>
              <a:t>Enables various forms of movement, both voluntary and involuntary.</a:t>
            </a:r>
          </a:p>
          <a:p>
            <a:r>
              <a:rPr lang="en-ZA" b="1"/>
              <a:t>Voluntary </a:t>
            </a:r>
            <a:r>
              <a:rPr lang="en-ZA"/>
              <a:t>movement means it is consciously  controlled by one’s will whereas </a:t>
            </a:r>
            <a:r>
              <a:rPr lang="en-ZA" b="1"/>
              <a:t>involuntary</a:t>
            </a:r>
            <a:r>
              <a:rPr lang="en-ZA"/>
              <a:t> means it occurs automatically without control of one’s will</a:t>
            </a:r>
            <a:endParaRPr lang="en-ZA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3B542D4-ACCA-4D05-AE82-97E54B0F7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5" y="227871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2DBAB-AFEA-416E-A983-331D0ABAF48F}"/>
              </a:ext>
            </a:extLst>
          </p:cNvPr>
          <p:cNvSpPr txBox="1"/>
          <p:nvPr/>
        </p:nvSpPr>
        <p:spPr>
          <a:xfrm>
            <a:off x="6042661" y="6003611"/>
            <a:ext cx="236148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Walking:</a:t>
            </a:r>
          </a:p>
          <a:p>
            <a:r>
              <a:rPr lang="en-US" dirty="0"/>
              <a:t> a voluntary movement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01B53-2B44-47DD-AB6C-862E738BFC93}"/>
              </a:ext>
            </a:extLst>
          </p:cNvPr>
          <p:cNvSpPr txBox="1"/>
          <p:nvPr/>
        </p:nvSpPr>
        <p:spPr>
          <a:xfrm>
            <a:off x="8593118" y="5763508"/>
            <a:ext cx="305633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Peristalsis: </a:t>
            </a:r>
          </a:p>
          <a:p>
            <a:r>
              <a:rPr lang="en-US" dirty="0"/>
              <a:t>Food movement through the  alimentary can- an involuntary movement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47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Types of Muscle Tissue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2447925"/>
            <a:ext cx="5406009" cy="372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3 types of Muscle Tissue: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Skeletal Muscle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Smooth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Cardiac Muscle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" r="2" b="2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  <p:pic>
        <p:nvPicPr>
          <p:cNvPr id="5122" name="Picture 2" descr="Types of Muscle Tissue | Tissue types, Types of muscles, Medical school  studying">
            <a:extLst>
              <a:ext uri="{FF2B5EF4-FFF2-40B4-BE49-F238E27FC236}">
                <a16:creationId xmlns:a16="http://schemas.microsoft.com/office/drawing/2014/main" id="{97AF91B3-B5DB-41D9-87AB-70438C89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21" y="2295048"/>
            <a:ext cx="5924634" cy="44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ZA" b="1">
                <a:solidFill>
                  <a:schemeClr val="bg1"/>
                </a:solidFill>
              </a:rPr>
              <a:t>Skeletal muscle</a:t>
            </a:r>
            <a:endParaRPr lang="en-ZA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" r="2" b="2"/>
          <a:stretch/>
        </p:blipFill>
        <p:spPr>
          <a:xfrm>
            <a:off x="722707" y="2386584"/>
            <a:ext cx="5015484" cy="4471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Autofit/>
          </a:bodyPr>
          <a:lstStyle/>
          <a:p>
            <a:r>
              <a:rPr lang="en-ZA" sz="2400" dirty="0"/>
              <a:t>is a voluntary muscle. </a:t>
            </a:r>
          </a:p>
          <a:p>
            <a:r>
              <a:rPr lang="en-ZA" sz="2400" dirty="0"/>
              <a:t>It is striated in appearance.  </a:t>
            </a:r>
          </a:p>
          <a:p>
            <a:r>
              <a:rPr lang="en-ZA" sz="2400" dirty="0"/>
              <a:t>has regularly arranged bundles. </a:t>
            </a:r>
          </a:p>
          <a:p>
            <a:r>
              <a:rPr lang="en-ZA" sz="2400" dirty="0"/>
              <a:t>is anchored by tendons and is used to effect skeletal muscle movement such as locomotion and maintain posture. </a:t>
            </a:r>
          </a:p>
          <a:p>
            <a:r>
              <a:rPr lang="en-ZA" sz="2400" dirty="0"/>
              <a:t>The muscles have a reflex action but can also respond to conscious control.</a:t>
            </a:r>
            <a:endParaRPr lang="en-US" sz="2400" dirty="0"/>
          </a:p>
          <a:p>
            <a:endParaRPr lang="en-ZA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9F42575-CBD7-4694-BAD3-1A7812B04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6" y="90932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6208D-D9B5-4526-8D9E-A4D4C3D3572D}"/>
              </a:ext>
            </a:extLst>
          </p:cNvPr>
          <p:cNvSpPr txBox="1"/>
          <p:nvPr/>
        </p:nvSpPr>
        <p:spPr>
          <a:xfrm>
            <a:off x="8528602" y="5302349"/>
            <a:ext cx="2999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voluntary movements are done with the help of skeletal muscles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35554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41BC1-0ECD-430C-9A03-CF5EE9E9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Skeletal Muscle</a:t>
            </a:r>
            <a:endParaRPr lang="en-ZA" sz="5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9C1C7-E8B2-4ED7-9742-DCEF74F99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3680" y="0"/>
            <a:ext cx="4770120" cy="6754152"/>
          </a:xfrm>
        </p:spPr>
      </p:pic>
    </p:spTree>
    <p:extLst>
      <p:ext uri="{BB962C8B-B14F-4D97-AF65-F5344CB8AC3E}">
        <p14:creationId xmlns:p14="http://schemas.microsoft.com/office/powerpoint/2010/main" val="144965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325120"/>
            <a:ext cx="10469880" cy="13662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Smooth Muscle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2276857"/>
            <a:ext cx="6116320" cy="3900106"/>
          </a:xfrm>
        </p:spPr>
        <p:txBody>
          <a:bodyPr anchor="ctr">
            <a:noAutofit/>
          </a:bodyPr>
          <a:lstStyle/>
          <a:p>
            <a:r>
              <a:rPr lang="en-ZA" sz="2400" dirty="0"/>
              <a:t>is an involuntary, non-striated muscle with tapered ends. It is found within the walls of blood vessels such as arteries and veins. </a:t>
            </a:r>
          </a:p>
          <a:p>
            <a:r>
              <a:rPr lang="en-ZA" sz="2400" dirty="0"/>
              <a:t>Smooth muscle is also found in the digestive system, urinary tract and in the trachea. </a:t>
            </a:r>
          </a:p>
          <a:p>
            <a:r>
              <a:rPr lang="en-ZA" sz="2400" dirty="0"/>
              <a:t>It is responsible for involuntary rhythmic contractions of peristalsis required for moving food down the alimentary canal, and for the dilation and constriction of blood vessels to control blood pressure </a:t>
            </a:r>
            <a:endParaRPr lang="en-US" sz="2400" dirty="0"/>
          </a:p>
          <a:p>
            <a:endParaRPr lang="en-Z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039202-95F8-40CC-8F9C-01B5E075CF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70" y="18409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69"/>
            <a:ext cx="10515600" cy="886159"/>
          </a:xfrm>
        </p:spPr>
        <p:txBody>
          <a:bodyPr/>
          <a:lstStyle/>
          <a:p>
            <a:r>
              <a:rPr lang="en-US" b="1" dirty="0"/>
              <a:t>CAPS DOCUMENT: PG. 28</a:t>
            </a:r>
            <a:endParaRPr lang="en-ZA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0F3D0-A40D-4406-9715-FC157B39A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049" y="886168"/>
            <a:ext cx="8452588" cy="5085662"/>
          </a:xfr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FCD3872-79A8-4FF4-9E37-EB7915923DF3}"/>
              </a:ext>
            </a:extLst>
          </p:cNvPr>
          <p:cNvSpPr/>
          <p:nvPr/>
        </p:nvSpPr>
        <p:spPr>
          <a:xfrm>
            <a:off x="2887579" y="1886552"/>
            <a:ext cx="1116530" cy="115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D075035-68E5-44C4-9601-726F989BF978}"/>
              </a:ext>
            </a:extLst>
          </p:cNvPr>
          <p:cNvSpPr/>
          <p:nvPr/>
        </p:nvSpPr>
        <p:spPr>
          <a:xfrm>
            <a:off x="3070459" y="2415941"/>
            <a:ext cx="86627" cy="433138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39E21BB-7FFC-4EC7-AAB2-9C0D8699F364}"/>
              </a:ext>
            </a:extLst>
          </p:cNvPr>
          <p:cNvSpPr/>
          <p:nvPr/>
        </p:nvSpPr>
        <p:spPr>
          <a:xfrm>
            <a:off x="3299860" y="2574758"/>
            <a:ext cx="1116530" cy="115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1C02EB8-EF4B-4D33-994E-AFB9D5A8F514}"/>
              </a:ext>
            </a:extLst>
          </p:cNvPr>
          <p:cNvSpPr/>
          <p:nvPr/>
        </p:nvSpPr>
        <p:spPr>
          <a:xfrm>
            <a:off x="1588168" y="3975234"/>
            <a:ext cx="269508" cy="187692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1A53C-F212-467C-BA37-A899BD644F94}"/>
              </a:ext>
            </a:extLst>
          </p:cNvPr>
          <p:cNvSpPr txBox="1"/>
          <p:nvPr/>
        </p:nvSpPr>
        <p:spPr>
          <a:xfrm>
            <a:off x="105880" y="4466121"/>
            <a:ext cx="169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WILL NOT BE COVERED IN 2020 DUE TO COVID-19 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4B728D-0227-411D-9A64-3717A6DBC9C2}"/>
              </a:ext>
            </a:extLst>
          </p:cNvPr>
          <p:cNvSpPr/>
          <p:nvPr/>
        </p:nvSpPr>
        <p:spPr>
          <a:xfrm>
            <a:off x="1804736" y="2882766"/>
            <a:ext cx="3575786" cy="293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846E4-D4AA-43A3-B82C-77BC41015D93}"/>
              </a:ext>
            </a:extLst>
          </p:cNvPr>
          <p:cNvSpPr/>
          <p:nvPr/>
        </p:nvSpPr>
        <p:spPr>
          <a:xfrm>
            <a:off x="6096000" y="1191550"/>
            <a:ext cx="4127637" cy="1003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1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/>
      <p:bldP spid="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41BC1-0ECD-430C-9A03-CF5EE9E9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Smooth Muscle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CF7CC5-2378-41E2-9872-E3B4D6FF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2400"/>
            <a:ext cx="3695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Cardiac Muscle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ZA" sz="2200" dirty="0"/>
              <a:t>is the major tissue making up the heart.</a:t>
            </a:r>
          </a:p>
          <a:p>
            <a:r>
              <a:rPr lang="en-ZA" sz="2200" dirty="0"/>
              <a:t>It is an involuntary muscle that is striated in appearance. </a:t>
            </a:r>
          </a:p>
          <a:p>
            <a:pPr lvl="0"/>
            <a:r>
              <a:rPr lang="en-ZA" sz="2200" dirty="0"/>
              <a:t>However, unlike skeletal muscle, cardiac muscle connects at branching, irregular angles.</a:t>
            </a:r>
          </a:p>
          <a:p>
            <a:r>
              <a:rPr lang="en-ZA" sz="2200" dirty="0"/>
              <a:t>The connected branches help with coordinated contractions of the heart</a:t>
            </a:r>
            <a:endParaRPr lang="en-US" sz="2200" dirty="0"/>
          </a:p>
          <a:p>
            <a:endParaRPr lang="en-Z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80A271D-5D5E-4287-92AE-8F02F0CC7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70" y="191109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75CCEA-C1C2-474D-88AD-451EC422BF56}"/>
              </a:ext>
            </a:extLst>
          </p:cNvPr>
          <p:cNvSpPr txBox="1"/>
          <p:nvPr/>
        </p:nvSpPr>
        <p:spPr>
          <a:xfrm>
            <a:off x="6335270" y="4860471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Involuntary movement of the heart is brought about by the cardiac muscle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Muscle</a:t>
            </a:r>
            <a:endParaRPr lang="en-ZA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E4E305-38B2-422A-ADD8-E0BE20AFC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9474" y="1420250"/>
            <a:ext cx="4312118" cy="4476029"/>
          </a:xfrm>
        </p:spPr>
      </p:pic>
    </p:spTree>
    <p:extLst>
      <p:ext uri="{BB962C8B-B14F-4D97-AF65-F5344CB8AC3E}">
        <p14:creationId xmlns:p14="http://schemas.microsoft.com/office/powerpoint/2010/main" val="291323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Nervous Tissue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ZA" sz="2400" dirty="0"/>
              <a:t>Is responsible for the carrying of electrical and chemical signals and impulses from the brain and central nervous system to the periphery, and vice versa. </a:t>
            </a:r>
          </a:p>
          <a:p>
            <a:r>
              <a:rPr lang="en-ZA" sz="2400" dirty="0"/>
              <a:t>Nerves are made up of cells called neurons. </a:t>
            </a:r>
          </a:p>
          <a:p>
            <a:r>
              <a:rPr lang="en-ZA" sz="2400" dirty="0"/>
              <a:t>Neurons can be classified by their function, structure or their special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3076" name="Picture 4" descr="Nervous Tissue. Nervous Tissue Characteristics. Nervous Tissue Structure  and Function">
            <a:extLst>
              <a:ext uri="{FF2B5EF4-FFF2-40B4-BE49-F238E27FC236}">
                <a16:creationId xmlns:a16="http://schemas.microsoft.com/office/drawing/2014/main" id="{B20F00C4-2E48-4E03-A0E5-AD89B0CD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720215"/>
            <a:ext cx="61626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662" y="2837712"/>
            <a:ext cx="4304124" cy="3217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Types of Neurons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10584688" cy="3227626"/>
          </a:xfrm>
        </p:spPr>
        <p:txBody>
          <a:bodyPr anchor="ctr">
            <a:normAutofit/>
          </a:bodyPr>
          <a:lstStyle/>
          <a:p>
            <a:r>
              <a:rPr lang="en-ZA" b="1" dirty="0">
                <a:solidFill>
                  <a:srgbClr val="000000"/>
                </a:solidFill>
              </a:rPr>
              <a:t>Sensory neurons </a:t>
            </a:r>
            <a:r>
              <a:rPr lang="en-ZA" dirty="0">
                <a:solidFill>
                  <a:srgbClr val="000000"/>
                </a:solidFill>
              </a:rPr>
              <a:t>carry impulses from the receptors to the central nervous system (CNS)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ZA" b="1" dirty="0">
                <a:solidFill>
                  <a:srgbClr val="000000"/>
                </a:solidFill>
              </a:rPr>
              <a:t>Motor neurons </a:t>
            </a:r>
            <a:r>
              <a:rPr lang="en-ZA" dirty="0">
                <a:solidFill>
                  <a:srgbClr val="000000"/>
                </a:solidFill>
              </a:rPr>
              <a:t>carry impulses from the CNS to the muscle cells and glands, which are effectors.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ZA" b="1" dirty="0">
                <a:solidFill>
                  <a:srgbClr val="000000"/>
                </a:solidFill>
              </a:rPr>
              <a:t>Connector Neurons</a:t>
            </a:r>
            <a:r>
              <a:rPr lang="en-ZA" dirty="0">
                <a:solidFill>
                  <a:srgbClr val="000000"/>
                </a:solidFill>
              </a:rPr>
              <a:t>: carry impulses to the motor neurons and connect neurons together.</a:t>
            </a:r>
            <a:endParaRPr lang="en-US" dirty="0">
              <a:solidFill>
                <a:srgbClr val="000000"/>
              </a:solidFill>
            </a:endParaRPr>
          </a:p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2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B585E-4E9D-47C3-8117-28AE009E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415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3960D-08BB-49B8-847B-5E93C2F22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550" y="1249680"/>
            <a:ext cx="9791700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17F1C-CF4E-4750-85AB-A4DAE07BCE0E}"/>
              </a:ext>
            </a:extLst>
          </p:cNvPr>
          <p:cNvSpPr txBox="1"/>
          <p:nvPr/>
        </p:nvSpPr>
        <p:spPr>
          <a:xfrm>
            <a:off x="3651448" y="1607464"/>
            <a:ext cx="6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Atom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465E0-4CFA-4C67-8CB8-7879E436294A}"/>
              </a:ext>
            </a:extLst>
          </p:cNvPr>
          <p:cNvSpPr txBox="1"/>
          <p:nvPr/>
        </p:nvSpPr>
        <p:spPr>
          <a:xfrm>
            <a:off x="3525923" y="233458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Molecule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F533D-02B6-4C26-9017-BF8CD4D87F3F}"/>
              </a:ext>
            </a:extLst>
          </p:cNvPr>
          <p:cNvSpPr txBox="1"/>
          <p:nvPr/>
        </p:nvSpPr>
        <p:spPr>
          <a:xfrm>
            <a:off x="1352551" y="2897204"/>
            <a:ext cx="2070872" cy="38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Macromolecule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A374F-21A7-457A-B3AB-D821F6F86FEB}"/>
              </a:ext>
            </a:extLst>
          </p:cNvPr>
          <p:cNvSpPr txBox="1"/>
          <p:nvPr/>
        </p:nvSpPr>
        <p:spPr>
          <a:xfrm>
            <a:off x="1668581" y="3504383"/>
            <a:ext cx="2070872" cy="38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Organelle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87E3F-30D5-4661-B6C6-AB5688FA6ADD}"/>
              </a:ext>
            </a:extLst>
          </p:cNvPr>
          <p:cNvSpPr txBox="1"/>
          <p:nvPr/>
        </p:nvSpPr>
        <p:spPr>
          <a:xfrm>
            <a:off x="1926953" y="4496163"/>
            <a:ext cx="2070872" cy="38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Cell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1C895-CD08-48EB-9F4C-D85D54CE68EC}"/>
              </a:ext>
            </a:extLst>
          </p:cNvPr>
          <p:cNvSpPr txBox="1"/>
          <p:nvPr/>
        </p:nvSpPr>
        <p:spPr>
          <a:xfrm>
            <a:off x="4177528" y="5250536"/>
            <a:ext cx="2070872" cy="38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Tissue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A7E810-37A7-4C98-B744-8E387C172F5C}"/>
              </a:ext>
            </a:extLst>
          </p:cNvPr>
          <p:cNvSpPr txBox="1"/>
          <p:nvPr/>
        </p:nvSpPr>
        <p:spPr>
          <a:xfrm>
            <a:off x="5607664" y="1864504"/>
            <a:ext cx="2070872" cy="38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Organ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FE2CBD-6964-4F02-A9E0-2E792D43590B}"/>
              </a:ext>
            </a:extLst>
          </p:cNvPr>
          <p:cNvSpPr txBox="1"/>
          <p:nvPr/>
        </p:nvSpPr>
        <p:spPr>
          <a:xfrm>
            <a:off x="5815465" y="4518515"/>
            <a:ext cx="141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Organ System </a:t>
            </a:r>
          </a:p>
          <a:p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C05368-F5F3-4A18-A792-E39094E04A42}"/>
              </a:ext>
            </a:extLst>
          </p:cNvPr>
          <p:cNvSpPr txBox="1"/>
          <p:nvPr/>
        </p:nvSpPr>
        <p:spPr>
          <a:xfrm>
            <a:off x="7036368" y="5388570"/>
            <a:ext cx="141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Organism </a:t>
            </a:r>
          </a:p>
          <a:p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11761"/>
            <a:ext cx="12192000" cy="685800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06FBC7-A6CB-4AD9-B0D0-D7EDDC8CE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4206" y="223428"/>
            <a:ext cx="7645423" cy="4351338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02BDF4-83D0-4853-A2B7-90FB5A7C069A}"/>
              </a:ext>
            </a:extLst>
          </p:cNvPr>
          <p:cNvGrpSpPr/>
          <p:nvPr/>
        </p:nvGrpSpPr>
        <p:grpSpPr>
          <a:xfrm>
            <a:off x="4075107" y="4573162"/>
            <a:ext cx="6177834" cy="794889"/>
            <a:chOff x="3455469" y="5603065"/>
            <a:chExt cx="6177834" cy="79488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66B55B-6B0D-44EB-B021-F1CF5FBA2466}"/>
                </a:ext>
              </a:extLst>
            </p:cNvPr>
            <p:cNvGrpSpPr/>
            <p:nvPr/>
          </p:nvGrpSpPr>
          <p:grpSpPr>
            <a:xfrm>
              <a:off x="3455469" y="5603065"/>
              <a:ext cx="6177834" cy="467270"/>
              <a:chOff x="3455469" y="5603065"/>
              <a:chExt cx="6177834" cy="46727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23C2C7D-911A-422B-9E71-95DC154B426E}"/>
                  </a:ext>
                </a:extLst>
              </p:cNvPr>
              <p:cNvGrpSpPr/>
              <p:nvPr/>
            </p:nvGrpSpPr>
            <p:grpSpPr>
              <a:xfrm>
                <a:off x="3455469" y="5603065"/>
                <a:ext cx="6177834" cy="239470"/>
                <a:chOff x="3455469" y="5603065"/>
                <a:chExt cx="6177834" cy="23947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EFC9E4BF-01A8-4AF0-B78F-CA399492FF8E}"/>
                    </a:ext>
                  </a:extLst>
                </p:cNvPr>
                <p:cNvCxnSpPr/>
                <p:nvPr/>
              </p:nvCxnSpPr>
              <p:spPr>
                <a:xfrm>
                  <a:off x="3455469" y="5604669"/>
                  <a:ext cx="0" cy="2378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9CD48E2-7D10-4DF2-86D4-A187A13C63E0}"/>
                    </a:ext>
                  </a:extLst>
                </p:cNvPr>
                <p:cNvCxnSpPr/>
                <p:nvPr/>
              </p:nvCxnSpPr>
              <p:spPr>
                <a:xfrm>
                  <a:off x="9633303" y="5603065"/>
                  <a:ext cx="0" cy="2378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E5CC3AB-C290-457A-B169-A642BB6E7778}"/>
                    </a:ext>
                  </a:extLst>
                </p:cNvPr>
                <p:cNvCxnSpPr/>
                <p:nvPr/>
              </p:nvCxnSpPr>
              <p:spPr>
                <a:xfrm>
                  <a:off x="3455469" y="5842535"/>
                  <a:ext cx="61778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E3133C3-17CD-4DBF-8CDD-91B81F424733}"/>
                  </a:ext>
                </a:extLst>
              </p:cNvPr>
              <p:cNvCxnSpPr/>
              <p:nvPr/>
            </p:nvCxnSpPr>
            <p:spPr>
              <a:xfrm>
                <a:off x="6166595" y="5832469"/>
                <a:ext cx="0" cy="237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971860-BE9F-472E-B099-88B851A7AB59}"/>
                </a:ext>
              </a:extLst>
            </p:cNvPr>
            <p:cNvSpPr txBox="1"/>
            <p:nvPr/>
          </p:nvSpPr>
          <p:spPr>
            <a:xfrm>
              <a:off x="6012009" y="602862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en-ZA" b="1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4912975C-FA1A-4E56-8D3D-E28B0443F30F}"/>
              </a:ext>
            </a:extLst>
          </p:cNvPr>
          <p:cNvSpPr txBox="1"/>
          <p:nvPr/>
        </p:nvSpPr>
        <p:spPr>
          <a:xfrm>
            <a:off x="1448602" y="433137"/>
            <a:ext cx="1799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the four major types of tissues in the human body labelled A-D in the diagram</a:t>
            </a:r>
            <a:endParaRPr lang="en-ZA" sz="2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66D962-4879-4B99-92E6-E2291E383113}"/>
              </a:ext>
            </a:extLst>
          </p:cNvPr>
          <p:cNvSpPr txBox="1"/>
          <p:nvPr/>
        </p:nvSpPr>
        <p:spPr>
          <a:xfrm>
            <a:off x="4988004" y="78927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Epithelium 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FFA843C-A37F-4C4E-85EE-866EDC7A33E9}"/>
              </a:ext>
            </a:extLst>
          </p:cNvPr>
          <p:cNvSpPr txBox="1"/>
          <p:nvPr/>
        </p:nvSpPr>
        <p:spPr>
          <a:xfrm>
            <a:off x="7065456" y="244465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Muscle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6F37247-69AE-41F3-807D-16EF9A4F7CA4}"/>
              </a:ext>
            </a:extLst>
          </p:cNvPr>
          <p:cNvSpPr txBox="1"/>
          <p:nvPr/>
        </p:nvSpPr>
        <p:spPr>
          <a:xfrm>
            <a:off x="9789406" y="48866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Nervous 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842FD45-E4E1-48A7-8973-4ADB8725A8D9}"/>
              </a:ext>
            </a:extLst>
          </p:cNvPr>
          <p:cNvSpPr txBox="1"/>
          <p:nvPr/>
        </p:nvSpPr>
        <p:spPr>
          <a:xfrm>
            <a:off x="6171585" y="5237930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Connective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Name and describe the general function of each of the following tissues</a:t>
            </a:r>
            <a:endParaRPr lang="en-ZA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CEC3F-6C04-4085-B9A7-2CA5D12C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25" y="2003709"/>
            <a:ext cx="11062486" cy="3578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7EBCF-1351-48D4-98CE-47273E70DF1A}"/>
              </a:ext>
            </a:extLst>
          </p:cNvPr>
          <p:cNvSpPr txBox="1"/>
          <p:nvPr/>
        </p:nvSpPr>
        <p:spPr>
          <a:xfrm>
            <a:off x="3561347" y="2653748"/>
            <a:ext cx="791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0070C0"/>
                </a:solidFill>
              </a:rPr>
              <a:t>protect against mechanical injury, invasive microorganisms, and fluid loss and also provides surface for absorption, excretion and transport of molecules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3E079-6DEE-4B9E-9E80-5BF62FC15D9A}"/>
              </a:ext>
            </a:extLst>
          </p:cNvPr>
          <p:cNvSpPr txBox="1"/>
          <p:nvPr/>
        </p:nvSpPr>
        <p:spPr>
          <a:xfrm>
            <a:off x="3561347" y="3678343"/>
            <a:ext cx="821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0070C0"/>
                </a:solidFill>
              </a:rPr>
              <a:t>Is responsible for the carrying of electrical and chemical signals and impulses from the brain and central nervous system to the periphery, and vice versa.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EBDBF6-8B00-4FFE-A69C-05B4E83E740E}"/>
              </a:ext>
            </a:extLst>
          </p:cNvPr>
          <p:cNvSpPr txBox="1"/>
          <p:nvPr/>
        </p:nvSpPr>
        <p:spPr>
          <a:xfrm>
            <a:off x="3696101" y="4523873"/>
            <a:ext cx="74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0070C0"/>
                </a:solidFill>
              </a:rPr>
              <a:t>enables various forms of movement, both voluntary and involuntary</a:t>
            </a:r>
          </a:p>
        </p:txBody>
      </p:sp>
    </p:spTree>
    <p:extLst>
      <p:ext uri="{BB962C8B-B14F-4D97-AF65-F5344CB8AC3E}">
        <p14:creationId xmlns:p14="http://schemas.microsoft.com/office/powerpoint/2010/main" val="971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tissues labelled A-D in the diagrams below</a:t>
            </a:r>
            <a:endParaRPr lang="en-ZA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1D71D7-38F1-40C5-9127-811C8FB072CA}"/>
              </a:ext>
            </a:extLst>
          </p:cNvPr>
          <p:cNvGrpSpPr/>
          <p:nvPr/>
        </p:nvGrpSpPr>
        <p:grpSpPr>
          <a:xfrm>
            <a:off x="3133089" y="1598128"/>
            <a:ext cx="7907087" cy="4542790"/>
            <a:chOff x="0" y="0"/>
            <a:chExt cx="5925820" cy="387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14E88E-0033-44DF-943D-91325A41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0" y="1822450"/>
              <a:ext cx="2654300" cy="1961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BFA51B-A56F-46AF-86F8-7169F2144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25820" cy="17646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0BE5C-817C-4A7D-950A-7CCB78CF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" y="1873250"/>
              <a:ext cx="2759710" cy="20002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73BAF7-D935-4C23-B68B-BA77C5BBCA42}"/>
              </a:ext>
            </a:extLst>
          </p:cNvPr>
          <p:cNvSpPr txBox="1"/>
          <p:nvPr/>
        </p:nvSpPr>
        <p:spPr>
          <a:xfrm>
            <a:off x="3864299" y="314759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Squamous epithelium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A8F7-CED2-441E-BF99-9758EEF7FDAC}"/>
              </a:ext>
            </a:extLst>
          </p:cNvPr>
          <p:cNvSpPr txBox="1"/>
          <p:nvPr/>
        </p:nvSpPr>
        <p:spPr>
          <a:xfrm>
            <a:off x="7549171" y="3177380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Cuboidal epithelium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F99EA-D3E6-45B1-BBB4-DC4ABC12BE10}"/>
              </a:ext>
            </a:extLst>
          </p:cNvPr>
          <p:cNvSpPr txBox="1"/>
          <p:nvPr/>
        </p:nvSpPr>
        <p:spPr>
          <a:xfrm>
            <a:off x="3727718" y="5771586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Cardiac Muscle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822E3-9540-47DB-A975-616ED11386EE}"/>
              </a:ext>
            </a:extLst>
          </p:cNvPr>
          <p:cNvSpPr txBox="1"/>
          <p:nvPr/>
        </p:nvSpPr>
        <p:spPr>
          <a:xfrm>
            <a:off x="7549171" y="5666580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Skeletal Muscle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8808" b="2"/>
          <a:stretch/>
        </p:blipFill>
        <p:spPr>
          <a:xfrm>
            <a:off x="8720436" y="3640667"/>
            <a:ext cx="3318976" cy="3217333"/>
          </a:xfrm>
          <a:prstGeom prst="rect">
            <a:avLst/>
          </a:prstGeom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26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What is a Tissue?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01520"/>
            <a:ext cx="10513568" cy="405352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tissue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 as a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group of cells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that have the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same structure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that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work together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carry out the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same function</a:t>
            </a:r>
          </a:p>
          <a:p>
            <a:r>
              <a:rPr lang="en-ZA" dirty="0">
                <a:solidFill>
                  <a:srgbClr val="000000"/>
                </a:solidFill>
              </a:rPr>
              <a:t> Two or more tissues organized to carry out a particular function form organs and groups of organs with related functions make up the different organ systems. </a:t>
            </a:r>
          </a:p>
          <a:p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Organization in the Human Body </a:t>
            </a:r>
            <a:endParaRPr lang="en-ZA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403A55-395A-4A04-BFA8-440E8FB1E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840" y="1552350"/>
            <a:ext cx="10515600" cy="35770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B8E127-5DD5-4FC6-ACA3-64DC99111A76}"/>
              </a:ext>
            </a:extLst>
          </p:cNvPr>
          <p:cNvSpPr/>
          <p:nvPr/>
        </p:nvSpPr>
        <p:spPr>
          <a:xfrm>
            <a:off x="4908885" y="2205113"/>
            <a:ext cx="1289784" cy="2271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2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Types of Animal  Tissues</a:t>
            </a:r>
            <a:endParaRPr lang="en-ZA" sz="37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68" y="2182009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2400" dirty="0"/>
              <a:t>Most animal bodies are made up of four different types of tissue: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Epithelial tissue</a:t>
            </a:r>
          </a:p>
          <a:p>
            <a:pPr marL="0" indent="0">
              <a:buNone/>
            </a:pPr>
            <a:r>
              <a:rPr lang="en-US" sz="2400" dirty="0"/>
              <a:t>2. Connective tissue</a:t>
            </a:r>
          </a:p>
          <a:p>
            <a:pPr marL="0" indent="0">
              <a:buNone/>
            </a:pPr>
            <a:r>
              <a:rPr lang="en-US" sz="2400" dirty="0"/>
              <a:t>3. Muscle tissue</a:t>
            </a:r>
          </a:p>
          <a:p>
            <a:pPr marL="0" indent="0">
              <a:buNone/>
            </a:pPr>
            <a:r>
              <a:rPr lang="en-US" sz="2400" dirty="0"/>
              <a:t>4. Nervous tissue</a:t>
            </a:r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880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3DBBD-FEE6-4C20-9791-369DDC14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76" y="376237"/>
            <a:ext cx="6667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26" name="Picture 2" descr="The four types of tissues are exemplified in nervous tissue, stratified squamous epithelial tissue, cardiac muscle tissue, and connective tissue in small intestine. ">
            <a:extLst>
              <a:ext uri="{FF2B5EF4-FFF2-40B4-BE49-F238E27FC236}">
                <a16:creationId xmlns:a16="http://schemas.microsoft.com/office/drawing/2014/main" id="{7E914951-DA25-4AE6-9368-1600308F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70" y="81280"/>
            <a:ext cx="651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B1467-E8F4-4062-8B33-1327805709D0}"/>
              </a:ext>
            </a:extLst>
          </p:cNvPr>
          <p:cNvSpPr txBox="1"/>
          <p:nvPr/>
        </p:nvSpPr>
        <p:spPr>
          <a:xfrm>
            <a:off x="8575040" y="149352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FOUR TYPES OF ANIMAL TISSUES</a:t>
            </a:r>
            <a:endParaRPr lang="en-ZA" sz="4400" b="1" dirty="0"/>
          </a:p>
        </p:txBody>
      </p:sp>
    </p:spTree>
    <p:extLst>
      <p:ext uri="{BB962C8B-B14F-4D97-AF65-F5344CB8AC3E}">
        <p14:creationId xmlns:p14="http://schemas.microsoft.com/office/powerpoint/2010/main" val="2447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Epithelial Tissue</a:t>
            </a:r>
            <a:endParaRPr lang="en-ZA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2479965"/>
            <a:ext cx="5039131" cy="3721880"/>
          </a:xfrm>
        </p:spPr>
        <p:txBody>
          <a:bodyPr anchor="ctr">
            <a:noAutofit/>
          </a:bodyPr>
          <a:lstStyle/>
          <a:p>
            <a:r>
              <a:rPr lang="en-ZA" sz="2400" dirty="0"/>
              <a:t>Forms the outer layer of the body and also lines many of the body cavities where it has a protective function.</a:t>
            </a:r>
          </a:p>
          <a:p>
            <a:r>
              <a:rPr lang="en-ZA" sz="2400" dirty="0"/>
              <a:t> The tissue has tightly-joined, closely-packed cells. </a:t>
            </a:r>
          </a:p>
          <a:p>
            <a:r>
              <a:rPr lang="en-ZA" sz="2400" dirty="0"/>
              <a:t>Epithelial cells protect against mechanical injury, invasive microorganisms, and fluid loss and also provides surface for absorption, excretion and transport of molecules</a:t>
            </a:r>
            <a:endParaRPr lang="en-US" sz="2400" dirty="0"/>
          </a:p>
          <a:p>
            <a:endParaRPr lang="en-Z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2" r="16855" b="-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C605E3-621C-4225-9544-A5794AA9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28" y="1089889"/>
            <a:ext cx="5588886" cy="3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Epithelial Tissues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Epithelial tissues can be classified based on the number of cell layers and the shape of cells</a:t>
            </a:r>
          </a:p>
          <a:p>
            <a:r>
              <a:rPr lang="en-US" dirty="0"/>
              <a:t>On the basis of the number of cell layers we have: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Simple epithelium</a:t>
            </a:r>
            <a:r>
              <a:rPr lang="en-US" dirty="0"/>
              <a:t> – made up of a single layer of 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Compound epithelium</a:t>
            </a:r>
            <a:r>
              <a:rPr lang="en-US" dirty="0"/>
              <a:t>  - has many layers of cells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1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8F774-DF4E-459B-A87B-9D5AADC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" r="2" b="2"/>
          <a:stretch/>
        </p:blipFill>
        <p:spPr>
          <a:xfrm>
            <a:off x="6338315" y="2516777"/>
            <a:ext cx="5698101" cy="41583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92B9-6A58-4D2D-8CC9-DE921B13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Simple Epithelial Tissues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A629-62F2-4C6C-80FE-53A591CB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777"/>
            <a:ext cx="10811255" cy="3210255"/>
          </a:xfrm>
        </p:spPr>
        <p:txBody>
          <a:bodyPr>
            <a:noAutofit/>
          </a:bodyPr>
          <a:lstStyle/>
          <a:p>
            <a:r>
              <a:rPr lang="en-US" dirty="0"/>
              <a:t>There are 5 types of simple epithelial tissues but we will look at 4 of these:</a:t>
            </a:r>
          </a:p>
          <a:p>
            <a:pPr lvl="1"/>
            <a:r>
              <a:rPr lang="en-US" sz="2800" dirty="0"/>
              <a:t>Squamous</a:t>
            </a:r>
          </a:p>
          <a:p>
            <a:pPr lvl="1"/>
            <a:r>
              <a:rPr lang="en-US" sz="2800" dirty="0"/>
              <a:t>Cuboidal</a:t>
            </a:r>
          </a:p>
          <a:p>
            <a:pPr lvl="1"/>
            <a:r>
              <a:rPr lang="en-US" sz="2800" dirty="0"/>
              <a:t>Columnar</a:t>
            </a:r>
          </a:p>
          <a:p>
            <a:pPr lvl="1"/>
            <a:r>
              <a:rPr lang="en-US" sz="2800" dirty="0"/>
              <a:t>Ciliated</a:t>
            </a:r>
          </a:p>
          <a:p>
            <a:pPr lvl="1"/>
            <a:r>
              <a:rPr lang="en-US" sz="2800" dirty="0"/>
              <a:t>(Pseudostratified)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31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1052</Words>
  <Application>Microsoft Office PowerPoint</Application>
  <PresentationFormat>Widescreen</PresentationFormat>
  <Paragraphs>120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Life at the Molecular Cellular and Tissue Level</vt:lpstr>
      <vt:lpstr>CAPS DOCUMENT: PG. 28</vt:lpstr>
      <vt:lpstr>What is a Tissue?</vt:lpstr>
      <vt:lpstr>Levels of Organization in the Human Body </vt:lpstr>
      <vt:lpstr>Types of Animal  Tissues</vt:lpstr>
      <vt:lpstr>PowerPoint Presentation</vt:lpstr>
      <vt:lpstr>Epithelial Tissue</vt:lpstr>
      <vt:lpstr>Classification of Epithelial Tissues</vt:lpstr>
      <vt:lpstr>Simple Epithelial Tissues</vt:lpstr>
      <vt:lpstr>Squamous Epithelium </vt:lpstr>
      <vt:lpstr>Cuboidal Epithelium</vt:lpstr>
      <vt:lpstr>Columnar Epithelium</vt:lpstr>
      <vt:lpstr>Ciliated Epithelium</vt:lpstr>
      <vt:lpstr>COMPOUND EPITHELIUM</vt:lpstr>
      <vt:lpstr>Muscle Tissue</vt:lpstr>
      <vt:lpstr>Types of Muscle Tissue</vt:lpstr>
      <vt:lpstr>Skeletal muscle</vt:lpstr>
      <vt:lpstr>Skeletal Muscle</vt:lpstr>
      <vt:lpstr>Smooth Muscle</vt:lpstr>
      <vt:lpstr>Smooth Muscle</vt:lpstr>
      <vt:lpstr>Cardiac Muscle</vt:lpstr>
      <vt:lpstr>Cardiac Muscle</vt:lpstr>
      <vt:lpstr>Nervous Tissue</vt:lpstr>
      <vt:lpstr>Types of Neurons</vt:lpstr>
      <vt:lpstr>PowerPoint Presentation</vt:lpstr>
      <vt:lpstr>ACTIVITY</vt:lpstr>
      <vt:lpstr>PowerPoint Presentation</vt:lpstr>
      <vt:lpstr>Name and describe the general function of each of the following tissues</vt:lpstr>
      <vt:lpstr>Identify tissues labelled A-D in the diagrams below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at the Molecular Cellular and Tissue Level</dc:title>
  <dc:creator>Zimasa Sanda</dc:creator>
  <cp:lastModifiedBy>Zimasa Sanda</cp:lastModifiedBy>
  <cp:revision>11</cp:revision>
  <dcterms:created xsi:type="dcterms:W3CDTF">2020-07-19T20:07:25Z</dcterms:created>
  <dcterms:modified xsi:type="dcterms:W3CDTF">2020-07-20T02:26:24Z</dcterms:modified>
</cp:coreProperties>
</file>