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65" r:id="rId7"/>
    <p:sldId id="331" r:id="rId8"/>
    <p:sldId id="333" r:id="rId9"/>
    <p:sldId id="334" r:id="rId10"/>
    <p:sldId id="269" r:id="rId11"/>
    <p:sldId id="267" r:id="rId12"/>
    <p:sldId id="335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16459-B244-47A7-BF4B-354BDCEF8C3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9175D813-08F9-417F-A9F9-4CB6E887AF6B}">
      <dgm:prSet phldrT="[Text]"/>
      <dgm:spPr/>
      <dgm:t>
        <a:bodyPr/>
        <a:lstStyle/>
        <a:p>
          <a:pPr>
            <a:buNone/>
          </a:pPr>
          <a:r>
            <a:rPr lang="en-US" dirty="0"/>
            <a:t>When the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thyroxin in the blood drops below normal</a:t>
          </a:r>
          <a:r>
            <a:rPr lang="en-US" dirty="0"/>
            <a:t>: </a:t>
          </a:r>
          <a:endParaRPr lang="en-ZA" dirty="0"/>
        </a:p>
      </dgm:t>
    </dgm:pt>
    <dgm:pt modelId="{CFB2D351-D8F1-4FF4-A5A3-949A7AF2D1DC}" type="parTrans" cxnId="{BF630092-7ECB-4F1A-91BA-34829A43AAFC}">
      <dgm:prSet/>
      <dgm:spPr/>
      <dgm:t>
        <a:bodyPr/>
        <a:lstStyle/>
        <a:p>
          <a:endParaRPr lang="en-ZA" sz="2800"/>
        </a:p>
      </dgm:t>
    </dgm:pt>
    <dgm:pt modelId="{F587C893-5C78-4C46-B95B-A57F58F24C33}" type="sibTrans" cxnId="{BF630092-7ECB-4F1A-91BA-34829A43AAFC}">
      <dgm:prSet/>
      <dgm:spPr/>
      <dgm:t>
        <a:bodyPr/>
        <a:lstStyle/>
        <a:p>
          <a:endParaRPr lang="en-ZA"/>
        </a:p>
      </dgm:t>
    </dgm:pt>
    <dgm:pt modelId="{83EFD344-7314-4735-BDE5-947395C61C3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The pituitary gland detects the </a:t>
          </a:r>
          <a:r>
            <a:rPr lang="en-US" b="1"/>
            <a:t>decreased level of thyroxin </a:t>
          </a:r>
          <a:r>
            <a:rPr lang="en-US"/>
            <a:t>in the blood</a:t>
          </a:r>
          <a:endParaRPr lang="en-ZA"/>
        </a:p>
      </dgm:t>
    </dgm:pt>
    <dgm:pt modelId="{E36DE981-16C9-465E-B9E0-3DB6F3DE89A9}" type="parTrans" cxnId="{FEBE14DC-7AD2-4FFA-8471-961AA67B4ECA}">
      <dgm:prSet/>
      <dgm:spPr/>
      <dgm:t>
        <a:bodyPr/>
        <a:lstStyle/>
        <a:p>
          <a:endParaRPr lang="en-ZA" sz="2800"/>
        </a:p>
      </dgm:t>
    </dgm:pt>
    <dgm:pt modelId="{583005EF-3AB5-43F8-BB84-87AB8C5E8256}" type="sibTrans" cxnId="{FEBE14DC-7AD2-4FFA-8471-961AA67B4ECA}">
      <dgm:prSet/>
      <dgm:spPr/>
      <dgm:t>
        <a:bodyPr/>
        <a:lstStyle/>
        <a:p>
          <a:endParaRPr lang="en-ZA"/>
        </a:p>
      </dgm:t>
    </dgm:pt>
    <dgm:pt modelId="{FA56ADBC-63D2-4D31-9678-6C5145F1F8F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The pituitary gland then secretes </a:t>
          </a:r>
          <a:r>
            <a:rPr lang="en-US" b="1"/>
            <a:t>more TSH  </a:t>
          </a:r>
          <a:r>
            <a:rPr lang="en-US"/>
            <a:t>into the bloodstream </a:t>
          </a:r>
          <a:endParaRPr lang="en-ZA"/>
        </a:p>
      </dgm:t>
    </dgm:pt>
    <dgm:pt modelId="{D66FEBF9-C5F1-4CA2-9B20-D2143657C3D3}" type="parTrans" cxnId="{DA2D1427-45B8-4110-9768-95DA6B2DE8C9}">
      <dgm:prSet/>
      <dgm:spPr/>
      <dgm:t>
        <a:bodyPr/>
        <a:lstStyle/>
        <a:p>
          <a:endParaRPr lang="en-ZA" sz="2800"/>
        </a:p>
      </dgm:t>
    </dgm:pt>
    <dgm:pt modelId="{D9ECA1FF-904E-4F5B-BE9D-9FAA1FD80154}" type="sibTrans" cxnId="{DA2D1427-45B8-4110-9768-95DA6B2DE8C9}">
      <dgm:prSet/>
      <dgm:spPr/>
      <dgm:t>
        <a:bodyPr/>
        <a:lstStyle/>
        <a:p>
          <a:endParaRPr lang="en-ZA"/>
        </a:p>
      </dgm:t>
    </dgm:pt>
    <dgm:pt modelId="{F2CE90ED-22BA-4C02-A320-48FCBF24ABD8}">
      <dgm:prSet/>
      <dgm:spPr/>
      <dgm:t>
        <a:bodyPr/>
        <a:lstStyle/>
        <a:p>
          <a:r>
            <a:rPr lang="en-US"/>
            <a:t>The </a:t>
          </a:r>
          <a:r>
            <a:rPr lang="en-US" b="1"/>
            <a:t>thyroxine </a:t>
          </a:r>
          <a:r>
            <a:rPr lang="en-US"/>
            <a:t>level therefore </a:t>
          </a:r>
          <a:r>
            <a:rPr lang="en-US" b="1"/>
            <a:t>rises</a:t>
          </a:r>
          <a:r>
            <a:rPr lang="en-US"/>
            <a:t> and returns to normal</a:t>
          </a:r>
        </a:p>
      </dgm:t>
    </dgm:pt>
    <dgm:pt modelId="{56770B85-8913-43CD-9385-A1292A5799DC}" type="parTrans" cxnId="{EC049467-C386-456E-832F-5ACC2E5614F6}">
      <dgm:prSet/>
      <dgm:spPr/>
      <dgm:t>
        <a:bodyPr/>
        <a:lstStyle/>
        <a:p>
          <a:endParaRPr lang="en-ZA" sz="2800"/>
        </a:p>
      </dgm:t>
    </dgm:pt>
    <dgm:pt modelId="{45C9B95D-8819-414D-A472-229BE465C560}" type="sibTrans" cxnId="{EC049467-C386-456E-832F-5ACC2E5614F6}">
      <dgm:prSet/>
      <dgm:spPr/>
      <dgm:t>
        <a:bodyPr/>
        <a:lstStyle/>
        <a:p>
          <a:endParaRPr lang="en-ZA"/>
        </a:p>
      </dgm:t>
    </dgm:pt>
    <dgm:pt modelId="{A8D53365-A9CC-4587-A507-87E410657DC4}">
      <dgm:prSet/>
      <dgm:spPr/>
      <dgm:t>
        <a:bodyPr/>
        <a:lstStyle/>
        <a:p>
          <a:r>
            <a:rPr lang="en-US"/>
            <a:t>The higher level of thyroxin </a:t>
          </a:r>
          <a:r>
            <a:rPr lang="en-US" b="1"/>
            <a:t>inhibits further secretion of TSH </a:t>
          </a:r>
          <a:r>
            <a:rPr lang="en-US"/>
            <a:t>from the pituitary</a:t>
          </a:r>
        </a:p>
      </dgm:t>
    </dgm:pt>
    <dgm:pt modelId="{3B281208-121E-405B-B694-523FD302F7A1}" type="parTrans" cxnId="{04D4D7AF-45DA-4C15-A478-D3C71B3D62B0}">
      <dgm:prSet/>
      <dgm:spPr/>
      <dgm:t>
        <a:bodyPr/>
        <a:lstStyle/>
        <a:p>
          <a:endParaRPr lang="en-ZA" sz="2800"/>
        </a:p>
      </dgm:t>
    </dgm:pt>
    <dgm:pt modelId="{6B0E7D01-5482-442B-869F-60543B66E728}" type="sibTrans" cxnId="{04D4D7AF-45DA-4C15-A478-D3C71B3D62B0}">
      <dgm:prSet/>
      <dgm:spPr/>
      <dgm:t>
        <a:bodyPr/>
        <a:lstStyle/>
        <a:p>
          <a:endParaRPr lang="en-ZA"/>
        </a:p>
      </dgm:t>
    </dgm:pt>
    <dgm:pt modelId="{0BA8078C-0145-46D1-A3A8-7C9DB4AF914C}" type="pres">
      <dgm:prSet presAssocID="{B9C16459-B244-47A7-BF4B-354BDCEF8C37}" presName="diagram" presStyleCnt="0">
        <dgm:presLayoutVars>
          <dgm:dir/>
          <dgm:resizeHandles val="exact"/>
        </dgm:presLayoutVars>
      </dgm:prSet>
      <dgm:spPr/>
    </dgm:pt>
    <dgm:pt modelId="{3FD0CC76-1435-4C34-8729-EFC49B2BE8FD}" type="pres">
      <dgm:prSet presAssocID="{9175D813-08F9-417F-A9F9-4CB6E887AF6B}" presName="node" presStyleLbl="node1" presStyleIdx="0" presStyleCnt="5">
        <dgm:presLayoutVars>
          <dgm:bulletEnabled val="1"/>
        </dgm:presLayoutVars>
      </dgm:prSet>
      <dgm:spPr/>
    </dgm:pt>
    <dgm:pt modelId="{578985B4-C7FC-41DC-816B-9353776B5912}" type="pres">
      <dgm:prSet presAssocID="{F587C893-5C78-4C46-B95B-A57F58F24C33}" presName="sibTrans" presStyleCnt="0"/>
      <dgm:spPr/>
    </dgm:pt>
    <dgm:pt modelId="{71E60A6E-23EE-4D67-AB65-F0B99AB0C025}" type="pres">
      <dgm:prSet presAssocID="{83EFD344-7314-4735-BDE5-947395C61C38}" presName="node" presStyleLbl="node1" presStyleIdx="1" presStyleCnt="5">
        <dgm:presLayoutVars>
          <dgm:bulletEnabled val="1"/>
        </dgm:presLayoutVars>
      </dgm:prSet>
      <dgm:spPr/>
    </dgm:pt>
    <dgm:pt modelId="{DD877743-E2B2-47C5-B448-5F4C5F08F552}" type="pres">
      <dgm:prSet presAssocID="{583005EF-3AB5-43F8-BB84-87AB8C5E8256}" presName="sibTrans" presStyleCnt="0"/>
      <dgm:spPr/>
    </dgm:pt>
    <dgm:pt modelId="{42EEFB26-1C4D-4415-83B2-1852D1F13798}" type="pres">
      <dgm:prSet presAssocID="{FA56ADBC-63D2-4D31-9678-6C5145F1F8F5}" presName="node" presStyleLbl="node1" presStyleIdx="2" presStyleCnt="5">
        <dgm:presLayoutVars>
          <dgm:bulletEnabled val="1"/>
        </dgm:presLayoutVars>
      </dgm:prSet>
      <dgm:spPr/>
    </dgm:pt>
    <dgm:pt modelId="{21AC6793-9CED-48C1-8A2F-8BD9958D256D}" type="pres">
      <dgm:prSet presAssocID="{D9ECA1FF-904E-4F5B-BE9D-9FAA1FD80154}" presName="sibTrans" presStyleCnt="0"/>
      <dgm:spPr/>
    </dgm:pt>
    <dgm:pt modelId="{C31B1B9C-319E-4CE7-8A8D-39278FBCA066}" type="pres">
      <dgm:prSet presAssocID="{F2CE90ED-22BA-4C02-A320-48FCBF24ABD8}" presName="node" presStyleLbl="node1" presStyleIdx="3" presStyleCnt="5">
        <dgm:presLayoutVars>
          <dgm:bulletEnabled val="1"/>
        </dgm:presLayoutVars>
      </dgm:prSet>
      <dgm:spPr/>
    </dgm:pt>
    <dgm:pt modelId="{71C8A20D-3BF2-4970-925B-6D4C35E7BA05}" type="pres">
      <dgm:prSet presAssocID="{45C9B95D-8819-414D-A472-229BE465C560}" presName="sibTrans" presStyleCnt="0"/>
      <dgm:spPr/>
    </dgm:pt>
    <dgm:pt modelId="{8F46F2B0-64E0-4F1F-9F6F-FB251A9970E3}" type="pres">
      <dgm:prSet presAssocID="{A8D53365-A9CC-4587-A507-87E410657DC4}" presName="node" presStyleLbl="node1" presStyleIdx="4" presStyleCnt="5">
        <dgm:presLayoutVars>
          <dgm:bulletEnabled val="1"/>
        </dgm:presLayoutVars>
      </dgm:prSet>
      <dgm:spPr/>
    </dgm:pt>
  </dgm:ptLst>
  <dgm:cxnLst>
    <dgm:cxn modelId="{813C2918-FEE5-4350-84A7-325FF6248DFF}" type="presOf" srcId="{F2CE90ED-22BA-4C02-A320-48FCBF24ABD8}" destId="{C31B1B9C-319E-4CE7-8A8D-39278FBCA066}" srcOrd="0" destOrd="0" presId="urn:microsoft.com/office/officeart/2005/8/layout/default"/>
    <dgm:cxn modelId="{5B98EC22-B2B0-4B66-A0D2-AFA1A898B867}" type="presOf" srcId="{83EFD344-7314-4735-BDE5-947395C61C38}" destId="{71E60A6E-23EE-4D67-AB65-F0B99AB0C025}" srcOrd="0" destOrd="0" presId="urn:microsoft.com/office/officeart/2005/8/layout/default"/>
    <dgm:cxn modelId="{DA2D1427-45B8-4110-9768-95DA6B2DE8C9}" srcId="{B9C16459-B244-47A7-BF4B-354BDCEF8C37}" destId="{FA56ADBC-63D2-4D31-9678-6C5145F1F8F5}" srcOrd="2" destOrd="0" parTransId="{D66FEBF9-C5F1-4CA2-9B20-D2143657C3D3}" sibTransId="{D9ECA1FF-904E-4F5B-BE9D-9FAA1FD80154}"/>
    <dgm:cxn modelId="{EC049467-C386-456E-832F-5ACC2E5614F6}" srcId="{B9C16459-B244-47A7-BF4B-354BDCEF8C37}" destId="{F2CE90ED-22BA-4C02-A320-48FCBF24ABD8}" srcOrd="3" destOrd="0" parTransId="{56770B85-8913-43CD-9385-A1292A5799DC}" sibTransId="{45C9B95D-8819-414D-A472-229BE465C560}"/>
    <dgm:cxn modelId="{01AE6486-8526-45E4-8F31-42D0C6315FB4}" type="presOf" srcId="{9175D813-08F9-417F-A9F9-4CB6E887AF6B}" destId="{3FD0CC76-1435-4C34-8729-EFC49B2BE8FD}" srcOrd="0" destOrd="0" presId="urn:microsoft.com/office/officeart/2005/8/layout/default"/>
    <dgm:cxn modelId="{A1F3E18B-09F3-49A3-8D1B-5D1B5DDB7620}" type="presOf" srcId="{A8D53365-A9CC-4587-A507-87E410657DC4}" destId="{8F46F2B0-64E0-4F1F-9F6F-FB251A9970E3}" srcOrd="0" destOrd="0" presId="urn:microsoft.com/office/officeart/2005/8/layout/default"/>
    <dgm:cxn modelId="{BF630092-7ECB-4F1A-91BA-34829A43AAFC}" srcId="{B9C16459-B244-47A7-BF4B-354BDCEF8C37}" destId="{9175D813-08F9-417F-A9F9-4CB6E887AF6B}" srcOrd="0" destOrd="0" parTransId="{CFB2D351-D8F1-4FF4-A5A3-949A7AF2D1DC}" sibTransId="{F587C893-5C78-4C46-B95B-A57F58F24C33}"/>
    <dgm:cxn modelId="{66A8139D-5063-4CC0-ABD7-075945616661}" type="presOf" srcId="{B9C16459-B244-47A7-BF4B-354BDCEF8C37}" destId="{0BA8078C-0145-46D1-A3A8-7C9DB4AF914C}" srcOrd="0" destOrd="0" presId="urn:microsoft.com/office/officeart/2005/8/layout/default"/>
    <dgm:cxn modelId="{04D4D7AF-45DA-4C15-A478-D3C71B3D62B0}" srcId="{B9C16459-B244-47A7-BF4B-354BDCEF8C37}" destId="{A8D53365-A9CC-4587-A507-87E410657DC4}" srcOrd="4" destOrd="0" parTransId="{3B281208-121E-405B-B694-523FD302F7A1}" sibTransId="{6B0E7D01-5482-442B-869F-60543B66E728}"/>
    <dgm:cxn modelId="{DFABF1C4-A4C5-4733-AC92-F6E8402A6CD1}" type="presOf" srcId="{FA56ADBC-63D2-4D31-9678-6C5145F1F8F5}" destId="{42EEFB26-1C4D-4415-83B2-1852D1F13798}" srcOrd="0" destOrd="0" presId="urn:microsoft.com/office/officeart/2005/8/layout/default"/>
    <dgm:cxn modelId="{FEBE14DC-7AD2-4FFA-8471-961AA67B4ECA}" srcId="{B9C16459-B244-47A7-BF4B-354BDCEF8C37}" destId="{83EFD344-7314-4735-BDE5-947395C61C38}" srcOrd="1" destOrd="0" parTransId="{E36DE981-16C9-465E-B9E0-3DB6F3DE89A9}" sibTransId="{583005EF-3AB5-43F8-BB84-87AB8C5E8256}"/>
    <dgm:cxn modelId="{00393379-000C-4711-B1B2-CA92CA0FD011}" type="presParOf" srcId="{0BA8078C-0145-46D1-A3A8-7C9DB4AF914C}" destId="{3FD0CC76-1435-4C34-8729-EFC49B2BE8FD}" srcOrd="0" destOrd="0" presId="urn:microsoft.com/office/officeart/2005/8/layout/default"/>
    <dgm:cxn modelId="{48C25BE2-C5D6-487C-8242-1B4B7B0DFD5D}" type="presParOf" srcId="{0BA8078C-0145-46D1-A3A8-7C9DB4AF914C}" destId="{578985B4-C7FC-41DC-816B-9353776B5912}" srcOrd="1" destOrd="0" presId="urn:microsoft.com/office/officeart/2005/8/layout/default"/>
    <dgm:cxn modelId="{2BAE8304-4D6C-4A42-89D8-7BF19E52AF40}" type="presParOf" srcId="{0BA8078C-0145-46D1-A3A8-7C9DB4AF914C}" destId="{71E60A6E-23EE-4D67-AB65-F0B99AB0C025}" srcOrd="2" destOrd="0" presId="urn:microsoft.com/office/officeart/2005/8/layout/default"/>
    <dgm:cxn modelId="{16DC2EFE-A12C-4AE4-B33D-A41730E4CB00}" type="presParOf" srcId="{0BA8078C-0145-46D1-A3A8-7C9DB4AF914C}" destId="{DD877743-E2B2-47C5-B448-5F4C5F08F552}" srcOrd="3" destOrd="0" presId="urn:microsoft.com/office/officeart/2005/8/layout/default"/>
    <dgm:cxn modelId="{930A8621-E25B-41E7-84E0-30F49E4E37A2}" type="presParOf" srcId="{0BA8078C-0145-46D1-A3A8-7C9DB4AF914C}" destId="{42EEFB26-1C4D-4415-83B2-1852D1F13798}" srcOrd="4" destOrd="0" presId="urn:microsoft.com/office/officeart/2005/8/layout/default"/>
    <dgm:cxn modelId="{465C40B0-81D6-47FC-86B3-D298DBA4E4DE}" type="presParOf" srcId="{0BA8078C-0145-46D1-A3A8-7C9DB4AF914C}" destId="{21AC6793-9CED-48C1-8A2F-8BD9958D256D}" srcOrd="5" destOrd="0" presId="urn:microsoft.com/office/officeart/2005/8/layout/default"/>
    <dgm:cxn modelId="{BA26864B-BB00-473F-9C32-3BFC923B10DE}" type="presParOf" srcId="{0BA8078C-0145-46D1-A3A8-7C9DB4AF914C}" destId="{C31B1B9C-319E-4CE7-8A8D-39278FBCA066}" srcOrd="6" destOrd="0" presId="urn:microsoft.com/office/officeart/2005/8/layout/default"/>
    <dgm:cxn modelId="{16AC5DB0-5D86-46E0-AB33-12D55E614906}" type="presParOf" srcId="{0BA8078C-0145-46D1-A3A8-7C9DB4AF914C}" destId="{71C8A20D-3BF2-4970-925B-6D4C35E7BA05}" srcOrd="7" destOrd="0" presId="urn:microsoft.com/office/officeart/2005/8/layout/default"/>
    <dgm:cxn modelId="{101F6C1F-1DA3-46D5-B72A-C3FF8A80F437}" type="presParOf" srcId="{0BA8078C-0145-46D1-A3A8-7C9DB4AF914C}" destId="{8F46F2B0-64E0-4F1F-9F6F-FB251A9970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16459-B244-47A7-BF4B-354BDCEF8C3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175D813-08F9-417F-A9F9-4CB6E887AF6B}">
      <dgm:prSet phldrT="[Text]" custT="1"/>
      <dgm:spPr/>
      <dgm:t>
        <a:bodyPr/>
        <a:lstStyle/>
        <a:p>
          <a:pPr>
            <a:buNone/>
          </a:pPr>
          <a:r>
            <a:rPr lang="en-US" sz="2400" dirty="0"/>
            <a:t>When the 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thyroxin level is too high</a:t>
          </a:r>
          <a:r>
            <a:rPr lang="en-US" sz="2400" dirty="0"/>
            <a:t>: </a:t>
          </a:r>
          <a:endParaRPr lang="en-ZA" sz="2400" dirty="0"/>
        </a:p>
      </dgm:t>
    </dgm:pt>
    <dgm:pt modelId="{CFB2D351-D8F1-4FF4-A5A3-949A7AF2D1DC}" type="parTrans" cxnId="{BF630092-7ECB-4F1A-91BA-34829A43AAFC}">
      <dgm:prSet/>
      <dgm:spPr/>
      <dgm:t>
        <a:bodyPr/>
        <a:lstStyle/>
        <a:p>
          <a:endParaRPr lang="en-ZA" sz="2400"/>
        </a:p>
      </dgm:t>
    </dgm:pt>
    <dgm:pt modelId="{F587C893-5C78-4C46-B95B-A57F58F24C33}" type="sibTrans" cxnId="{BF630092-7ECB-4F1A-91BA-34829A43AAFC}">
      <dgm:prSet/>
      <dgm:spPr/>
      <dgm:t>
        <a:bodyPr/>
        <a:lstStyle/>
        <a:p>
          <a:endParaRPr lang="en-ZA" sz="2400"/>
        </a:p>
      </dgm:t>
    </dgm:pt>
    <dgm:pt modelId="{83EFD344-7314-4735-BDE5-947395C61C3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The pituitary gland detects the </a:t>
          </a:r>
          <a:r>
            <a:rPr lang="en-US" sz="2400" b="1" dirty="0"/>
            <a:t>increased level of thyroxin </a:t>
          </a:r>
          <a:r>
            <a:rPr lang="en-US" sz="2400" dirty="0"/>
            <a:t>in the blood</a:t>
          </a:r>
          <a:endParaRPr lang="en-ZA" sz="2400" dirty="0"/>
        </a:p>
      </dgm:t>
    </dgm:pt>
    <dgm:pt modelId="{E36DE981-16C9-465E-B9E0-3DB6F3DE89A9}" type="parTrans" cxnId="{FEBE14DC-7AD2-4FFA-8471-961AA67B4ECA}">
      <dgm:prSet/>
      <dgm:spPr/>
      <dgm:t>
        <a:bodyPr/>
        <a:lstStyle/>
        <a:p>
          <a:endParaRPr lang="en-ZA" sz="2400"/>
        </a:p>
      </dgm:t>
    </dgm:pt>
    <dgm:pt modelId="{583005EF-3AB5-43F8-BB84-87AB8C5E8256}" type="sibTrans" cxnId="{FEBE14DC-7AD2-4FFA-8471-961AA67B4ECA}">
      <dgm:prSet/>
      <dgm:spPr/>
      <dgm:t>
        <a:bodyPr/>
        <a:lstStyle/>
        <a:p>
          <a:endParaRPr lang="en-ZA" sz="2400"/>
        </a:p>
      </dgm:t>
    </dgm:pt>
    <dgm:pt modelId="{FA56ADBC-63D2-4D31-9678-6C5145F1F8F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The pituitary is stimulated to secrete </a:t>
          </a:r>
          <a:r>
            <a:rPr lang="en-US" sz="2400" b="1" dirty="0"/>
            <a:t>less </a:t>
          </a:r>
          <a:r>
            <a:rPr lang="en-US" sz="2400" b="1" dirty="0" err="1"/>
            <a:t>tsh</a:t>
          </a:r>
          <a:r>
            <a:rPr lang="en-US" sz="2400" b="1" dirty="0"/>
            <a:t> </a:t>
          </a:r>
          <a:endParaRPr lang="en-ZA" sz="2400" dirty="0"/>
        </a:p>
      </dgm:t>
    </dgm:pt>
    <dgm:pt modelId="{D66FEBF9-C5F1-4CA2-9B20-D2143657C3D3}" type="parTrans" cxnId="{DA2D1427-45B8-4110-9768-95DA6B2DE8C9}">
      <dgm:prSet/>
      <dgm:spPr/>
      <dgm:t>
        <a:bodyPr/>
        <a:lstStyle/>
        <a:p>
          <a:endParaRPr lang="en-ZA" sz="2400"/>
        </a:p>
      </dgm:t>
    </dgm:pt>
    <dgm:pt modelId="{D9ECA1FF-904E-4F5B-BE9D-9FAA1FD80154}" type="sibTrans" cxnId="{DA2D1427-45B8-4110-9768-95DA6B2DE8C9}">
      <dgm:prSet/>
      <dgm:spPr/>
      <dgm:t>
        <a:bodyPr/>
        <a:lstStyle/>
        <a:p>
          <a:endParaRPr lang="en-ZA" sz="2400"/>
        </a:p>
      </dgm:t>
    </dgm:pt>
    <dgm:pt modelId="{F2CE90ED-22BA-4C02-A320-48FCBF24ABD8}">
      <dgm:prSet custT="1"/>
      <dgm:spPr/>
      <dgm:t>
        <a:bodyPr/>
        <a:lstStyle/>
        <a:p>
          <a:r>
            <a:rPr lang="en-US" sz="2400" dirty="0"/>
            <a:t>This stimulates the thyroid gland to secrete </a:t>
          </a:r>
          <a:r>
            <a:rPr lang="en-US" sz="2400" b="1" dirty="0"/>
            <a:t>less or no thyroxin </a:t>
          </a:r>
          <a:endParaRPr lang="en-US" sz="2400" dirty="0"/>
        </a:p>
      </dgm:t>
    </dgm:pt>
    <dgm:pt modelId="{56770B85-8913-43CD-9385-A1292A5799DC}" type="parTrans" cxnId="{EC049467-C386-456E-832F-5ACC2E5614F6}">
      <dgm:prSet/>
      <dgm:spPr/>
      <dgm:t>
        <a:bodyPr/>
        <a:lstStyle/>
        <a:p>
          <a:endParaRPr lang="en-ZA" sz="2400"/>
        </a:p>
      </dgm:t>
    </dgm:pt>
    <dgm:pt modelId="{45C9B95D-8819-414D-A472-229BE465C560}" type="sibTrans" cxnId="{EC049467-C386-456E-832F-5ACC2E5614F6}">
      <dgm:prSet/>
      <dgm:spPr/>
      <dgm:t>
        <a:bodyPr/>
        <a:lstStyle/>
        <a:p>
          <a:endParaRPr lang="en-ZA" sz="2400"/>
        </a:p>
      </dgm:t>
    </dgm:pt>
    <dgm:pt modelId="{A8D53365-A9CC-4587-A507-87E410657DC4}">
      <dgm:prSet custT="1"/>
      <dgm:spPr/>
      <dgm:t>
        <a:bodyPr/>
        <a:lstStyle/>
        <a:p>
          <a:r>
            <a:rPr lang="en-US" sz="2400" dirty="0"/>
            <a:t>The level of </a:t>
          </a:r>
          <a:r>
            <a:rPr lang="en-US" sz="2400" b="1" dirty="0"/>
            <a:t>thyroxin is reduced  </a:t>
          </a:r>
          <a:r>
            <a:rPr lang="en-US" sz="2400" dirty="0"/>
            <a:t> to normal limits </a:t>
          </a:r>
        </a:p>
      </dgm:t>
    </dgm:pt>
    <dgm:pt modelId="{3B281208-121E-405B-B694-523FD302F7A1}" type="parTrans" cxnId="{04D4D7AF-45DA-4C15-A478-D3C71B3D62B0}">
      <dgm:prSet/>
      <dgm:spPr/>
      <dgm:t>
        <a:bodyPr/>
        <a:lstStyle/>
        <a:p>
          <a:endParaRPr lang="en-ZA" sz="2400"/>
        </a:p>
      </dgm:t>
    </dgm:pt>
    <dgm:pt modelId="{6B0E7D01-5482-442B-869F-60543B66E728}" type="sibTrans" cxnId="{04D4D7AF-45DA-4C15-A478-D3C71B3D62B0}">
      <dgm:prSet/>
      <dgm:spPr/>
      <dgm:t>
        <a:bodyPr/>
        <a:lstStyle/>
        <a:p>
          <a:endParaRPr lang="en-ZA" sz="2400"/>
        </a:p>
      </dgm:t>
    </dgm:pt>
    <dgm:pt modelId="{0A182776-8F96-496F-A86F-E3A2E56D860C}" type="pres">
      <dgm:prSet presAssocID="{B9C16459-B244-47A7-BF4B-354BDCEF8C37}" presName="linear" presStyleCnt="0">
        <dgm:presLayoutVars>
          <dgm:animLvl val="lvl"/>
          <dgm:resizeHandles val="exact"/>
        </dgm:presLayoutVars>
      </dgm:prSet>
      <dgm:spPr/>
    </dgm:pt>
    <dgm:pt modelId="{11A744C8-F073-4DB9-95CE-D793D6077AFB}" type="pres">
      <dgm:prSet presAssocID="{9175D813-08F9-417F-A9F9-4CB6E887AF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45B43E-D826-4896-821E-C65B3D08BAEC}" type="pres">
      <dgm:prSet presAssocID="{F587C893-5C78-4C46-B95B-A57F58F24C33}" presName="spacer" presStyleCnt="0"/>
      <dgm:spPr/>
    </dgm:pt>
    <dgm:pt modelId="{9AC05721-34AF-41F4-9425-54885083515D}" type="pres">
      <dgm:prSet presAssocID="{83EFD344-7314-4735-BDE5-947395C61C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8D8447-74C0-4FBB-84AE-3772EC4DEC69}" type="pres">
      <dgm:prSet presAssocID="{583005EF-3AB5-43F8-BB84-87AB8C5E8256}" presName="spacer" presStyleCnt="0"/>
      <dgm:spPr/>
    </dgm:pt>
    <dgm:pt modelId="{E64D7163-EB15-4A6B-ADA5-F451CE9CE102}" type="pres">
      <dgm:prSet presAssocID="{FA56ADBC-63D2-4D31-9678-6C5145F1F8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11F474-1B15-4F3A-9E47-F4724BFB0F14}" type="pres">
      <dgm:prSet presAssocID="{D9ECA1FF-904E-4F5B-BE9D-9FAA1FD80154}" presName="spacer" presStyleCnt="0"/>
      <dgm:spPr/>
    </dgm:pt>
    <dgm:pt modelId="{6A2C070D-4523-4BCA-A26E-7E9B7DA04E08}" type="pres">
      <dgm:prSet presAssocID="{F2CE90ED-22BA-4C02-A320-48FCBF24AB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E623BAA-DD5E-4336-A355-6AED1463E7AC}" type="pres">
      <dgm:prSet presAssocID="{45C9B95D-8819-414D-A472-229BE465C560}" presName="spacer" presStyleCnt="0"/>
      <dgm:spPr/>
    </dgm:pt>
    <dgm:pt modelId="{5E39D06A-4ACA-471A-8CDF-2ECE6DC63A58}" type="pres">
      <dgm:prSet presAssocID="{A8D53365-A9CC-4587-A507-87E410657DC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A2D1427-45B8-4110-9768-95DA6B2DE8C9}" srcId="{B9C16459-B244-47A7-BF4B-354BDCEF8C37}" destId="{FA56ADBC-63D2-4D31-9678-6C5145F1F8F5}" srcOrd="2" destOrd="0" parTransId="{D66FEBF9-C5F1-4CA2-9B20-D2143657C3D3}" sibTransId="{D9ECA1FF-904E-4F5B-BE9D-9FAA1FD80154}"/>
    <dgm:cxn modelId="{84C6D62E-B3D9-4B22-8B8A-F0A544882D70}" type="presOf" srcId="{B9C16459-B244-47A7-BF4B-354BDCEF8C37}" destId="{0A182776-8F96-496F-A86F-E3A2E56D860C}" srcOrd="0" destOrd="0" presId="urn:microsoft.com/office/officeart/2005/8/layout/vList2"/>
    <dgm:cxn modelId="{3F9A5167-EA72-409E-B476-095258AFE343}" type="presOf" srcId="{9175D813-08F9-417F-A9F9-4CB6E887AF6B}" destId="{11A744C8-F073-4DB9-95CE-D793D6077AFB}" srcOrd="0" destOrd="0" presId="urn:microsoft.com/office/officeart/2005/8/layout/vList2"/>
    <dgm:cxn modelId="{EC049467-C386-456E-832F-5ACC2E5614F6}" srcId="{B9C16459-B244-47A7-BF4B-354BDCEF8C37}" destId="{F2CE90ED-22BA-4C02-A320-48FCBF24ABD8}" srcOrd="3" destOrd="0" parTransId="{56770B85-8913-43CD-9385-A1292A5799DC}" sibTransId="{45C9B95D-8819-414D-A472-229BE465C560}"/>
    <dgm:cxn modelId="{C091FB76-B21A-403F-B06E-DC5430249620}" type="presOf" srcId="{83EFD344-7314-4735-BDE5-947395C61C38}" destId="{9AC05721-34AF-41F4-9425-54885083515D}" srcOrd="0" destOrd="0" presId="urn:microsoft.com/office/officeart/2005/8/layout/vList2"/>
    <dgm:cxn modelId="{5EC86B7B-D711-4FDB-A7F6-C9791CD86773}" type="presOf" srcId="{F2CE90ED-22BA-4C02-A320-48FCBF24ABD8}" destId="{6A2C070D-4523-4BCA-A26E-7E9B7DA04E08}" srcOrd="0" destOrd="0" presId="urn:microsoft.com/office/officeart/2005/8/layout/vList2"/>
    <dgm:cxn modelId="{BF630092-7ECB-4F1A-91BA-34829A43AAFC}" srcId="{B9C16459-B244-47A7-BF4B-354BDCEF8C37}" destId="{9175D813-08F9-417F-A9F9-4CB6E887AF6B}" srcOrd="0" destOrd="0" parTransId="{CFB2D351-D8F1-4FF4-A5A3-949A7AF2D1DC}" sibTransId="{F587C893-5C78-4C46-B95B-A57F58F24C33}"/>
    <dgm:cxn modelId="{CED4C292-20C6-413B-891C-75A78F42FCB1}" type="presOf" srcId="{A8D53365-A9CC-4587-A507-87E410657DC4}" destId="{5E39D06A-4ACA-471A-8CDF-2ECE6DC63A58}" srcOrd="0" destOrd="0" presId="urn:microsoft.com/office/officeart/2005/8/layout/vList2"/>
    <dgm:cxn modelId="{04D4D7AF-45DA-4C15-A478-D3C71B3D62B0}" srcId="{B9C16459-B244-47A7-BF4B-354BDCEF8C37}" destId="{A8D53365-A9CC-4587-A507-87E410657DC4}" srcOrd="4" destOrd="0" parTransId="{3B281208-121E-405B-B694-523FD302F7A1}" sibTransId="{6B0E7D01-5482-442B-869F-60543B66E728}"/>
    <dgm:cxn modelId="{1421E8D4-4ABB-449D-AAE3-6182953D1CB4}" type="presOf" srcId="{FA56ADBC-63D2-4D31-9678-6C5145F1F8F5}" destId="{E64D7163-EB15-4A6B-ADA5-F451CE9CE102}" srcOrd="0" destOrd="0" presId="urn:microsoft.com/office/officeart/2005/8/layout/vList2"/>
    <dgm:cxn modelId="{FEBE14DC-7AD2-4FFA-8471-961AA67B4ECA}" srcId="{B9C16459-B244-47A7-BF4B-354BDCEF8C37}" destId="{83EFD344-7314-4735-BDE5-947395C61C38}" srcOrd="1" destOrd="0" parTransId="{E36DE981-16C9-465E-B9E0-3DB6F3DE89A9}" sibTransId="{583005EF-3AB5-43F8-BB84-87AB8C5E8256}"/>
    <dgm:cxn modelId="{3153F707-402C-47B8-BD57-863D4D94C70A}" type="presParOf" srcId="{0A182776-8F96-496F-A86F-E3A2E56D860C}" destId="{11A744C8-F073-4DB9-95CE-D793D6077AFB}" srcOrd="0" destOrd="0" presId="urn:microsoft.com/office/officeart/2005/8/layout/vList2"/>
    <dgm:cxn modelId="{1B8D4614-E71E-455F-A15D-BE5B44385C3F}" type="presParOf" srcId="{0A182776-8F96-496F-A86F-E3A2E56D860C}" destId="{7F45B43E-D826-4896-821E-C65B3D08BAEC}" srcOrd="1" destOrd="0" presId="urn:microsoft.com/office/officeart/2005/8/layout/vList2"/>
    <dgm:cxn modelId="{85270B2F-903C-4F20-804E-20A65A5690CF}" type="presParOf" srcId="{0A182776-8F96-496F-A86F-E3A2E56D860C}" destId="{9AC05721-34AF-41F4-9425-54885083515D}" srcOrd="2" destOrd="0" presId="urn:microsoft.com/office/officeart/2005/8/layout/vList2"/>
    <dgm:cxn modelId="{1C08CFB3-78F7-4FB8-A9DA-3301512DFB9D}" type="presParOf" srcId="{0A182776-8F96-496F-A86F-E3A2E56D860C}" destId="{C78D8447-74C0-4FBB-84AE-3772EC4DEC69}" srcOrd="3" destOrd="0" presId="urn:microsoft.com/office/officeart/2005/8/layout/vList2"/>
    <dgm:cxn modelId="{CB6CDC6B-E34A-4C2E-91F8-51F6EE7566B9}" type="presParOf" srcId="{0A182776-8F96-496F-A86F-E3A2E56D860C}" destId="{E64D7163-EB15-4A6B-ADA5-F451CE9CE102}" srcOrd="4" destOrd="0" presId="urn:microsoft.com/office/officeart/2005/8/layout/vList2"/>
    <dgm:cxn modelId="{8411AFBF-6346-472B-A146-6F257A501FE6}" type="presParOf" srcId="{0A182776-8F96-496F-A86F-E3A2E56D860C}" destId="{4811F474-1B15-4F3A-9E47-F4724BFB0F14}" srcOrd="5" destOrd="0" presId="urn:microsoft.com/office/officeart/2005/8/layout/vList2"/>
    <dgm:cxn modelId="{0AD0D68D-286B-4B9E-ACA6-22B78AD43134}" type="presParOf" srcId="{0A182776-8F96-496F-A86F-E3A2E56D860C}" destId="{6A2C070D-4523-4BCA-A26E-7E9B7DA04E08}" srcOrd="6" destOrd="0" presId="urn:microsoft.com/office/officeart/2005/8/layout/vList2"/>
    <dgm:cxn modelId="{19AD4527-B62C-44EB-9AAA-90077CD9503C}" type="presParOf" srcId="{0A182776-8F96-496F-A86F-E3A2E56D860C}" destId="{2E623BAA-DD5E-4336-A355-6AED1463E7AC}" srcOrd="7" destOrd="0" presId="urn:microsoft.com/office/officeart/2005/8/layout/vList2"/>
    <dgm:cxn modelId="{1DCE40B5-7123-40F7-A833-6FCE91024AD4}" type="presParOf" srcId="{0A182776-8F96-496F-A86F-E3A2E56D860C}" destId="{5E39D06A-4ACA-471A-8CDF-2ECE6DC63A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CBF47-F972-440D-B113-06E81F377A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AE807B4-EF67-4B7A-A95F-6948FE822182}">
      <dgm:prSet custT="1"/>
      <dgm:spPr/>
      <dgm:t>
        <a:bodyPr/>
        <a:lstStyle/>
        <a:p>
          <a:r>
            <a:rPr lang="en-US" sz="2400" dirty="0"/>
            <a:t>When waking up in the morning or after exercise the </a:t>
          </a:r>
          <a:r>
            <a:rPr lang="en-US" sz="2400" b="1" dirty="0"/>
            <a:t>blood glucose level is low</a:t>
          </a:r>
          <a:endParaRPr lang="en-US" sz="2400" dirty="0"/>
        </a:p>
      </dgm:t>
    </dgm:pt>
    <dgm:pt modelId="{EE204E03-A311-40CE-BF3A-04FE6F1310A1}" type="parTrans" cxnId="{A513FD45-659D-41B0-BFD4-E77B5A4C06A4}">
      <dgm:prSet/>
      <dgm:spPr/>
      <dgm:t>
        <a:bodyPr/>
        <a:lstStyle/>
        <a:p>
          <a:endParaRPr lang="en-US"/>
        </a:p>
      </dgm:t>
    </dgm:pt>
    <dgm:pt modelId="{26AE174B-B423-4472-B95C-2AABEF207B3E}" type="sibTrans" cxnId="{A513FD45-659D-41B0-BFD4-E77B5A4C06A4}">
      <dgm:prSet/>
      <dgm:spPr/>
      <dgm:t>
        <a:bodyPr/>
        <a:lstStyle/>
        <a:p>
          <a:endParaRPr lang="en-US"/>
        </a:p>
      </dgm:t>
    </dgm:pt>
    <dgm:pt modelId="{22FC932F-B01E-44F3-BB2B-4F370F3AF2FB}">
      <dgm:prSet custT="1"/>
      <dgm:spPr/>
      <dgm:t>
        <a:bodyPr/>
        <a:lstStyle/>
        <a:p>
          <a:r>
            <a:rPr lang="en-US" sz="2400" dirty="0"/>
            <a:t>This drop is detected by the glucagon secreting cells (</a:t>
          </a:r>
          <a:r>
            <a:rPr lang="en-US" sz="2400" i="1" dirty="0"/>
            <a:t>alpha cells</a:t>
          </a:r>
          <a:r>
            <a:rPr lang="en-US" sz="2400" dirty="0"/>
            <a:t>) in the </a:t>
          </a:r>
          <a:r>
            <a:rPr lang="en-US" sz="2400" b="1" dirty="0"/>
            <a:t>pancreas</a:t>
          </a:r>
          <a:endParaRPr lang="en-US" sz="2400" dirty="0"/>
        </a:p>
      </dgm:t>
    </dgm:pt>
    <dgm:pt modelId="{6C6ED52D-030B-441F-AC13-0DBAC3B94822}" type="parTrans" cxnId="{749FE91D-09E5-4EBB-B1E4-58B280452B52}">
      <dgm:prSet/>
      <dgm:spPr/>
      <dgm:t>
        <a:bodyPr/>
        <a:lstStyle/>
        <a:p>
          <a:endParaRPr lang="en-US"/>
        </a:p>
      </dgm:t>
    </dgm:pt>
    <dgm:pt modelId="{BAAB128A-5900-48BB-A6FD-8907EFC68617}" type="sibTrans" cxnId="{749FE91D-09E5-4EBB-B1E4-58B280452B52}">
      <dgm:prSet/>
      <dgm:spPr/>
      <dgm:t>
        <a:bodyPr/>
        <a:lstStyle/>
        <a:p>
          <a:endParaRPr lang="en-US"/>
        </a:p>
      </dgm:t>
    </dgm:pt>
    <dgm:pt modelId="{0A930B80-7E95-4CF9-9BA3-0E48F36C7D74}">
      <dgm:prSet custT="1"/>
      <dgm:spPr/>
      <dgm:t>
        <a:bodyPr/>
        <a:lstStyle/>
        <a:p>
          <a:r>
            <a:rPr lang="en-US" sz="2400" dirty="0"/>
            <a:t>The glucagon secreting cells respond by secreting </a:t>
          </a:r>
          <a:r>
            <a:rPr lang="en-US" sz="2400" b="1" dirty="0"/>
            <a:t>glucagon</a:t>
          </a:r>
          <a:r>
            <a:rPr lang="en-US" sz="2400" dirty="0"/>
            <a:t> which affect the </a:t>
          </a:r>
          <a:r>
            <a:rPr lang="en-US" sz="2400" b="1" dirty="0"/>
            <a:t>liver cells</a:t>
          </a:r>
          <a:r>
            <a:rPr lang="en-US" sz="2400" dirty="0"/>
            <a:t>( </a:t>
          </a:r>
          <a:r>
            <a:rPr lang="en-US" sz="2400" i="1" dirty="0"/>
            <a:t>not the muscle cells)</a:t>
          </a:r>
          <a:endParaRPr lang="en-US" sz="2400" dirty="0"/>
        </a:p>
      </dgm:t>
    </dgm:pt>
    <dgm:pt modelId="{93FC8AAF-C391-410C-ABE2-76BFF0D8E94A}" type="parTrans" cxnId="{FF8AA649-F8E1-4AA3-87E1-4E28F330F59D}">
      <dgm:prSet/>
      <dgm:spPr/>
      <dgm:t>
        <a:bodyPr/>
        <a:lstStyle/>
        <a:p>
          <a:endParaRPr lang="en-US"/>
        </a:p>
      </dgm:t>
    </dgm:pt>
    <dgm:pt modelId="{4BA1AAAE-9574-4C26-9A8A-29BBB3B1082C}" type="sibTrans" cxnId="{FF8AA649-F8E1-4AA3-87E1-4E28F330F59D}">
      <dgm:prSet/>
      <dgm:spPr/>
      <dgm:t>
        <a:bodyPr/>
        <a:lstStyle/>
        <a:p>
          <a:endParaRPr lang="en-US"/>
        </a:p>
      </dgm:t>
    </dgm:pt>
    <dgm:pt modelId="{2A806CA8-F7D5-4B8A-9675-338F579F0D34}" type="pres">
      <dgm:prSet presAssocID="{E8BCBF47-F972-440D-B113-06E81F377A82}" presName="root" presStyleCnt="0">
        <dgm:presLayoutVars>
          <dgm:dir/>
          <dgm:resizeHandles val="exact"/>
        </dgm:presLayoutVars>
      </dgm:prSet>
      <dgm:spPr/>
    </dgm:pt>
    <dgm:pt modelId="{CF6EE03A-C738-4ECF-A46B-67CA49182513}" type="pres">
      <dgm:prSet presAssocID="{1AE807B4-EF67-4B7A-A95F-6948FE822182}" presName="compNode" presStyleCnt="0"/>
      <dgm:spPr/>
    </dgm:pt>
    <dgm:pt modelId="{2583AFD5-3B80-4051-AB31-52F528292511}" type="pres">
      <dgm:prSet presAssocID="{1AE807B4-EF67-4B7A-A95F-6948FE822182}" presName="bgRect" presStyleLbl="bgShp" presStyleIdx="0" presStyleCnt="3"/>
      <dgm:spPr/>
    </dgm:pt>
    <dgm:pt modelId="{D1FFA779-E89A-450E-B13B-B7A69D218D0D}" type="pres">
      <dgm:prSet presAssocID="{1AE807B4-EF67-4B7A-A95F-6948FE8221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39A0D59C-E601-46FE-82E4-AF05E7923D6F}" type="pres">
      <dgm:prSet presAssocID="{1AE807B4-EF67-4B7A-A95F-6948FE822182}" presName="spaceRect" presStyleCnt="0"/>
      <dgm:spPr/>
    </dgm:pt>
    <dgm:pt modelId="{7FC968E8-2CA6-474D-A9B6-BE8050B6DB98}" type="pres">
      <dgm:prSet presAssocID="{1AE807B4-EF67-4B7A-A95F-6948FE822182}" presName="parTx" presStyleLbl="revTx" presStyleIdx="0" presStyleCnt="3" custScaleX="99588" custScaleY="102968">
        <dgm:presLayoutVars>
          <dgm:chMax val="0"/>
          <dgm:chPref val="0"/>
        </dgm:presLayoutVars>
      </dgm:prSet>
      <dgm:spPr/>
    </dgm:pt>
    <dgm:pt modelId="{DAF11EF3-856F-4B45-83A2-E89041CE9160}" type="pres">
      <dgm:prSet presAssocID="{26AE174B-B423-4472-B95C-2AABEF207B3E}" presName="sibTrans" presStyleCnt="0"/>
      <dgm:spPr/>
    </dgm:pt>
    <dgm:pt modelId="{BEEBF85F-C301-46C1-8F6D-A37F75F6E5FE}" type="pres">
      <dgm:prSet presAssocID="{22FC932F-B01E-44F3-BB2B-4F370F3AF2FB}" presName="compNode" presStyleCnt="0"/>
      <dgm:spPr/>
    </dgm:pt>
    <dgm:pt modelId="{05E28985-DBFC-44AF-B2E5-437CB2F0A0B2}" type="pres">
      <dgm:prSet presAssocID="{22FC932F-B01E-44F3-BB2B-4F370F3AF2FB}" presName="bgRect" presStyleLbl="bgShp" presStyleIdx="1" presStyleCnt="3"/>
      <dgm:spPr/>
    </dgm:pt>
    <dgm:pt modelId="{1B76CB20-BC4F-434A-BEBC-316A3DC020F2}" type="pres">
      <dgm:prSet presAssocID="{22FC932F-B01E-44F3-BB2B-4F370F3AF2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C6AD4FDB-8EBD-479C-8394-40F5785E33CC}" type="pres">
      <dgm:prSet presAssocID="{22FC932F-B01E-44F3-BB2B-4F370F3AF2FB}" presName="spaceRect" presStyleCnt="0"/>
      <dgm:spPr/>
    </dgm:pt>
    <dgm:pt modelId="{DD60B7A5-F70B-48F3-9337-171C1ABCC445}" type="pres">
      <dgm:prSet presAssocID="{22FC932F-B01E-44F3-BB2B-4F370F3AF2FB}" presName="parTx" presStyleLbl="revTx" presStyleIdx="1" presStyleCnt="3">
        <dgm:presLayoutVars>
          <dgm:chMax val="0"/>
          <dgm:chPref val="0"/>
        </dgm:presLayoutVars>
      </dgm:prSet>
      <dgm:spPr/>
    </dgm:pt>
    <dgm:pt modelId="{ED2C6F66-A967-4B63-9626-9BDCC93721F1}" type="pres">
      <dgm:prSet presAssocID="{BAAB128A-5900-48BB-A6FD-8907EFC68617}" presName="sibTrans" presStyleCnt="0"/>
      <dgm:spPr/>
    </dgm:pt>
    <dgm:pt modelId="{9F54B88D-8207-441C-AA82-E71F90120D8A}" type="pres">
      <dgm:prSet presAssocID="{0A930B80-7E95-4CF9-9BA3-0E48F36C7D74}" presName="compNode" presStyleCnt="0"/>
      <dgm:spPr/>
    </dgm:pt>
    <dgm:pt modelId="{896BB69E-5DA3-4D26-A201-A6B62D1240B3}" type="pres">
      <dgm:prSet presAssocID="{0A930B80-7E95-4CF9-9BA3-0E48F36C7D74}" presName="bgRect" presStyleLbl="bgShp" presStyleIdx="2" presStyleCnt="3"/>
      <dgm:spPr/>
    </dgm:pt>
    <dgm:pt modelId="{C0EEE6CB-0654-4AEA-84A5-4F7F555D6DEA}" type="pres">
      <dgm:prSet presAssocID="{0A930B80-7E95-4CF9-9BA3-0E48F36C7D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3EF7ED3D-1EED-4A91-BA4E-8420B1C925A1}" type="pres">
      <dgm:prSet presAssocID="{0A930B80-7E95-4CF9-9BA3-0E48F36C7D74}" presName="spaceRect" presStyleCnt="0"/>
      <dgm:spPr/>
    </dgm:pt>
    <dgm:pt modelId="{DECB786D-1688-4E62-AEEB-F9279C6AA8B6}" type="pres">
      <dgm:prSet presAssocID="{0A930B80-7E95-4CF9-9BA3-0E48F36C7D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9FE91D-09E5-4EBB-B1E4-58B280452B52}" srcId="{E8BCBF47-F972-440D-B113-06E81F377A82}" destId="{22FC932F-B01E-44F3-BB2B-4F370F3AF2FB}" srcOrd="1" destOrd="0" parTransId="{6C6ED52D-030B-441F-AC13-0DBAC3B94822}" sibTransId="{BAAB128A-5900-48BB-A6FD-8907EFC68617}"/>
    <dgm:cxn modelId="{5B87002F-E981-4CEA-AA36-C0795ADBF0E0}" type="presOf" srcId="{E8BCBF47-F972-440D-B113-06E81F377A82}" destId="{2A806CA8-F7D5-4B8A-9675-338F579F0D34}" srcOrd="0" destOrd="0" presId="urn:microsoft.com/office/officeart/2018/2/layout/IconVerticalSolidList"/>
    <dgm:cxn modelId="{3A100D32-D27A-4DF2-8251-A6C1FBA6CDF1}" type="presOf" srcId="{1AE807B4-EF67-4B7A-A95F-6948FE822182}" destId="{7FC968E8-2CA6-474D-A9B6-BE8050B6DB98}" srcOrd="0" destOrd="0" presId="urn:microsoft.com/office/officeart/2018/2/layout/IconVerticalSolidList"/>
    <dgm:cxn modelId="{9087065F-642E-427B-9E17-DF2E0CA51197}" type="presOf" srcId="{0A930B80-7E95-4CF9-9BA3-0E48F36C7D74}" destId="{DECB786D-1688-4E62-AEEB-F9279C6AA8B6}" srcOrd="0" destOrd="0" presId="urn:microsoft.com/office/officeart/2018/2/layout/IconVerticalSolidList"/>
    <dgm:cxn modelId="{A513FD45-659D-41B0-BFD4-E77B5A4C06A4}" srcId="{E8BCBF47-F972-440D-B113-06E81F377A82}" destId="{1AE807B4-EF67-4B7A-A95F-6948FE822182}" srcOrd="0" destOrd="0" parTransId="{EE204E03-A311-40CE-BF3A-04FE6F1310A1}" sibTransId="{26AE174B-B423-4472-B95C-2AABEF207B3E}"/>
    <dgm:cxn modelId="{FF8AA649-F8E1-4AA3-87E1-4E28F330F59D}" srcId="{E8BCBF47-F972-440D-B113-06E81F377A82}" destId="{0A930B80-7E95-4CF9-9BA3-0E48F36C7D74}" srcOrd="2" destOrd="0" parTransId="{93FC8AAF-C391-410C-ABE2-76BFF0D8E94A}" sibTransId="{4BA1AAAE-9574-4C26-9A8A-29BBB3B1082C}"/>
    <dgm:cxn modelId="{CC663B7A-2158-49CC-BCEA-8A6B253D0C62}" type="presOf" srcId="{22FC932F-B01E-44F3-BB2B-4F370F3AF2FB}" destId="{DD60B7A5-F70B-48F3-9337-171C1ABCC445}" srcOrd="0" destOrd="0" presId="urn:microsoft.com/office/officeart/2018/2/layout/IconVerticalSolidList"/>
    <dgm:cxn modelId="{EF04973A-F64C-41A5-A82B-32BF1ED7395D}" type="presParOf" srcId="{2A806CA8-F7D5-4B8A-9675-338F579F0D34}" destId="{CF6EE03A-C738-4ECF-A46B-67CA49182513}" srcOrd="0" destOrd="0" presId="urn:microsoft.com/office/officeart/2018/2/layout/IconVerticalSolidList"/>
    <dgm:cxn modelId="{A0CB7061-5AA0-4F0F-BE82-7EAB2BDFC8B2}" type="presParOf" srcId="{CF6EE03A-C738-4ECF-A46B-67CA49182513}" destId="{2583AFD5-3B80-4051-AB31-52F528292511}" srcOrd="0" destOrd="0" presId="urn:microsoft.com/office/officeart/2018/2/layout/IconVerticalSolidList"/>
    <dgm:cxn modelId="{9883CF7E-6144-43ED-A7D4-DA4392869814}" type="presParOf" srcId="{CF6EE03A-C738-4ECF-A46B-67CA49182513}" destId="{D1FFA779-E89A-450E-B13B-B7A69D218D0D}" srcOrd="1" destOrd="0" presId="urn:microsoft.com/office/officeart/2018/2/layout/IconVerticalSolidList"/>
    <dgm:cxn modelId="{E5A4311A-2538-4470-A0FF-A1824D610931}" type="presParOf" srcId="{CF6EE03A-C738-4ECF-A46B-67CA49182513}" destId="{39A0D59C-E601-46FE-82E4-AF05E7923D6F}" srcOrd="2" destOrd="0" presId="urn:microsoft.com/office/officeart/2018/2/layout/IconVerticalSolidList"/>
    <dgm:cxn modelId="{CCC40440-2F49-4ACC-93F7-ECCA2BB941ED}" type="presParOf" srcId="{CF6EE03A-C738-4ECF-A46B-67CA49182513}" destId="{7FC968E8-2CA6-474D-A9B6-BE8050B6DB98}" srcOrd="3" destOrd="0" presId="urn:microsoft.com/office/officeart/2018/2/layout/IconVerticalSolidList"/>
    <dgm:cxn modelId="{D485996C-0DE5-4889-AA3B-9E5F186FAF5D}" type="presParOf" srcId="{2A806CA8-F7D5-4B8A-9675-338F579F0D34}" destId="{DAF11EF3-856F-4B45-83A2-E89041CE9160}" srcOrd="1" destOrd="0" presId="urn:microsoft.com/office/officeart/2018/2/layout/IconVerticalSolidList"/>
    <dgm:cxn modelId="{FAF869CE-B8D3-473C-A9F6-41ED90634FDE}" type="presParOf" srcId="{2A806CA8-F7D5-4B8A-9675-338F579F0D34}" destId="{BEEBF85F-C301-46C1-8F6D-A37F75F6E5FE}" srcOrd="2" destOrd="0" presId="urn:microsoft.com/office/officeart/2018/2/layout/IconVerticalSolidList"/>
    <dgm:cxn modelId="{DA083AB4-C718-41DE-9357-0CB09A5D0E62}" type="presParOf" srcId="{BEEBF85F-C301-46C1-8F6D-A37F75F6E5FE}" destId="{05E28985-DBFC-44AF-B2E5-437CB2F0A0B2}" srcOrd="0" destOrd="0" presId="urn:microsoft.com/office/officeart/2018/2/layout/IconVerticalSolidList"/>
    <dgm:cxn modelId="{F9D7CF1F-ADDC-4FB1-97D6-E63E7B031588}" type="presParOf" srcId="{BEEBF85F-C301-46C1-8F6D-A37F75F6E5FE}" destId="{1B76CB20-BC4F-434A-BEBC-316A3DC020F2}" srcOrd="1" destOrd="0" presId="urn:microsoft.com/office/officeart/2018/2/layout/IconVerticalSolidList"/>
    <dgm:cxn modelId="{FECE2E7A-9B0B-492C-9159-A0FDB2CB7DB5}" type="presParOf" srcId="{BEEBF85F-C301-46C1-8F6D-A37F75F6E5FE}" destId="{C6AD4FDB-8EBD-479C-8394-40F5785E33CC}" srcOrd="2" destOrd="0" presId="urn:microsoft.com/office/officeart/2018/2/layout/IconVerticalSolidList"/>
    <dgm:cxn modelId="{7EC2BC83-BB87-4BDC-A71A-89AE8358F166}" type="presParOf" srcId="{BEEBF85F-C301-46C1-8F6D-A37F75F6E5FE}" destId="{DD60B7A5-F70B-48F3-9337-171C1ABCC445}" srcOrd="3" destOrd="0" presId="urn:microsoft.com/office/officeart/2018/2/layout/IconVerticalSolidList"/>
    <dgm:cxn modelId="{02E750D6-576F-402E-8187-F206C6862A98}" type="presParOf" srcId="{2A806CA8-F7D5-4B8A-9675-338F579F0D34}" destId="{ED2C6F66-A967-4B63-9626-9BDCC93721F1}" srcOrd="3" destOrd="0" presId="urn:microsoft.com/office/officeart/2018/2/layout/IconVerticalSolidList"/>
    <dgm:cxn modelId="{F61A7390-937B-4F1E-BF16-96D2FBA66E85}" type="presParOf" srcId="{2A806CA8-F7D5-4B8A-9675-338F579F0D34}" destId="{9F54B88D-8207-441C-AA82-E71F90120D8A}" srcOrd="4" destOrd="0" presId="urn:microsoft.com/office/officeart/2018/2/layout/IconVerticalSolidList"/>
    <dgm:cxn modelId="{CE4E82C7-EBC4-4D0A-9114-D3018C8FA049}" type="presParOf" srcId="{9F54B88D-8207-441C-AA82-E71F90120D8A}" destId="{896BB69E-5DA3-4D26-A201-A6B62D1240B3}" srcOrd="0" destOrd="0" presId="urn:microsoft.com/office/officeart/2018/2/layout/IconVerticalSolidList"/>
    <dgm:cxn modelId="{072071FB-CA2A-4F65-A4D2-ECAAB5E6D580}" type="presParOf" srcId="{9F54B88D-8207-441C-AA82-E71F90120D8A}" destId="{C0EEE6CB-0654-4AEA-84A5-4F7F555D6DEA}" srcOrd="1" destOrd="0" presId="urn:microsoft.com/office/officeart/2018/2/layout/IconVerticalSolidList"/>
    <dgm:cxn modelId="{89CE6852-9093-4A9B-9B7F-561BBDFC7A07}" type="presParOf" srcId="{9F54B88D-8207-441C-AA82-E71F90120D8A}" destId="{3EF7ED3D-1EED-4A91-BA4E-8420B1C925A1}" srcOrd="2" destOrd="0" presId="urn:microsoft.com/office/officeart/2018/2/layout/IconVerticalSolidList"/>
    <dgm:cxn modelId="{3A873632-EC43-4E78-AD3E-03ACD8142495}" type="presParOf" srcId="{9F54B88D-8207-441C-AA82-E71F90120D8A}" destId="{DECB786D-1688-4E62-AEEB-F9279C6AA8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6724A8-E437-4736-8B66-9EEF460F6C3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9F6073-2123-4D7B-9973-2356205A95E2}">
      <dgm:prSet/>
      <dgm:spPr/>
      <dgm:t>
        <a:bodyPr/>
        <a:lstStyle/>
        <a:p>
          <a:r>
            <a:rPr lang="en-US" dirty="0" err="1"/>
            <a:t>Undersecretion</a:t>
          </a:r>
          <a:r>
            <a:rPr lang="en-US" dirty="0"/>
            <a:t> of insulin occurs in people with </a:t>
          </a:r>
          <a:r>
            <a:rPr lang="en-US" b="1" dirty="0"/>
            <a:t>diabetes mellitus</a:t>
          </a:r>
          <a:endParaRPr lang="en-US" dirty="0"/>
        </a:p>
      </dgm:t>
    </dgm:pt>
    <dgm:pt modelId="{8D016A04-C414-43DF-A04F-C79E39958BDB}" type="parTrans" cxnId="{E44371E3-72EE-47A7-B97E-DF62F6180347}">
      <dgm:prSet/>
      <dgm:spPr/>
      <dgm:t>
        <a:bodyPr/>
        <a:lstStyle/>
        <a:p>
          <a:endParaRPr lang="en-US" sz="2400" dirty="0"/>
        </a:p>
      </dgm:t>
    </dgm:pt>
    <dgm:pt modelId="{15BB33A3-1A48-4C17-921E-E6591D3E120E}" type="sibTrans" cxnId="{E44371E3-72EE-47A7-B97E-DF62F6180347}">
      <dgm:prSet/>
      <dgm:spPr/>
      <dgm:t>
        <a:bodyPr/>
        <a:lstStyle/>
        <a:p>
          <a:endParaRPr lang="en-US" dirty="0"/>
        </a:p>
      </dgm:t>
    </dgm:pt>
    <dgm:pt modelId="{A9F1D4C4-BC98-4E79-B294-030A0FC73884}">
      <dgm:prSet/>
      <dgm:spPr/>
      <dgm:t>
        <a:bodyPr/>
        <a:lstStyle/>
        <a:p>
          <a:r>
            <a:rPr lang="en-US" dirty="0"/>
            <a:t>The Islets of Langerhans do not secrete enough insulin and so blood glucose levels remain high (hyperglycemia)</a:t>
          </a:r>
        </a:p>
      </dgm:t>
    </dgm:pt>
    <dgm:pt modelId="{342D9E0D-2DA3-45C5-BFAB-21DAB91F614A}" type="parTrans" cxnId="{C203B8A9-3526-470E-BAC2-EFC21EECFAFE}">
      <dgm:prSet/>
      <dgm:spPr/>
      <dgm:t>
        <a:bodyPr/>
        <a:lstStyle/>
        <a:p>
          <a:endParaRPr lang="en-US" sz="2400" dirty="0"/>
        </a:p>
      </dgm:t>
    </dgm:pt>
    <dgm:pt modelId="{3A599053-DD82-43FF-85E5-C880DC9ECD98}" type="sibTrans" cxnId="{C203B8A9-3526-470E-BAC2-EFC21EECFAFE}">
      <dgm:prSet/>
      <dgm:spPr/>
      <dgm:t>
        <a:bodyPr/>
        <a:lstStyle/>
        <a:p>
          <a:endParaRPr lang="en-US" dirty="0"/>
        </a:p>
      </dgm:t>
    </dgm:pt>
    <dgm:pt modelId="{B24EC814-DE89-43BE-B7A1-5B67E6D6F5D9}">
      <dgm:prSet/>
      <dgm:spPr/>
      <dgm:t>
        <a:bodyPr/>
        <a:lstStyle/>
        <a:p>
          <a:r>
            <a:rPr lang="en-US" dirty="0" err="1"/>
            <a:t>Oversecretion</a:t>
          </a:r>
          <a:r>
            <a:rPr lang="en-US" dirty="0"/>
            <a:t> of insulin results in very low blood sugar levels </a:t>
          </a:r>
          <a:r>
            <a:rPr lang="en-US" b="0" dirty="0"/>
            <a:t>(hypoglycemia). T</a:t>
          </a:r>
          <a:r>
            <a:rPr lang="en-US" dirty="0"/>
            <a:t>his can be treated fairly easily with the intake of carbohydrates such as sugars or starch</a:t>
          </a:r>
        </a:p>
      </dgm:t>
    </dgm:pt>
    <dgm:pt modelId="{0C32DFFD-D4A5-4BBC-881A-5AFFBFA4C367}" type="parTrans" cxnId="{ED331FFD-A16C-4718-99BE-28D276976C24}">
      <dgm:prSet/>
      <dgm:spPr/>
      <dgm:t>
        <a:bodyPr/>
        <a:lstStyle/>
        <a:p>
          <a:endParaRPr lang="en-US" sz="2400" dirty="0"/>
        </a:p>
      </dgm:t>
    </dgm:pt>
    <dgm:pt modelId="{810A019B-0F66-4931-BDA2-41AC80D726FC}" type="sibTrans" cxnId="{ED331FFD-A16C-4718-99BE-28D276976C24}">
      <dgm:prSet/>
      <dgm:spPr/>
      <dgm:t>
        <a:bodyPr/>
        <a:lstStyle/>
        <a:p>
          <a:endParaRPr lang="en-US" dirty="0"/>
        </a:p>
      </dgm:t>
    </dgm:pt>
    <dgm:pt modelId="{0D90E53D-1D6D-41CF-AC29-0C84D972FBD5}" type="pres">
      <dgm:prSet presAssocID="{B36724A8-E437-4736-8B66-9EEF460F6C36}" presName="vert0" presStyleCnt="0">
        <dgm:presLayoutVars>
          <dgm:dir/>
          <dgm:animOne val="branch"/>
          <dgm:animLvl val="lvl"/>
        </dgm:presLayoutVars>
      </dgm:prSet>
      <dgm:spPr/>
    </dgm:pt>
    <dgm:pt modelId="{6430B2E7-36EF-49D8-9CA6-F0ACC4FFC2AA}" type="pres">
      <dgm:prSet presAssocID="{6C9F6073-2123-4D7B-9973-2356205A95E2}" presName="thickLine" presStyleLbl="alignNode1" presStyleIdx="0" presStyleCnt="3"/>
      <dgm:spPr/>
    </dgm:pt>
    <dgm:pt modelId="{87819FDB-4A83-4270-90BB-C528EA872B4A}" type="pres">
      <dgm:prSet presAssocID="{6C9F6073-2123-4D7B-9973-2356205A95E2}" presName="horz1" presStyleCnt="0"/>
      <dgm:spPr/>
    </dgm:pt>
    <dgm:pt modelId="{1BBE0DDB-8E81-4F13-BEAC-D92D30790007}" type="pres">
      <dgm:prSet presAssocID="{6C9F6073-2123-4D7B-9973-2356205A95E2}" presName="tx1" presStyleLbl="revTx" presStyleIdx="0" presStyleCnt="3"/>
      <dgm:spPr/>
    </dgm:pt>
    <dgm:pt modelId="{8242CA03-34E1-4335-9E21-80BAF4EEC7B6}" type="pres">
      <dgm:prSet presAssocID="{6C9F6073-2123-4D7B-9973-2356205A95E2}" presName="vert1" presStyleCnt="0"/>
      <dgm:spPr/>
    </dgm:pt>
    <dgm:pt modelId="{827B179F-2022-4AC1-A5AD-5660A8F3BEA1}" type="pres">
      <dgm:prSet presAssocID="{A9F1D4C4-BC98-4E79-B294-030A0FC73884}" presName="thickLine" presStyleLbl="alignNode1" presStyleIdx="1" presStyleCnt="3"/>
      <dgm:spPr/>
    </dgm:pt>
    <dgm:pt modelId="{17026115-2740-4629-8C74-E945BFAE999B}" type="pres">
      <dgm:prSet presAssocID="{A9F1D4C4-BC98-4E79-B294-030A0FC73884}" presName="horz1" presStyleCnt="0"/>
      <dgm:spPr/>
    </dgm:pt>
    <dgm:pt modelId="{E2E0EC15-AF39-4464-8E3A-67F334AC00AD}" type="pres">
      <dgm:prSet presAssocID="{A9F1D4C4-BC98-4E79-B294-030A0FC73884}" presName="tx1" presStyleLbl="revTx" presStyleIdx="1" presStyleCnt="3"/>
      <dgm:spPr/>
    </dgm:pt>
    <dgm:pt modelId="{9DC23419-F76B-4309-8313-AA3A63F1FEEC}" type="pres">
      <dgm:prSet presAssocID="{A9F1D4C4-BC98-4E79-B294-030A0FC73884}" presName="vert1" presStyleCnt="0"/>
      <dgm:spPr/>
    </dgm:pt>
    <dgm:pt modelId="{6C06844D-2AB4-4519-BEBC-E797BC5B20D4}" type="pres">
      <dgm:prSet presAssocID="{B24EC814-DE89-43BE-B7A1-5B67E6D6F5D9}" presName="thickLine" presStyleLbl="alignNode1" presStyleIdx="2" presStyleCnt="3"/>
      <dgm:spPr/>
    </dgm:pt>
    <dgm:pt modelId="{EF0EDA71-82A9-497A-8F18-50D5EE5423DC}" type="pres">
      <dgm:prSet presAssocID="{B24EC814-DE89-43BE-B7A1-5B67E6D6F5D9}" presName="horz1" presStyleCnt="0"/>
      <dgm:spPr/>
    </dgm:pt>
    <dgm:pt modelId="{020D9892-C01D-4A78-BD7F-2738F8AF1B97}" type="pres">
      <dgm:prSet presAssocID="{B24EC814-DE89-43BE-B7A1-5B67E6D6F5D9}" presName="tx1" presStyleLbl="revTx" presStyleIdx="2" presStyleCnt="3"/>
      <dgm:spPr/>
    </dgm:pt>
    <dgm:pt modelId="{70CB2A76-7616-4C39-85CC-A8A7C049DB0F}" type="pres">
      <dgm:prSet presAssocID="{B24EC814-DE89-43BE-B7A1-5B67E6D6F5D9}" presName="vert1" presStyleCnt="0"/>
      <dgm:spPr/>
    </dgm:pt>
  </dgm:ptLst>
  <dgm:cxnLst>
    <dgm:cxn modelId="{0456AA00-794E-48CD-9DEF-2577F84ED72B}" type="presOf" srcId="{B24EC814-DE89-43BE-B7A1-5B67E6D6F5D9}" destId="{020D9892-C01D-4A78-BD7F-2738F8AF1B97}" srcOrd="0" destOrd="0" presId="urn:microsoft.com/office/officeart/2008/layout/LinedList"/>
    <dgm:cxn modelId="{85D1A065-784E-433D-94F9-4AC227FB2946}" type="presOf" srcId="{A9F1D4C4-BC98-4E79-B294-030A0FC73884}" destId="{E2E0EC15-AF39-4464-8E3A-67F334AC00AD}" srcOrd="0" destOrd="0" presId="urn:microsoft.com/office/officeart/2008/layout/LinedList"/>
    <dgm:cxn modelId="{960BA499-4819-4106-BA5F-122D5FABB892}" type="presOf" srcId="{6C9F6073-2123-4D7B-9973-2356205A95E2}" destId="{1BBE0DDB-8E81-4F13-BEAC-D92D30790007}" srcOrd="0" destOrd="0" presId="urn:microsoft.com/office/officeart/2008/layout/LinedList"/>
    <dgm:cxn modelId="{C203B8A9-3526-470E-BAC2-EFC21EECFAFE}" srcId="{B36724A8-E437-4736-8B66-9EEF460F6C36}" destId="{A9F1D4C4-BC98-4E79-B294-030A0FC73884}" srcOrd="1" destOrd="0" parTransId="{342D9E0D-2DA3-45C5-BFAB-21DAB91F614A}" sibTransId="{3A599053-DD82-43FF-85E5-C880DC9ECD98}"/>
    <dgm:cxn modelId="{593090BE-7ADC-4F11-A263-14DC3DCB8205}" type="presOf" srcId="{B36724A8-E437-4736-8B66-9EEF460F6C36}" destId="{0D90E53D-1D6D-41CF-AC29-0C84D972FBD5}" srcOrd="0" destOrd="0" presId="urn:microsoft.com/office/officeart/2008/layout/LinedList"/>
    <dgm:cxn modelId="{E44371E3-72EE-47A7-B97E-DF62F6180347}" srcId="{B36724A8-E437-4736-8B66-9EEF460F6C36}" destId="{6C9F6073-2123-4D7B-9973-2356205A95E2}" srcOrd="0" destOrd="0" parTransId="{8D016A04-C414-43DF-A04F-C79E39958BDB}" sibTransId="{15BB33A3-1A48-4C17-921E-E6591D3E120E}"/>
    <dgm:cxn modelId="{ED331FFD-A16C-4718-99BE-28D276976C24}" srcId="{B36724A8-E437-4736-8B66-9EEF460F6C36}" destId="{B24EC814-DE89-43BE-B7A1-5B67E6D6F5D9}" srcOrd="2" destOrd="0" parTransId="{0C32DFFD-D4A5-4BBC-881A-5AFFBFA4C367}" sibTransId="{810A019B-0F66-4931-BDA2-41AC80D726FC}"/>
    <dgm:cxn modelId="{037A1658-2E51-4707-B581-4FF6382FFE5F}" type="presParOf" srcId="{0D90E53D-1D6D-41CF-AC29-0C84D972FBD5}" destId="{6430B2E7-36EF-49D8-9CA6-F0ACC4FFC2AA}" srcOrd="0" destOrd="0" presId="urn:microsoft.com/office/officeart/2008/layout/LinedList"/>
    <dgm:cxn modelId="{B89E7F5E-F370-4E16-9D21-71E21718BB87}" type="presParOf" srcId="{0D90E53D-1D6D-41CF-AC29-0C84D972FBD5}" destId="{87819FDB-4A83-4270-90BB-C528EA872B4A}" srcOrd="1" destOrd="0" presId="urn:microsoft.com/office/officeart/2008/layout/LinedList"/>
    <dgm:cxn modelId="{EF012304-0696-42CC-A153-9D090F6EA719}" type="presParOf" srcId="{87819FDB-4A83-4270-90BB-C528EA872B4A}" destId="{1BBE0DDB-8E81-4F13-BEAC-D92D30790007}" srcOrd="0" destOrd="0" presId="urn:microsoft.com/office/officeart/2008/layout/LinedList"/>
    <dgm:cxn modelId="{761A173D-F105-48E1-B515-9D5D6A055BB0}" type="presParOf" srcId="{87819FDB-4A83-4270-90BB-C528EA872B4A}" destId="{8242CA03-34E1-4335-9E21-80BAF4EEC7B6}" srcOrd="1" destOrd="0" presId="urn:microsoft.com/office/officeart/2008/layout/LinedList"/>
    <dgm:cxn modelId="{E59327C7-0420-4266-B695-35E8D86FFDA2}" type="presParOf" srcId="{0D90E53D-1D6D-41CF-AC29-0C84D972FBD5}" destId="{827B179F-2022-4AC1-A5AD-5660A8F3BEA1}" srcOrd="2" destOrd="0" presId="urn:microsoft.com/office/officeart/2008/layout/LinedList"/>
    <dgm:cxn modelId="{4B462E01-2B38-47AA-BD78-635FBE62AE0D}" type="presParOf" srcId="{0D90E53D-1D6D-41CF-AC29-0C84D972FBD5}" destId="{17026115-2740-4629-8C74-E945BFAE999B}" srcOrd="3" destOrd="0" presId="urn:microsoft.com/office/officeart/2008/layout/LinedList"/>
    <dgm:cxn modelId="{6F7542BD-7D1E-4CC8-80CF-E28B2447F875}" type="presParOf" srcId="{17026115-2740-4629-8C74-E945BFAE999B}" destId="{E2E0EC15-AF39-4464-8E3A-67F334AC00AD}" srcOrd="0" destOrd="0" presId="urn:microsoft.com/office/officeart/2008/layout/LinedList"/>
    <dgm:cxn modelId="{AD82DB2E-3D59-4A58-AA93-73F0BA08F388}" type="presParOf" srcId="{17026115-2740-4629-8C74-E945BFAE999B}" destId="{9DC23419-F76B-4309-8313-AA3A63F1FEEC}" srcOrd="1" destOrd="0" presId="urn:microsoft.com/office/officeart/2008/layout/LinedList"/>
    <dgm:cxn modelId="{CE3C71CD-CF24-4005-8810-C49C5403102D}" type="presParOf" srcId="{0D90E53D-1D6D-41CF-AC29-0C84D972FBD5}" destId="{6C06844D-2AB4-4519-BEBC-E797BC5B20D4}" srcOrd="4" destOrd="0" presId="urn:microsoft.com/office/officeart/2008/layout/LinedList"/>
    <dgm:cxn modelId="{A01C69AC-EE60-4F4E-9105-79A6D84DAE00}" type="presParOf" srcId="{0D90E53D-1D6D-41CF-AC29-0C84D972FBD5}" destId="{EF0EDA71-82A9-497A-8F18-50D5EE5423DC}" srcOrd="5" destOrd="0" presId="urn:microsoft.com/office/officeart/2008/layout/LinedList"/>
    <dgm:cxn modelId="{5D7C247C-CBD6-4D4C-AA5F-0329F350DC2A}" type="presParOf" srcId="{EF0EDA71-82A9-497A-8F18-50D5EE5423DC}" destId="{020D9892-C01D-4A78-BD7F-2738F8AF1B97}" srcOrd="0" destOrd="0" presId="urn:microsoft.com/office/officeart/2008/layout/LinedList"/>
    <dgm:cxn modelId="{CCB8669A-E318-41C3-8653-513217CDBF15}" type="presParOf" srcId="{EF0EDA71-82A9-497A-8F18-50D5EE5423DC}" destId="{70CB2A76-7616-4C39-85CC-A8A7C049DB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EAFE4-71F1-436F-BD14-2745498218B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63C264D-9A71-4C6F-B937-EF6A641B87FA}">
      <dgm:prSet custT="1"/>
      <dgm:spPr/>
      <dgm:t>
        <a:bodyPr/>
        <a:lstStyle/>
        <a:p>
          <a:pPr>
            <a:defRPr cap="all"/>
          </a:pPr>
          <a:r>
            <a:rPr lang="en-US" sz="2400" dirty="0"/>
            <a:t>TIREDNESS (AS LESS ENERGY IS AVAILABLE TO THE BODY DUE TO REDUCED CELLULAR RESPIRATION)</a:t>
          </a:r>
        </a:p>
      </dgm:t>
    </dgm:pt>
    <dgm:pt modelId="{DC427876-DF84-4317-8A13-BA479D2548A0}" type="parTrans" cxnId="{143C08F5-B292-4DA4-9542-B1FE74C6A280}">
      <dgm:prSet/>
      <dgm:spPr/>
      <dgm:t>
        <a:bodyPr/>
        <a:lstStyle/>
        <a:p>
          <a:endParaRPr lang="en-US" sz="2800"/>
        </a:p>
      </dgm:t>
    </dgm:pt>
    <dgm:pt modelId="{D2AB02C1-DCDC-4060-8DC3-25ABB0DEEF26}" type="sibTrans" cxnId="{143C08F5-B292-4DA4-9542-B1FE74C6A280}">
      <dgm:prSet/>
      <dgm:spPr/>
      <dgm:t>
        <a:bodyPr/>
        <a:lstStyle/>
        <a:p>
          <a:endParaRPr lang="en-US"/>
        </a:p>
      </dgm:t>
    </dgm:pt>
    <dgm:pt modelId="{360C6A82-A2ED-4233-AD6C-ABDA6D021CB9}">
      <dgm:prSet/>
      <dgm:spPr/>
      <dgm:t>
        <a:bodyPr/>
        <a:lstStyle/>
        <a:p>
          <a:pPr>
            <a:defRPr cap="all"/>
          </a:pPr>
          <a:r>
            <a:rPr lang="en-US"/>
            <a:t>PRODUCTION OF LARGE QUANTITIES OF DILUTE URINE CONTAINING GLUCOSE</a:t>
          </a:r>
        </a:p>
      </dgm:t>
    </dgm:pt>
    <dgm:pt modelId="{E27845F1-0D9F-4E6A-85E0-2310652CDA57}" type="parTrans" cxnId="{F198C2F2-405E-4A17-A785-D439C97C82DC}">
      <dgm:prSet/>
      <dgm:spPr/>
      <dgm:t>
        <a:bodyPr/>
        <a:lstStyle/>
        <a:p>
          <a:endParaRPr lang="en-US" sz="2800"/>
        </a:p>
      </dgm:t>
    </dgm:pt>
    <dgm:pt modelId="{1C7F9D88-C40F-4C4D-81CF-29274F80870C}" type="sibTrans" cxnId="{F198C2F2-405E-4A17-A785-D439C97C82DC}">
      <dgm:prSet/>
      <dgm:spPr/>
      <dgm:t>
        <a:bodyPr/>
        <a:lstStyle/>
        <a:p>
          <a:endParaRPr lang="en-US"/>
        </a:p>
      </dgm:t>
    </dgm:pt>
    <dgm:pt modelId="{A49030C5-D6CC-477A-9ECE-4C951A4F577A}">
      <dgm:prSet/>
      <dgm:spPr/>
      <dgm:t>
        <a:bodyPr/>
        <a:lstStyle/>
        <a:p>
          <a:pPr>
            <a:defRPr cap="all"/>
          </a:pPr>
          <a:r>
            <a:rPr lang="en-US"/>
            <a:t>GREAT THIRST</a:t>
          </a:r>
        </a:p>
      </dgm:t>
    </dgm:pt>
    <dgm:pt modelId="{68FB9372-6993-41B7-9E75-9788815C0393}" type="parTrans" cxnId="{198A5094-9DCF-4865-847E-885837333F2E}">
      <dgm:prSet/>
      <dgm:spPr/>
      <dgm:t>
        <a:bodyPr/>
        <a:lstStyle/>
        <a:p>
          <a:endParaRPr lang="en-US" sz="2800"/>
        </a:p>
      </dgm:t>
    </dgm:pt>
    <dgm:pt modelId="{695EFEBC-04D7-4CBC-939A-B362E31B045A}" type="sibTrans" cxnId="{198A5094-9DCF-4865-847E-885837333F2E}">
      <dgm:prSet/>
      <dgm:spPr/>
      <dgm:t>
        <a:bodyPr/>
        <a:lstStyle/>
        <a:p>
          <a:endParaRPr lang="en-US"/>
        </a:p>
      </dgm:t>
    </dgm:pt>
    <dgm:pt modelId="{943C474C-4503-4CFB-9E25-5208B4FC719B}" type="pres">
      <dgm:prSet presAssocID="{B91EAFE4-71F1-436F-BD14-2745498218B4}" presName="root" presStyleCnt="0">
        <dgm:presLayoutVars>
          <dgm:dir/>
          <dgm:resizeHandles val="exact"/>
        </dgm:presLayoutVars>
      </dgm:prSet>
      <dgm:spPr/>
    </dgm:pt>
    <dgm:pt modelId="{DE246F6A-C42F-4830-8DB4-1CF67B85C896}" type="pres">
      <dgm:prSet presAssocID="{E63C264D-9A71-4C6F-B937-EF6A641B87FA}" presName="compNode" presStyleCnt="0"/>
      <dgm:spPr/>
    </dgm:pt>
    <dgm:pt modelId="{AB0017E8-2114-415D-A1C3-9A14313997BC}" type="pres">
      <dgm:prSet presAssocID="{E63C264D-9A71-4C6F-B937-EF6A641B87F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1220357-6C7F-45B9-B458-13670EB84E13}" type="pres">
      <dgm:prSet presAssocID="{E63C264D-9A71-4C6F-B937-EF6A641B87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0538A585-4FDE-49D3-820F-A4814BCAF1B4}" type="pres">
      <dgm:prSet presAssocID="{E63C264D-9A71-4C6F-B937-EF6A641B87FA}" presName="spaceRect" presStyleCnt="0"/>
      <dgm:spPr/>
    </dgm:pt>
    <dgm:pt modelId="{4A3C02F2-41A5-4525-9669-5582FA85F504}" type="pres">
      <dgm:prSet presAssocID="{E63C264D-9A71-4C6F-B937-EF6A641B87FA}" presName="textRect" presStyleLbl="revTx" presStyleIdx="0" presStyleCnt="3" custScaleX="110402">
        <dgm:presLayoutVars>
          <dgm:chMax val="1"/>
          <dgm:chPref val="1"/>
        </dgm:presLayoutVars>
      </dgm:prSet>
      <dgm:spPr/>
    </dgm:pt>
    <dgm:pt modelId="{72F32199-3BBC-424C-865B-E1A51723CF0C}" type="pres">
      <dgm:prSet presAssocID="{D2AB02C1-DCDC-4060-8DC3-25ABB0DEEF26}" presName="sibTrans" presStyleCnt="0"/>
      <dgm:spPr/>
    </dgm:pt>
    <dgm:pt modelId="{92338976-CCB1-46F4-8F15-DDB079D972D2}" type="pres">
      <dgm:prSet presAssocID="{360C6A82-A2ED-4233-AD6C-ABDA6D021CB9}" presName="compNode" presStyleCnt="0"/>
      <dgm:spPr/>
    </dgm:pt>
    <dgm:pt modelId="{7FB86267-10D1-4382-B5EB-21E5D606E16F}" type="pres">
      <dgm:prSet presAssocID="{360C6A82-A2ED-4233-AD6C-ABDA6D021CB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7CE07FE-AA4B-4C6C-87C7-5E0235F66134}" type="pres">
      <dgm:prSet presAssocID="{360C6A82-A2ED-4233-AD6C-ABDA6D021C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B3A8F66A-C525-4773-9BC8-1667583DCA94}" type="pres">
      <dgm:prSet presAssocID="{360C6A82-A2ED-4233-AD6C-ABDA6D021CB9}" presName="spaceRect" presStyleCnt="0"/>
      <dgm:spPr/>
    </dgm:pt>
    <dgm:pt modelId="{8826D7A2-0C09-425F-85B0-18135C5605B9}" type="pres">
      <dgm:prSet presAssocID="{360C6A82-A2ED-4233-AD6C-ABDA6D021CB9}" presName="textRect" presStyleLbl="revTx" presStyleIdx="1" presStyleCnt="3">
        <dgm:presLayoutVars>
          <dgm:chMax val="1"/>
          <dgm:chPref val="1"/>
        </dgm:presLayoutVars>
      </dgm:prSet>
      <dgm:spPr/>
    </dgm:pt>
    <dgm:pt modelId="{D574A06D-1DF0-443C-A3BD-D8FA55E4C7D5}" type="pres">
      <dgm:prSet presAssocID="{1C7F9D88-C40F-4C4D-81CF-29274F80870C}" presName="sibTrans" presStyleCnt="0"/>
      <dgm:spPr/>
    </dgm:pt>
    <dgm:pt modelId="{E07414C6-0506-4ED5-B057-CFBC8EFC898A}" type="pres">
      <dgm:prSet presAssocID="{A49030C5-D6CC-477A-9ECE-4C951A4F577A}" presName="compNode" presStyleCnt="0"/>
      <dgm:spPr/>
    </dgm:pt>
    <dgm:pt modelId="{F745DF27-1B99-4C0F-899E-F65790BD7CDB}" type="pres">
      <dgm:prSet presAssocID="{A49030C5-D6CC-477A-9ECE-4C951A4F577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59994CF-AFB7-4DED-889A-AB11A560001F}" type="pres">
      <dgm:prSet presAssocID="{A49030C5-D6CC-477A-9ECE-4C951A4F57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40E4A05-3C74-4836-87CA-DAB51F1CBCDC}" type="pres">
      <dgm:prSet presAssocID="{A49030C5-D6CC-477A-9ECE-4C951A4F577A}" presName="spaceRect" presStyleCnt="0"/>
      <dgm:spPr/>
    </dgm:pt>
    <dgm:pt modelId="{4504D0F3-B440-477B-AF1C-346341A590BA}" type="pres">
      <dgm:prSet presAssocID="{A49030C5-D6CC-477A-9ECE-4C951A4F577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31CC00-A6D4-4BA0-9491-5503AC12D4D5}" type="presOf" srcId="{A49030C5-D6CC-477A-9ECE-4C951A4F577A}" destId="{4504D0F3-B440-477B-AF1C-346341A590BA}" srcOrd="0" destOrd="0" presId="urn:microsoft.com/office/officeart/2018/5/layout/IconLeafLabelList"/>
    <dgm:cxn modelId="{C588984E-44BB-49F7-9557-46807BAD0A60}" type="presOf" srcId="{360C6A82-A2ED-4233-AD6C-ABDA6D021CB9}" destId="{8826D7A2-0C09-425F-85B0-18135C5605B9}" srcOrd="0" destOrd="0" presId="urn:microsoft.com/office/officeart/2018/5/layout/IconLeafLabelList"/>
    <dgm:cxn modelId="{198A5094-9DCF-4865-847E-885837333F2E}" srcId="{B91EAFE4-71F1-436F-BD14-2745498218B4}" destId="{A49030C5-D6CC-477A-9ECE-4C951A4F577A}" srcOrd="2" destOrd="0" parTransId="{68FB9372-6993-41B7-9E75-9788815C0393}" sibTransId="{695EFEBC-04D7-4CBC-939A-B362E31B045A}"/>
    <dgm:cxn modelId="{A000EB9E-C48A-492E-9C50-2C8AEA8C5358}" type="presOf" srcId="{B91EAFE4-71F1-436F-BD14-2745498218B4}" destId="{943C474C-4503-4CFB-9E25-5208B4FC719B}" srcOrd="0" destOrd="0" presId="urn:microsoft.com/office/officeart/2018/5/layout/IconLeafLabelList"/>
    <dgm:cxn modelId="{E0FA87E8-31FC-4A86-884C-B3880B7D1833}" type="presOf" srcId="{E63C264D-9A71-4C6F-B937-EF6A641B87FA}" destId="{4A3C02F2-41A5-4525-9669-5582FA85F504}" srcOrd="0" destOrd="0" presId="urn:microsoft.com/office/officeart/2018/5/layout/IconLeafLabelList"/>
    <dgm:cxn modelId="{F198C2F2-405E-4A17-A785-D439C97C82DC}" srcId="{B91EAFE4-71F1-436F-BD14-2745498218B4}" destId="{360C6A82-A2ED-4233-AD6C-ABDA6D021CB9}" srcOrd="1" destOrd="0" parTransId="{E27845F1-0D9F-4E6A-85E0-2310652CDA57}" sibTransId="{1C7F9D88-C40F-4C4D-81CF-29274F80870C}"/>
    <dgm:cxn modelId="{143C08F5-B292-4DA4-9542-B1FE74C6A280}" srcId="{B91EAFE4-71F1-436F-BD14-2745498218B4}" destId="{E63C264D-9A71-4C6F-B937-EF6A641B87FA}" srcOrd="0" destOrd="0" parTransId="{DC427876-DF84-4317-8A13-BA479D2548A0}" sibTransId="{D2AB02C1-DCDC-4060-8DC3-25ABB0DEEF26}"/>
    <dgm:cxn modelId="{2031D89C-30FC-44FA-80BE-11F10888086D}" type="presParOf" srcId="{943C474C-4503-4CFB-9E25-5208B4FC719B}" destId="{DE246F6A-C42F-4830-8DB4-1CF67B85C896}" srcOrd="0" destOrd="0" presId="urn:microsoft.com/office/officeart/2018/5/layout/IconLeafLabelList"/>
    <dgm:cxn modelId="{6E93D11E-6673-4585-B4B9-8A2538F63DE2}" type="presParOf" srcId="{DE246F6A-C42F-4830-8DB4-1CF67B85C896}" destId="{AB0017E8-2114-415D-A1C3-9A14313997BC}" srcOrd="0" destOrd="0" presId="urn:microsoft.com/office/officeart/2018/5/layout/IconLeafLabelList"/>
    <dgm:cxn modelId="{F4BEAA0C-0818-4A77-8998-8C5EBB03E0BA}" type="presParOf" srcId="{DE246F6A-C42F-4830-8DB4-1CF67B85C896}" destId="{81220357-6C7F-45B9-B458-13670EB84E13}" srcOrd="1" destOrd="0" presId="urn:microsoft.com/office/officeart/2018/5/layout/IconLeafLabelList"/>
    <dgm:cxn modelId="{3FD8F6C9-FADD-428B-93BA-A1406454891D}" type="presParOf" srcId="{DE246F6A-C42F-4830-8DB4-1CF67B85C896}" destId="{0538A585-4FDE-49D3-820F-A4814BCAF1B4}" srcOrd="2" destOrd="0" presId="urn:microsoft.com/office/officeart/2018/5/layout/IconLeafLabelList"/>
    <dgm:cxn modelId="{B1CE7C50-996D-4B56-8160-78D34D633191}" type="presParOf" srcId="{DE246F6A-C42F-4830-8DB4-1CF67B85C896}" destId="{4A3C02F2-41A5-4525-9669-5582FA85F504}" srcOrd="3" destOrd="0" presId="urn:microsoft.com/office/officeart/2018/5/layout/IconLeafLabelList"/>
    <dgm:cxn modelId="{CA03D07E-D378-44A5-BBDF-7A0D7F8E13D7}" type="presParOf" srcId="{943C474C-4503-4CFB-9E25-5208B4FC719B}" destId="{72F32199-3BBC-424C-865B-E1A51723CF0C}" srcOrd="1" destOrd="0" presId="urn:microsoft.com/office/officeart/2018/5/layout/IconLeafLabelList"/>
    <dgm:cxn modelId="{8A546296-4357-41D7-9538-543155D15A44}" type="presParOf" srcId="{943C474C-4503-4CFB-9E25-5208B4FC719B}" destId="{92338976-CCB1-46F4-8F15-DDB079D972D2}" srcOrd="2" destOrd="0" presId="urn:microsoft.com/office/officeart/2018/5/layout/IconLeafLabelList"/>
    <dgm:cxn modelId="{AE594790-077B-4078-B069-261CE532B49A}" type="presParOf" srcId="{92338976-CCB1-46F4-8F15-DDB079D972D2}" destId="{7FB86267-10D1-4382-B5EB-21E5D606E16F}" srcOrd="0" destOrd="0" presId="urn:microsoft.com/office/officeart/2018/5/layout/IconLeafLabelList"/>
    <dgm:cxn modelId="{F450070E-894C-46C5-A70C-6D1652670B41}" type="presParOf" srcId="{92338976-CCB1-46F4-8F15-DDB079D972D2}" destId="{27CE07FE-AA4B-4C6C-87C7-5E0235F66134}" srcOrd="1" destOrd="0" presId="urn:microsoft.com/office/officeart/2018/5/layout/IconLeafLabelList"/>
    <dgm:cxn modelId="{6F0D0060-BC3B-470B-B04C-B64923C71F20}" type="presParOf" srcId="{92338976-CCB1-46F4-8F15-DDB079D972D2}" destId="{B3A8F66A-C525-4773-9BC8-1667583DCA94}" srcOrd="2" destOrd="0" presId="urn:microsoft.com/office/officeart/2018/5/layout/IconLeafLabelList"/>
    <dgm:cxn modelId="{21FA0D20-2E1F-4B13-9847-026D0CE0CC09}" type="presParOf" srcId="{92338976-CCB1-46F4-8F15-DDB079D972D2}" destId="{8826D7A2-0C09-425F-85B0-18135C5605B9}" srcOrd="3" destOrd="0" presId="urn:microsoft.com/office/officeart/2018/5/layout/IconLeafLabelList"/>
    <dgm:cxn modelId="{D9875CFB-0780-4FAF-9BA1-A4C65DF95B7B}" type="presParOf" srcId="{943C474C-4503-4CFB-9E25-5208B4FC719B}" destId="{D574A06D-1DF0-443C-A3BD-D8FA55E4C7D5}" srcOrd="3" destOrd="0" presId="urn:microsoft.com/office/officeart/2018/5/layout/IconLeafLabelList"/>
    <dgm:cxn modelId="{2AE70B0E-BCA1-4A99-9C76-16E3ED7E8DA9}" type="presParOf" srcId="{943C474C-4503-4CFB-9E25-5208B4FC719B}" destId="{E07414C6-0506-4ED5-B057-CFBC8EFC898A}" srcOrd="4" destOrd="0" presId="urn:microsoft.com/office/officeart/2018/5/layout/IconLeafLabelList"/>
    <dgm:cxn modelId="{DF3AD8E3-856A-43A5-918A-8399ED415BB0}" type="presParOf" srcId="{E07414C6-0506-4ED5-B057-CFBC8EFC898A}" destId="{F745DF27-1B99-4C0F-899E-F65790BD7CDB}" srcOrd="0" destOrd="0" presId="urn:microsoft.com/office/officeart/2018/5/layout/IconLeafLabelList"/>
    <dgm:cxn modelId="{2064C5FD-453D-424B-AFE3-C59CBAA5A924}" type="presParOf" srcId="{E07414C6-0506-4ED5-B057-CFBC8EFC898A}" destId="{D59994CF-AFB7-4DED-889A-AB11A560001F}" srcOrd="1" destOrd="0" presId="urn:microsoft.com/office/officeart/2018/5/layout/IconLeafLabelList"/>
    <dgm:cxn modelId="{BFB1F5C3-A25E-4A59-B638-7A95A4704B8E}" type="presParOf" srcId="{E07414C6-0506-4ED5-B057-CFBC8EFC898A}" destId="{640E4A05-3C74-4836-87CA-DAB51F1CBCDC}" srcOrd="2" destOrd="0" presId="urn:microsoft.com/office/officeart/2018/5/layout/IconLeafLabelList"/>
    <dgm:cxn modelId="{D2D0FC27-BBE5-4AE5-A013-C3DFC73481CD}" type="presParOf" srcId="{E07414C6-0506-4ED5-B057-CFBC8EFC898A}" destId="{4504D0F3-B440-477B-AF1C-346341A590B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7AD8A4-382D-4123-B2DC-EFB063F5656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FBB61B-1250-4CE2-B4C7-8D4B4AD84B5E}">
      <dgm:prSet/>
      <dgm:spPr/>
      <dgm:t>
        <a:bodyPr/>
        <a:lstStyle/>
        <a:p>
          <a:r>
            <a:rPr lang="en-US"/>
            <a:t>Diabetes negatively affects many different parts of the body</a:t>
          </a:r>
        </a:p>
      </dgm:t>
    </dgm:pt>
    <dgm:pt modelId="{5448BB64-F628-4DA9-B20B-5011A38093EF}" type="parTrans" cxnId="{68947CE5-CDC7-4004-9372-921081E719EF}">
      <dgm:prSet/>
      <dgm:spPr/>
      <dgm:t>
        <a:bodyPr/>
        <a:lstStyle/>
        <a:p>
          <a:endParaRPr lang="en-US"/>
        </a:p>
      </dgm:t>
    </dgm:pt>
    <dgm:pt modelId="{861C540B-03D9-418F-A838-B109DEF0CD56}" type="sibTrans" cxnId="{68947CE5-CDC7-4004-9372-921081E719EF}">
      <dgm:prSet/>
      <dgm:spPr/>
      <dgm:t>
        <a:bodyPr/>
        <a:lstStyle/>
        <a:p>
          <a:endParaRPr lang="en-US"/>
        </a:p>
      </dgm:t>
    </dgm:pt>
    <dgm:pt modelId="{BE2EC263-BF4E-410A-9C12-E779541F1C09}">
      <dgm:prSet/>
      <dgm:spPr/>
      <dgm:t>
        <a:bodyPr/>
        <a:lstStyle/>
        <a:p>
          <a:r>
            <a:rPr lang="en-US" dirty="0"/>
            <a:t>The most serious effect is heart &amp; circulatory disease, which leads to heart attacks, cerebral strokes &amp; high blood pressure</a:t>
          </a:r>
        </a:p>
      </dgm:t>
    </dgm:pt>
    <dgm:pt modelId="{51139B5B-0077-43D6-9FFE-049401032DC7}" type="parTrans" cxnId="{853DD97F-98B1-40DD-9F59-7389711E4167}">
      <dgm:prSet/>
      <dgm:spPr/>
      <dgm:t>
        <a:bodyPr/>
        <a:lstStyle/>
        <a:p>
          <a:endParaRPr lang="en-US"/>
        </a:p>
      </dgm:t>
    </dgm:pt>
    <dgm:pt modelId="{A1C4A733-FE00-4B42-B8D8-C4C83F2AE0DB}" type="sibTrans" cxnId="{853DD97F-98B1-40DD-9F59-7389711E4167}">
      <dgm:prSet/>
      <dgm:spPr/>
      <dgm:t>
        <a:bodyPr/>
        <a:lstStyle/>
        <a:p>
          <a:endParaRPr lang="en-US"/>
        </a:p>
      </dgm:t>
    </dgm:pt>
    <dgm:pt modelId="{456D21A1-AC58-430C-993F-8E9686F2D470}">
      <dgm:prSet/>
      <dgm:spPr/>
      <dgm:t>
        <a:bodyPr/>
        <a:lstStyle/>
        <a:p>
          <a:r>
            <a:rPr lang="en-US"/>
            <a:t>Kidney disease can develop, which might need renal dialysis. A common sign of kidney disease is </a:t>
          </a:r>
          <a:r>
            <a:rPr lang="en-US" b="1"/>
            <a:t>oedema</a:t>
          </a:r>
          <a:r>
            <a:rPr lang="en-US"/>
            <a:t> in the legs and feet</a:t>
          </a:r>
        </a:p>
      </dgm:t>
    </dgm:pt>
    <dgm:pt modelId="{90AB7676-D204-4002-B980-05F3C9B019B7}" type="parTrans" cxnId="{5230B5F4-6364-404E-A3BE-00B4D033B2AC}">
      <dgm:prSet/>
      <dgm:spPr/>
      <dgm:t>
        <a:bodyPr/>
        <a:lstStyle/>
        <a:p>
          <a:endParaRPr lang="en-US"/>
        </a:p>
      </dgm:t>
    </dgm:pt>
    <dgm:pt modelId="{4E1CE77F-DC1A-4BE9-B283-D0744CCB9679}" type="sibTrans" cxnId="{5230B5F4-6364-404E-A3BE-00B4D033B2AC}">
      <dgm:prSet/>
      <dgm:spPr/>
      <dgm:t>
        <a:bodyPr/>
        <a:lstStyle/>
        <a:p>
          <a:endParaRPr lang="en-US"/>
        </a:p>
      </dgm:t>
    </dgm:pt>
    <dgm:pt modelId="{8DAE7151-5558-4917-8FD5-F77727D2C459}">
      <dgm:prSet/>
      <dgm:spPr/>
      <dgm:t>
        <a:bodyPr/>
        <a:lstStyle/>
        <a:p>
          <a:r>
            <a:rPr lang="en-US"/>
            <a:t>Retina can be destroyed, which can lead to blindness</a:t>
          </a:r>
        </a:p>
      </dgm:t>
    </dgm:pt>
    <dgm:pt modelId="{02622AF2-7CED-4AD4-BBD1-05F2ED45F2B0}" type="parTrans" cxnId="{9814277D-C6AC-4F8C-86A4-AE40630ED341}">
      <dgm:prSet/>
      <dgm:spPr/>
      <dgm:t>
        <a:bodyPr/>
        <a:lstStyle/>
        <a:p>
          <a:endParaRPr lang="en-US"/>
        </a:p>
      </dgm:t>
    </dgm:pt>
    <dgm:pt modelId="{4F671458-C60B-4B6D-A9E0-E5883A13205A}" type="sibTrans" cxnId="{9814277D-C6AC-4F8C-86A4-AE40630ED341}">
      <dgm:prSet/>
      <dgm:spPr/>
      <dgm:t>
        <a:bodyPr/>
        <a:lstStyle/>
        <a:p>
          <a:endParaRPr lang="en-US"/>
        </a:p>
      </dgm:t>
    </dgm:pt>
    <dgm:pt modelId="{14BD16A8-7B7B-40B7-8B10-A14F95356E41}">
      <dgm:prSet/>
      <dgm:spPr/>
      <dgm:t>
        <a:bodyPr/>
        <a:lstStyle/>
        <a:p>
          <a:r>
            <a:rPr lang="en-US"/>
            <a:t>Blood supply to the legs and toes is reduced.These might need amputation if gangrene sets in </a:t>
          </a:r>
        </a:p>
      </dgm:t>
    </dgm:pt>
    <dgm:pt modelId="{76BED7C8-FE86-47F0-B55E-E27FCE1AC14C}" type="parTrans" cxnId="{EC9DED5A-45DF-407D-B3F0-2958E007F40B}">
      <dgm:prSet/>
      <dgm:spPr/>
      <dgm:t>
        <a:bodyPr/>
        <a:lstStyle/>
        <a:p>
          <a:endParaRPr lang="en-US"/>
        </a:p>
      </dgm:t>
    </dgm:pt>
    <dgm:pt modelId="{3730E77A-C255-43E2-BC45-EE1EE859213B}" type="sibTrans" cxnId="{EC9DED5A-45DF-407D-B3F0-2958E007F40B}">
      <dgm:prSet/>
      <dgm:spPr/>
      <dgm:t>
        <a:bodyPr/>
        <a:lstStyle/>
        <a:p>
          <a:endParaRPr lang="en-US"/>
        </a:p>
      </dgm:t>
    </dgm:pt>
    <dgm:pt modelId="{BFF16A3B-7C18-41B3-9F45-FDAD61A46156}">
      <dgm:prSet/>
      <dgm:spPr/>
      <dgm:t>
        <a:bodyPr/>
        <a:lstStyle/>
        <a:p>
          <a:r>
            <a:rPr lang="en-US"/>
            <a:t>Nerves in the blood vessels are damaged, causing tingling or numbness in the finger or toes</a:t>
          </a:r>
        </a:p>
      </dgm:t>
    </dgm:pt>
    <dgm:pt modelId="{AAF6CA26-7B0F-47F4-9BF8-DBAF5BB6234B}" type="parTrans" cxnId="{83EA62C9-5515-4CBE-9987-C877ED086212}">
      <dgm:prSet/>
      <dgm:spPr/>
      <dgm:t>
        <a:bodyPr/>
        <a:lstStyle/>
        <a:p>
          <a:endParaRPr lang="en-US"/>
        </a:p>
      </dgm:t>
    </dgm:pt>
    <dgm:pt modelId="{2F7D5857-8180-461F-888A-56F3A2563237}" type="sibTrans" cxnId="{83EA62C9-5515-4CBE-9987-C877ED086212}">
      <dgm:prSet/>
      <dgm:spPr/>
      <dgm:t>
        <a:bodyPr/>
        <a:lstStyle/>
        <a:p>
          <a:endParaRPr lang="en-US"/>
        </a:p>
      </dgm:t>
    </dgm:pt>
    <dgm:pt modelId="{3567B97A-A07C-4FA3-812E-50E4D69885A2}" type="pres">
      <dgm:prSet presAssocID="{CE7AD8A4-382D-4123-B2DC-EFB063F56569}" presName="Name0" presStyleCnt="0">
        <dgm:presLayoutVars>
          <dgm:dir/>
          <dgm:resizeHandles val="exact"/>
        </dgm:presLayoutVars>
      </dgm:prSet>
      <dgm:spPr/>
    </dgm:pt>
    <dgm:pt modelId="{551B7FC2-5557-4842-9D88-CAA99E039E87}" type="pres">
      <dgm:prSet presAssocID="{D8FBB61B-1250-4CE2-B4C7-8D4B4AD84B5E}" presName="node" presStyleLbl="node1" presStyleIdx="0" presStyleCnt="6">
        <dgm:presLayoutVars>
          <dgm:bulletEnabled val="1"/>
        </dgm:presLayoutVars>
      </dgm:prSet>
      <dgm:spPr/>
    </dgm:pt>
    <dgm:pt modelId="{19D54D1A-DFCA-4E81-A096-28BF97B1B887}" type="pres">
      <dgm:prSet presAssocID="{861C540B-03D9-418F-A838-B109DEF0CD56}" presName="sibTrans" presStyleLbl="sibTrans1D1" presStyleIdx="0" presStyleCnt="5"/>
      <dgm:spPr/>
    </dgm:pt>
    <dgm:pt modelId="{52E94AE8-0CDD-4685-9FCE-CC8BF60D4132}" type="pres">
      <dgm:prSet presAssocID="{861C540B-03D9-418F-A838-B109DEF0CD56}" presName="connectorText" presStyleLbl="sibTrans1D1" presStyleIdx="0" presStyleCnt="5"/>
      <dgm:spPr/>
    </dgm:pt>
    <dgm:pt modelId="{5CEC54A8-689F-4AC5-9A94-39B46DB43110}" type="pres">
      <dgm:prSet presAssocID="{BE2EC263-BF4E-410A-9C12-E779541F1C09}" presName="node" presStyleLbl="node1" presStyleIdx="1" presStyleCnt="6">
        <dgm:presLayoutVars>
          <dgm:bulletEnabled val="1"/>
        </dgm:presLayoutVars>
      </dgm:prSet>
      <dgm:spPr/>
    </dgm:pt>
    <dgm:pt modelId="{60D5A030-1A54-4DF3-A470-C10B5B1C7246}" type="pres">
      <dgm:prSet presAssocID="{A1C4A733-FE00-4B42-B8D8-C4C83F2AE0DB}" presName="sibTrans" presStyleLbl="sibTrans1D1" presStyleIdx="1" presStyleCnt="5"/>
      <dgm:spPr/>
    </dgm:pt>
    <dgm:pt modelId="{660DFC4D-8BFC-4B34-825B-0C99169EA836}" type="pres">
      <dgm:prSet presAssocID="{A1C4A733-FE00-4B42-B8D8-C4C83F2AE0DB}" presName="connectorText" presStyleLbl="sibTrans1D1" presStyleIdx="1" presStyleCnt="5"/>
      <dgm:spPr/>
    </dgm:pt>
    <dgm:pt modelId="{B80550C7-CF4A-40EA-A171-8FA9ABE06B62}" type="pres">
      <dgm:prSet presAssocID="{456D21A1-AC58-430C-993F-8E9686F2D470}" presName="node" presStyleLbl="node1" presStyleIdx="2" presStyleCnt="6">
        <dgm:presLayoutVars>
          <dgm:bulletEnabled val="1"/>
        </dgm:presLayoutVars>
      </dgm:prSet>
      <dgm:spPr/>
    </dgm:pt>
    <dgm:pt modelId="{2A0CC768-B497-4C65-AE23-282F5741B91C}" type="pres">
      <dgm:prSet presAssocID="{4E1CE77F-DC1A-4BE9-B283-D0744CCB9679}" presName="sibTrans" presStyleLbl="sibTrans1D1" presStyleIdx="2" presStyleCnt="5"/>
      <dgm:spPr/>
    </dgm:pt>
    <dgm:pt modelId="{70720259-78B3-47A0-BCB5-79A5EB390D5C}" type="pres">
      <dgm:prSet presAssocID="{4E1CE77F-DC1A-4BE9-B283-D0744CCB9679}" presName="connectorText" presStyleLbl="sibTrans1D1" presStyleIdx="2" presStyleCnt="5"/>
      <dgm:spPr/>
    </dgm:pt>
    <dgm:pt modelId="{A1893E8F-7790-40B2-8990-3C47D0279887}" type="pres">
      <dgm:prSet presAssocID="{8DAE7151-5558-4917-8FD5-F77727D2C459}" presName="node" presStyleLbl="node1" presStyleIdx="3" presStyleCnt="6">
        <dgm:presLayoutVars>
          <dgm:bulletEnabled val="1"/>
        </dgm:presLayoutVars>
      </dgm:prSet>
      <dgm:spPr/>
    </dgm:pt>
    <dgm:pt modelId="{328C2E09-24B1-4F61-B7B5-A7DBA3C873BF}" type="pres">
      <dgm:prSet presAssocID="{4F671458-C60B-4B6D-A9E0-E5883A13205A}" presName="sibTrans" presStyleLbl="sibTrans1D1" presStyleIdx="3" presStyleCnt="5"/>
      <dgm:spPr/>
    </dgm:pt>
    <dgm:pt modelId="{1068C1EF-71EA-4215-9C39-47970F8DA107}" type="pres">
      <dgm:prSet presAssocID="{4F671458-C60B-4B6D-A9E0-E5883A13205A}" presName="connectorText" presStyleLbl="sibTrans1D1" presStyleIdx="3" presStyleCnt="5"/>
      <dgm:spPr/>
    </dgm:pt>
    <dgm:pt modelId="{13E64E8F-4151-43B5-9148-30DA5329A1CE}" type="pres">
      <dgm:prSet presAssocID="{14BD16A8-7B7B-40B7-8B10-A14F95356E41}" presName="node" presStyleLbl="node1" presStyleIdx="4" presStyleCnt="6">
        <dgm:presLayoutVars>
          <dgm:bulletEnabled val="1"/>
        </dgm:presLayoutVars>
      </dgm:prSet>
      <dgm:spPr/>
    </dgm:pt>
    <dgm:pt modelId="{FCD269A2-68F2-4A1A-9BA8-46FB7F3FFD48}" type="pres">
      <dgm:prSet presAssocID="{3730E77A-C255-43E2-BC45-EE1EE859213B}" presName="sibTrans" presStyleLbl="sibTrans1D1" presStyleIdx="4" presStyleCnt="5"/>
      <dgm:spPr/>
    </dgm:pt>
    <dgm:pt modelId="{7E50F2D5-B690-4178-BD9B-6E834C160BB3}" type="pres">
      <dgm:prSet presAssocID="{3730E77A-C255-43E2-BC45-EE1EE859213B}" presName="connectorText" presStyleLbl="sibTrans1D1" presStyleIdx="4" presStyleCnt="5"/>
      <dgm:spPr/>
    </dgm:pt>
    <dgm:pt modelId="{D0F1A24F-B2D2-48E5-89B6-6998E6F3FDD7}" type="pres">
      <dgm:prSet presAssocID="{BFF16A3B-7C18-41B3-9F45-FDAD61A46156}" presName="node" presStyleLbl="node1" presStyleIdx="5" presStyleCnt="6">
        <dgm:presLayoutVars>
          <dgm:bulletEnabled val="1"/>
        </dgm:presLayoutVars>
      </dgm:prSet>
      <dgm:spPr/>
    </dgm:pt>
  </dgm:ptLst>
  <dgm:cxnLst>
    <dgm:cxn modelId="{D3928E02-66F2-4285-970B-9032CD46F95B}" type="presOf" srcId="{8DAE7151-5558-4917-8FD5-F77727D2C459}" destId="{A1893E8F-7790-40B2-8990-3C47D0279887}" srcOrd="0" destOrd="0" presId="urn:microsoft.com/office/officeart/2016/7/layout/RepeatingBendingProcessNew"/>
    <dgm:cxn modelId="{0A9E910E-F2A4-49A6-AD77-B4834BA9C7A9}" type="presOf" srcId="{14BD16A8-7B7B-40B7-8B10-A14F95356E41}" destId="{13E64E8F-4151-43B5-9148-30DA5329A1CE}" srcOrd="0" destOrd="0" presId="urn:microsoft.com/office/officeart/2016/7/layout/RepeatingBendingProcessNew"/>
    <dgm:cxn modelId="{19042312-4F17-4A00-8E37-45FADC75450B}" type="presOf" srcId="{3730E77A-C255-43E2-BC45-EE1EE859213B}" destId="{7E50F2D5-B690-4178-BD9B-6E834C160BB3}" srcOrd="1" destOrd="0" presId="urn:microsoft.com/office/officeart/2016/7/layout/RepeatingBendingProcessNew"/>
    <dgm:cxn modelId="{96496B5C-C810-4EA3-A9C1-26D280A39133}" type="presOf" srcId="{4E1CE77F-DC1A-4BE9-B283-D0744CCB9679}" destId="{70720259-78B3-47A0-BCB5-79A5EB390D5C}" srcOrd="1" destOrd="0" presId="urn:microsoft.com/office/officeart/2016/7/layout/RepeatingBendingProcessNew"/>
    <dgm:cxn modelId="{D4989E43-A146-4A1F-B8BD-FB488CA862C5}" type="presOf" srcId="{861C540B-03D9-418F-A838-B109DEF0CD56}" destId="{19D54D1A-DFCA-4E81-A096-28BF97B1B887}" srcOrd="0" destOrd="0" presId="urn:microsoft.com/office/officeart/2016/7/layout/RepeatingBendingProcessNew"/>
    <dgm:cxn modelId="{9824D674-6752-49D7-9743-2AEEDFF0A9CA}" type="presOf" srcId="{A1C4A733-FE00-4B42-B8D8-C4C83F2AE0DB}" destId="{60D5A030-1A54-4DF3-A470-C10B5B1C7246}" srcOrd="0" destOrd="0" presId="urn:microsoft.com/office/officeart/2016/7/layout/RepeatingBendingProcessNew"/>
    <dgm:cxn modelId="{B4D4B675-7A8D-440A-BBFC-678F7BB59098}" type="presOf" srcId="{A1C4A733-FE00-4B42-B8D8-C4C83F2AE0DB}" destId="{660DFC4D-8BFC-4B34-825B-0C99169EA836}" srcOrd="1" destOrd="0" presId="urn:microsoft.com/office/officeart/2016/7/layout/RepeatingBendingProcessNew"/>
    <dgm:cxn modelId="{EC9DED5A-45DF-407D-B3F0-2958E007F40B}" srcId="{CE7AD8A4-382D-4123-B2DC-EFB063F56569}" destId="{14BD16A8-7B7B-40B7-8B10-A14F95356E41}" srcOrd="4" destOrd="0" parTransId="{76BED7C8-FE86-47F0-B55E-E27FCE1AC14C}" sibTransId="{3730E77A-C255-43E2-BC45-EE1EE859213B}"/>
    <dgm:cxn modelId="{28B6A37B-C76A-49AA-AF49-AC83414190EF}" type="presOf" srcId="{BE2EC263-BF4E-410A-9C12-E779541F1C09}" destId="{5CEC54A8-689F-4AC5-9A94-39B46DB43110}" srcOrd="0" destOrd="0" presId="urn:microsoft.com/office/officeart/2016/7/layout/RepeatingBendingProcessNew"/>
    <dgm:cxn modelId="{9814277D-C6AC-4F8C-86A4-AE40630ED341}" srcId="{CE7AD8A4-382D-4123-B2DC-EFB063F56569}" destId="{8DAE7151-5558-4917-8FD5-F77727D2C459}" srcOrd="3" destOrd="0" parTransId="{02622AF2-7CED-4AD4-BBD1-05F2ED45F2B0}" sibTransId="{4F671458-C60B-4B6D-A9E0-E5883A13205A}"/>
    <dgm:cxn modelId="{853DD97F-98B1-40DD-9F59-7389711E4167}" srcId="{CE7AD8A4-382D-4123-B2DC-EFB063F56569}" destId="{BE2EC263-BF4E-410A-9C12-E779541F1C09}" srcOrd="1" destOrd="0" parTransId="{51139B5B-0077-43D6-9FFE-049401032DC7}" sibTransId="{A1C4A733-FE00-4B42-B8D8-C4C83F2AE0DB}"/>
    <dgm:cxn modelId="{94856FA1-03D2-45B8-BD6D-9466313653CA}" type="presOf" srcId="{456D21A1-AC58-430C-993F-8E9686F2D470}" destId="{B80550C7-CF4A-40EA-A171-8FA9ABE06B62}" srcOrd="0" destOrd="0" presId="urn:microsoft.com/office/officeart/2016/7/layout/RepeatingBendingProcessNew"/>
    <dgm:cxn modelId="{AA4D8AA1-1DF7-4245-84B8-27B12EFFC010}" type="presOf" srcId="{BFF16A3B-7C18-41B3-9F45-FDAD61A46156}" destId="{D0F1A24F-B2D2-48E5-89B6-6998E6F3FDD7}" srcOrd="0" destOrd="0" presId="urn:microsoft.com/office/officeart/2016/7/layout/RepeatingBendingProcessNew"/>
    <dgm:cxn modelId="{26B77CA9-B88D-4B68-9539-67CF02A8C9E6}" type="presOf" srcId="{4F671458-C60B-4B6D-A9E0-E5883A13205A}" destId="{1068C1EF-71EA-4215-9C39-47970F8DA107}" srcOrd="1" destOrd="0" presId="urn:microsoft.com/office/officeart/2016/7/layout/RepeatingBendingProcessNew"/>
    <dgm:cxn modelId="{9A44E5AC-021B-4BF0-B67A-4DF2D80235E0}" type="presOf" srcId="{4F671458-C60B-4B6D-A9E0-E5883A13205A}" destId="{328C2E09-24B1-4F61-B7B5-A7DBA3C873BF}" srcOrd="0" destOrd="0" presId="urn:microsoft.com/office/officeart/2016/7/layout/RepeatingBendingProcessNew"/>
    <dgm:cxn modelId="{C08029B4-8207-425D-8664-F6D1A7DE0C47}" type="presOf" srcId="{CE7AD8A4-382D-4123-B2DC-EFB063F56569}" destId="{3567B97A-A07C-4FA3-812E-50E4D69885A2}" srcOrd="0" destOrd="0" presId="urn:microsoft.com/office/officeart/2016/7/layout/RepeatingBendingProcessNew"/>
    <dgm:cxn modelId="{7E9DB4BC-5E19-43AC-A520-33CF3038A1EF}" type="presOf" srcId="{861C540B-03D9-418F-A838-B109DEF0CD56}" destId="{52E94AE8-0CDD-4685-9FCE-CC8BF60D4132}" srcOrd="1" destOrd="0" presId="urn:microsoft.com/office/officeart/2016/7/layout/RepeatingBendingProcessNew"/>
    <dgm:cxn modelId="{EB7C54BF-8B78-4CA0-B478-5717A99995AF}" type="presOf" srcId="{D8FBB61B-1250-4CE2-B4C7-8D4B4AD84B5E}" destId="{551B7FC2-5557-4842-9D88-CAA99E039E87}" srcOrd="0" destOrd="0" presId="urn:microsoft.com/office/officeart/2016/7/layout/RepeatingBendingProcessNew"/>
    <dgm:cxn modelId="{83EA62C9-5515-4CBE-9987-C877ED086212}" srcId="{CE7AD8A4-382D-4123-B2DC-EFB063F56569}" destId="{BFF16A3B-7C18-41B3-9F45-FDAD61A46156}" srcOrd="5" destOrd="0" parTransId="{AAF6CA26-7B0F-47F4-9BF8-DBAF5BB6234B}" sibTransId="{2F7D5857-8180-461F-888A-56F3A2563237}"/>
    <dgm:cxn modelId="{D989A6DF-5522-4161-A964-4390DD759320}" type="presOf" srcId="{3730E77A-C255-43E2-BC45-EE1EE859213B}" destId="{FCD269A2-68F2-4A1A-9BA8-46FB7F3FFD48}" srcOrd="0" destOrd="0" presId="urn:microsoft.com/office/officeart/2016/7/layout/RepeatingBendingProcessNew"/>
    <dgm:cxn modelId="{68947CE5-CDC7-4004-9372-921081E719EF}" srcId="{CE7AD8A4-382D-4123-B2DC-EFB063F56569}" destId="{D8FBB61B-1250-4CE2-B4C7-8D4B4AD84B5E}" srcOrd="0" destOrd="0" parTransId="{5448BB64-F628-4DA9-B20B-5011A38093EF}" sibTransId="{861C540B-03D9-418F-A838-B109DEF0CD56}"/>
    <dgm:cxn modelId="{FA38A3F3-6E14-4826-A5F4-6B2184B062E2}" type="presOf" srcId="{4E1CE77F-DC1A-4BE9-B283-D0744CCB9679}" destId="{2A0CC768-B497-4C65-AE23-282F5741B91C}" srcOrd="0" destOrd="0" presId="urn:microsoft.com/office/officeart/2016/7/layout/RepeatingBendingProcessNew"/>
    <dgm:cxn modelId="{5230B5F4-6364-404E-A3BE-00B4D033B2AC}" srcId="{CE7AD8A4-382D-4123-B2DC-EFB063F56569}" destId="{456D21A1-AC58-430C-993F-8E9686F2D470}" srcOrd="2" destOrd="0" parTransId="{90AB7676-D204-4002-B980-05F3C9B019B7}" sibTransId="{4E1CE77F-DC1A-4BE9-B283-D0744CCB9679}"/>
    <dgm:cxn modelId="{9466F792-543D-47C7-9C88-DC14F441F2BA}" type="presParOf" srcId="{3567B97A-A07C-4FA3-812E-50E4D69885A2}" destId="{551B7FC2-5557-4842-9D88-CAA99E039E87}" srcOrd="0" destOrd="0" presId="urn:microsoft.com/office/officeart/2016/7/layout/RepeatingBendingProcessNew"/>
    <dgm:cxn modelId="{C99E1314-964B-41C6-82DB-8FA925410187}" type="presParOf" srcId="{3567B97A-A07C-4FA3-812E-50E4D69885A2}" destId="{19D54D1A-DFCA-4E81-A096-28BF97B1B887}" srcOrd="1" destOrd="0" presId="urn:microsoft.com/office/officeart/2016/7/layout/RepeatingBendingProcessNew"/>
    <dgm:cxn modelId="{49E06CEB-54E8-49BB-AF3A-2D038C8EA94F}" type="presParOf" srcId="{19D54D1A-DFCA-4E81-A096-28BF97B1B887}" destId="{52E94AE8-0CDD-4685-9FCE-CC8BF60D4132}" srcOrd="0" destOrd="0" presId="urn:microsoft.com/office/officeart/2016/7/layout/RepeatingBendingProcessNew"/>
    <dgm:cxn modelId="{7BEA24D9-2D56-4B29-AAF6-D72C71C157AD}" type="presParOf" srcId="{3567B97A-A07C-4FA3-812E-50E4D69885A2}" destId="{5CEC54A8-689F-4AC5-9A94-39B46DB43110}" srcOrd="2" destOrd="0" presId="urn:microsoft.com/office/officeart/2016/7/layout/RepeatingBendingProcessNew"/>
    <dgm:cxn modelId="{D21A9DBA-B613-4A7D-84CC-13EA8B9B6FF2}" type="presParOf" srcId="{3567B97A-A07C-4FA3-812E-50E4D69885A2}" destId="{60D5A030-1A54-4DF3-A470-C10B5B1C7246}" srcOrd="3" destOrd="0" presId="urn:microsoft.com/office/officeart/2016/7/layout/RepeatingBendingProcessNew"/>
    <dgm:cxn modelId="{1DCDA7F7-7A9D-494B-B9EA-CD495AC4024C}" type="presParOf" srcId="{60D5A030-1A54-4DF3-A470-C10B5B1C7246}" destId="{660DFC4D-8BFC-4B34-825B-0C99169EA836}" srcOrd="0" destOrd="0" presId="urn:microsoft.com/office/officeart/2016/7/layout/RepeatingBendingProcessNew"/>
    <dgm:cxn modelId="{9B253C90-9CC6-4FE6-A279-61A5E1FBE691}" type="presParOf" srcId="{3567B97A-A07C-4FA3-812E-50E4D69885A2}" destId="{B80550C7-CF4A-40EA-A171-8FA9ABE06B62}" srcOrd="4" destOrd="0" presId="urn:microsoft.com/office/officeart/2016/7/layout/RepeatingBendingProcessNew"/>
    <dgm:cxn modelId="{13F34E0F-79FC-4A55-8D5C-67C7A3741AD2}" type="presParOf" srcId="{3567B97A-A07C-4FA3-812E-50E4D69885A2}" destId="{2A0CC768-B497-4C65-AE23-282F5741B91C}" srcOrd="5" destOrd="0" presId="urn:microsoft.com/office/officeart/2016/7/layout/RepeatingBendingProcessNew"/>
    <dgm:cxn modelId="{F8ED6192-A69F-42F3-A626-493C4560C0A0}" type="presParOf" srcId="{2A0CC768-B497-4C65-AE23-282F5741B91C}" destId="{70720259-78B3-47A0-BCB5-79A5EB390D5C}" srcOrd="0" destOrd="0" presId="urn:microsoft.com/office/officeart/2016/7/layout/RepeatingBendingProcessNew"/>
    <dgm:cxn modelId="{16171E6E-E601-459B-9BA8-4881A3527D8D}" type="presParOf" srcId="{3567B97A-A07C-4FA3-812E-50E4D69885A2}" destId="{A1893E8F-7790-40B2-8990-3C47D0279887}" srcOrd="6" destOrd="0" presId="urn:microsoft.com/office/officeart/2016/7/layout/RepeatingBendingProcessNew"/>
    <dgm:cxn modelId="{3A797D9A-93CD-4A9B-B695-99DD5ABC3A54}" type="presParOf" srcId="{3567B97A-A07C-4FA3-812E-50E4D69885A2}" destId="{328C2E09-24B1-4F61-B7B5-A7DBA3C873BF}" srcOrd="7" destOrd="0" presId="urn:microsoft.com/office/officeart/2016/7/layout/RepeatingBendingProcessNew"/>
    <dgm:cxn modelId="{47162BAA-2F9A-44F2-8106-1BD633F71EA4}" type="presParOf" srcId="{328C2E09-24B1-4F61-B7B5-A7DBA3C873BF}" destId="{1068C1EF-71EA-4215-9C39-47970F8DA107}" srcOrd="0" destOrd="0" presId="urn:microsoft.com/office/officeart/2016/7/layout/RepeatingBendingProcessNew"/>
    <dgm:cxn modelId="{8A9F9082-5C65-41EA-BA3E-343E9244679F}" type="presParOf" srcId="{3567B97A-A07C-4FA3-812E-50E4D69885A2}" destId="{13E64E8F-4151-43B5-9148-30DA5329A1CE}" srcOrd="8" destOrd="0" presId="urn:microsoft.com/office/officeart/2016/7/layout/RepeatingBendingProcessNew"/>
    <dgm:cxn modelId="{363A9B14-1871-455C-BCD0-1D05AC9471C5}" type="presParOf" srcId="{3567B97A-A07C-4FA3-812E-50E4D69885A2}" destId="{FCD269A2-68F2-4A1A-9BA8-46FB7F3FFD48}" srcOrd="9" destOrd="0" presId="urn:microsoft.com/office/officeart/2016/7/layout/RepeatingBendingProcessNew"/>
    <dgm:cxn modelId="{E03AF74F-5B54-42C5-BD46-26202BB1E534}" type="presParOf" srcId="{FCD269A2-68F2-4A1A-9BA8-46FB7F3FFD48}" destId="{7E50F2D5-B690-4178-BD9B-6E834C160BB3}" srcOrd="0" destOrd="0" presId="urn:microsoft.com/office/officeart/2016/7/layout/RepeatingBendingProcessNew"/>
    <dgm:cxn modelId="{F0AA37BB-BC97-4235-935A-C9626D6F07E4}" type="presParOf" srcId="{3567B97A-A07C-4FA3-812E-50E4D69885A2}" destId="{D0F1A24F-B2D2-48E5-89B6-6998E6F3FDD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0CC76-1435-4C34-8729-EFC49B2BE8FD}">
      <dsp:nvSpPr>
        <dsp:cNvPr id="0" name=""/>
        <dsp:cNvSpPr/>
      </dsp:nvSpPr>
      <dsp:spPr>
        <a:xfrm>
          <a:off x="0" y="793415"/>
          <a:ext cx="2817895" cy="1690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the </a:t>
          </a: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thyroxin in the blood drops below normal</a:t>
          </a:r>
          <a:r>
            <a:rPr lang="en-US" sz="2200" kern="1200" dirty="0"/>
            <a:t>: </a:t>
          </a:r>
          <a:endParaRPr lang="en-ZA" sz="2200" kern="1200" dirty="0"/>
        </a:p>
      </dsp:txBody>
      <dsp:txXfrm>
        <a:off x="0" y="793415"/>
        <a:ext cx="2817895" cy="1690737"/>
      </dsp:txXfrm>
    </dsp:sp>
    <dsp:sp modelId="{71E60A6E-23EE-4D67-AB65-F0B99AB0C025}">
      <dsp:nvSpPr>
        <dsp:cNvPr id="0" name=""/>
        <dsp:cNvSpPr/>
      </dsp:nvSpPr>
      <dsp:spPr>
        <a:xfrm>
          <a:off x="3099684" y="793415"/>
          <a:ext cx="2817895" cy="1690737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/>
            <a:t>The pituitary gland detects the </a:t>
          </a:r>
          <a:r>
            <a:rPr lang="en-US" sz="2200" b="1" kern="1200"/>
            <a:t>decreased level of thyroxin </a:t>
          </a:r>
          <a:r>
            <a:rPr lang="en-US" sz="2200" kern="1200"/>
            <a:t>in the blood</a:t>
          </a:r>
          <a:endParaRPr lang="en-ZA" sz="2200" kern="1200"/>
        </a:p>
      </dsp:txBody>
      <dsp:txXfrm>
        <a:off x="3099684" y="793415"/>
        <a:ext cx="2817895" cy="1690737"/>
      </dsp:txXfrm>
    </dsp:sp>
    <dsp:sp modelId="{42EEFB26-1C4D-4415-83B2-1852D1F13798}">
      <dsp:nvSpPr>
        <dsp:cNvPr id="0" name=""/>
        <dsp:cNvSpPr/>
      </dsp:nvSpPr>
      <dsp:spPr>
        <a:xfrm>
          <a:off x="6199369" y="793415"/>
          <a:ext cx="2817895" cy="169073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/>
            <a:t>The pituitary gland then secretes </a:t>
          </a:r>
          <a:r>
            <a:rPr lang="en-US" sz="2200" b="1" kern="1200"/>
            <a:t>more TSH  </a:t>
          </a:r>
          <a:r>
            <a:rPr lang="en-US" sz="2200" kern="1200"/>
            <a:t>into the bloodstream </a:t>
          </a:r>
          <a:endParaRPr lang="en-ZA" sz="2200" kern="1200"/>
        </a:p>
      </dsp:txBody>
      <dsp:txXfrm>
        <a:off x="6199369" y="793415"/>
        <a:ext cx="2817895" cy="1690737"/>
      </dsp:txXfrm>
    </dsp:sp>
    <dsp:sp modelId="{C31B1B9C-319E-4CE7-8A8D-39278FBCA066}">
      <dsp:nvSpPr>
        <dsp:cNvPr id="0" name=""/>
        <dsp:cNvSpPr/>
      </dsp:nvSpPr>
      <dsp:spPr>
        <a:xfrm>
          <a:off x="1549842" y="2765941"/>
          <a:ext cx="2817895" cy="1690737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</a:t>
          </a:r>
          <a:r>
            <a:rPr lang="en-US" sz="2200" b="1" kern="1200"/>
            <a:t>thyroxine </a:t>
          </a:r>
          <a:r>
            <a:rPr lang="en-US" sz="2200" kern="1200"/>
            <a:t>level therefore </a:t>
          </a:r>
          <a:r>
            <a:rPr lang="en-US" sz="2200" b="1" kern="1200"/>
            <a:t>rises</a:t>
          </a:r>
          <a:r>
            <a:rPr lang="en-US" sz="2200" kern="1200"/>
            <a:t> and returns to normal</a:t>
          </a:r>
        </a:p>
      </dsp:txBody>
      <dsp:txXfrm>
        <a:off x="1549842" y="2765941"/>
        <a:ext cx="2817895" cy="1690737"/>
      </dsp:txXfrm>
    </dsp:sp>
    <dsp:sp modelId="{8F46F2B0-64E0-4F1F-9F6F-FB251A9970E3}">
      <dsp:nvSpPr>
        <dsp:cNvPr id="0" name=""/>
        <dsp:cNvSpPr/>
      </dsp:nvSpPr>
      <dsp:spPr>
        <a:xfrm>
          <a:off x="4649527" y="2765941"/>
          <a:ext cx="2817895" cy="169073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higher level of thyroxin </a:t>
          </a:r>
          <a:r>
            <a:rPr lang="en-US" sz="2200" b="1" kern="1200"/>
            <a:t>inhibits further secretion of TSH </a:t>
          </a:r>
          <a:r>
            <a:rPr lang="en-US" sz="2200" kern="1200"/>
            <a:t>from the pituitary</a:t>
          </a:r>
        </a:p>
      </dsp:txBody>
      <dsp:txXfrm>
        <a:off x="4649527" y="2765941"/>
        <a:ext cx="2817895" cy="1690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744C8-F073-4DB9-95CE-D793D6077AFB}">
      <dsp:nvSpPr>
        <dsp:cNvPr id="0" name=""/>
        <dsp:cNvSpPr/>
      </dsp:nvSpPr>
      <dsp:spPr>
        <a:xfrm>
          <a:off x="0" y="1978"/>
          <a:ext cx="6784259" cy="7649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the 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thyroxin level is too high</a:t>
          </a:r>
          <a:r>
            <a:rPr lang="en-US" sz="2400" kern="1200" dirty="0"/>
            <a:t>: </a:t>
          </a:r>
          <a:endParaRPr lang="en-ZA" sz="2400" kern="1200" dirty="0"/>
        </a:p>
      </dsp:txBody>
      <dsp:txXfrm>
        <a:off x="37342" y="39320"/>
        <a:ext cx="6709575" cy="690272"/>
      </dsp:txXfrm>
    </dsp:sp>
    <dsp:sp modelId="{9AC05721-34AF-41F4-9425-54885083515D}">
      <dsp:nvSpPr>
        <dsp:cNvPr id="0" name=""/>
        <dsp:cNvSpPr/>
      </dsp:nvSpPr>
      <dsp:spPr>
        <a:xfrm>
          <a:off x="0" y="778521"/>
          <a:ext cx="6784259" cy="764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The pituitary gland detects the </a:t>
          </a:r>
          <a:r>
            <a:rPr lang="en-US" sz="2400" b="1" kern="1200" dirty="0"/>
            <a:t>increased level of thyroxin </a:t>
          </a:r>
          <a:r>
            <a:rPr lang="en-US" sz="2400" kern="1200" dirty="0"/>
            <a:t>in the blood</a:t>
          </a:r>
          <a:endParaRPr lang="en-ZA" sz="2400" kern="1200" dirty="0"/>
        </a:p>
      </dsp:txBody>
      <dsp:txXfrm>
        <a:off x="37342" y="815863"/>
        <a:ext cx="6709575" cy="690272"/>
      </dsp:txXfrm>
    </dsp:sp>
    <dsp:sp modelId="{E64D7163-EB15-4A6B-ADA5-F451CE9CE102}">
      <dsp:nvSpPr>
        <dsp:cNvPr id="0" name=""/>
        <dsp:cNvSpPr/>
      </dsp:nvSpPr>
      <dsp:spPr>
        <a:xfrm>
          <a:off x="0" y="1555065"/>
          <a:ext cx="6784259" cy="7649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The pituitary is stimulated to secrete </a:t>
          </a:r>
          <a:r>
            <a:rPr lang="en-US" sz="2400" b="1" kern="1200" dirty="0"/>
            <a:t>less </a:t>
          </a:r>
          <a:r>
            <a:rPr lang="en-US" sz="2400" b="1" kern="1200" dirty="0" err="1"/>
            <a:t>tsh</a:t>
          </a:r>
          <a:r>
            <a:rPr lang="en-US" sz="2400" b="1" kern="1200" dirty="0"/>
            <a:t> </a:t>
          </a:r>
          <a:endParaRPr lang="en-ZA" sz="2400" kern="1200" dirty="0"/>
        </a:p>
      </dsp:txBody>
      <dsp:txXfrm>
        <a:off x="37342" y="1592407"/>
        <a:ext cx="6709575" cy="690272"/>
      </dsp:txXfrm>
    </dsp:sp>
    <dsp:sp modelId="{6A2C070D-4523-4BCA-A26E-7E9B7DA04E08}">
      <dsp:nvSpPr>
        <dsp:cNvPr id="0" name=""/>
        <dsp:cNvSpPr/>
      </dsp:nvSpPr>
      <dsp:spPr>
        <a:xfrm>
          <a:off x="0" y="2331609"/>
          <a:ext cx="6784259" cy="7649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This stimulates the thyroid gland to secrete </a:t>
          </a:r>
          <a:r>
            <a:rPr lang="en-US" sz="2400" b="1" kern="1200" dirty="0"/>
            <a:t>less or no thyroxin </a:t>
          </a:r>
          <a:endParaRPr lang="en-US" sz="2400" kern="1200" dirty="0"/>
        </a:p>
      </dsp:txBody>
      <dsp:txXfrm>
        <a:off x="37342" y="2368951"/>
        <a:ext cx="6709575" cy="690272"/>
      </dsp:txXfrm>
    </dsp:sp>
    <dsp:sp modelId="{5E39D06A-4ACA-471A-8CDF-2ECE6DC63A58}">
      <dsp:nvSpPr>
        <dsp:cNvPr id="0" name=""/>
        <dsp:cNvSpPr/>
      </dsp:nvSpPr>
      <dsp:spPr>
        <a:xfrm>
          <a:off x="0" y="3108152"/>
          <a:ext cx="6784259" cy="7649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level of </a:t>
          </a:r>
          <a:r>
            <a:rPr lang="en-US" sz="2400" b="1" kern="1200" dirty="0"/>
            <a:t>thyroxin is reduced  </a:t>
          </a:r>
          <a:r>
            <a:rPr lang="en-US" sz="2400" kern="1200" dirty="0"/>
            <a:t> to normal limits </a:t>
          </a:r>
        </a:p>
      </dsp:txBody>
      <dsp:txXfrm>
        <a:off x="37342" y="3145494"/>
        <a:ext cx="6709575" cy="690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AFD5-3B80-4051-AB31-52F528292511}">
      <dsp:nvSpPr>
        <dsp:cNvPr id="0" name=""/>
        <dsp:cNvSpPr/>
      </dsp:nvSpPr>
      <dsp:spPr>
        <a:xfrm>
          <a:off x="0" y="28500"/>
          <a:ext cx="6269038" cy="15369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FA779-E89A-450E-B13B-B7A69D218D0D}">
      <dsp:nvSpPr>
        <dsp:cNvPr id="0" name=""/>
        <dsp:cNvSpPr/>
      </dsp:nvSpPr>
      <dsp:spPr>
        <a:xfrm>
          <a:off x="464937" y="374321"/>
          <a:ext cx="846167" cy="8453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968E8-2CA6-474D-A9B6-BE8050B6DB98}">
      <dsp:nvSpPr>
        <dsp:cNvPr id="0" name=""/>
        <dsp:cNvSpPr/>
      </dsp:nvSpPr>
      <dsp:spPr>
        <a:xfrm>
          <a:off x="1785085" y="5014"/>
          <a:ext cx="4372034" cy="1629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92" tIns="167492" rIns="167492" bIns="167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waking up in the morning or after exercise the </a:t>
          </a:r>
          <a:r>
            <a:rPr lang="en-US" sz="2400" b="1" kern="1200" dirty="0"/>
            <a:t>blood glucose level is low</a:t>
          </a:r>
          <a:endParaRPr lang="en-US" sz="2400" kern="1200" dirty="0"/>
        </a:p>
      </dsp:txBody>
      <dsp:txXfrm>
        <a:off x="1785085" y="5014"/>
        <a:ext cx="4372034" cy="1629572"/>
      </dsp:txXfrm>
    </dsp:sp>
    <dsp:sp modelId="{05E28985-DBFC-44AF-B2E5-437CB2F0A0B2}">
      <dsp:nvSpPr>
        <dsp:cNvPr id="0" name=""/>
        <dsp:cNvSpPr/>
      </dsp:nvSpPr>
      <dsp:spPr>
        <a:xfrm>
          <a:off x="0" y="2018247"/>
          <a:ext cx="6269038" cy="1536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6CB20-BC4F-434A-BEBC-316A3DC020F2}">
      <dsp:nvSpPr>
        <dsp:cNvPr id="0" name=""/>
        <dsp:cNvSpPr/>
      </dsp:nvSpPr>
      <dsp:spPr>
        <a:xfrm>
          <a:off x="464937" y="2364069"/>
          <a:ext cx="846167" cy="8453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0B7A5-F70B-48F3-9337-171C1ABCC445}">
      <dsp:nvSpPr>
        <dsp:cNvPr id="0" name=""/>
        <dsp:cNvSpPr/>
      </dsp:nvSpPr>
      <dsp:spPr>
        <a:xfrm>
          <a:off x="1776041" y="2018247"/>
          <a:ext cx="4390122" cy="158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92" tIns="167492" rIns="167492" bIns="167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This drop is detected by the glucagon secreting cells (</a:t>
          </a:r>
          <a:r>
            <a:rPr lang="en-US" sz="2400" i="1" kern="1200" dirty="0"/>
            <a:t>alpha cells</a:t>
          </a:r>
          <a:r>
            <a:rPr lang="en-US" sz="2400" kern="1200" dirty="0"/>
            <a:t>) in the </a:t>
          </a:r>
          <a:r>
            <a:rPr lang="en-US" sz="2400" b="1" kern="1200" dirty="0"/>
            <a:t>pancreas</a:t>
          </a:r>
          <a:endParaRPr lang="en-US" sz="2400" kern="1200" dirty="0"/>
        </a:p>
      </dsp:txBody>
      <dsp:txXfrm>
        <a:off x="1776041" y="2018247"/>
        <a:ext cx="4390122" cy="1582600"/>
      </dsp:txXfrm>
    </dsp:sp>
    <dsp:sp modelId="{896BB69E-5DA3-4D26-A201-A6B62D1240B3}">
      <dsp:nvSpPr>
        <dsp:cNvPr id="0" name=""/>
        <dsp:cNvSpPr/>
      </dsp:nvSpPr>
      <dsp:spPr>
        <a:xfrm>
          <a:off x="0" y="3984509"/>
          <a:ext cx="6269038" cy="1536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E6CB-0654-4AEA-84A5-4F7F555D6DEA}">
      <dsp:nvSpPr>
        <dsp:cNvPr id="0" name=""/>
        <dsp:cNvSpPr/>
      </dsp:nvSpPr>
      <dsp:spPr>
        <a:xfrm>
          <a:off x="464937" y="4330330"/>
          <a:ext cx="846167" cy="8453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B786D-1688-4E62-AEEB-F9279C6AA8B6}">
      <dsp:nvSpPr>
        <dsp:cNvPr id="0" name=""/>
        <dsp:cNvSpPr/>
      </dsp:nvSpPr>
      <dsp:spPr>
        <a:xfrm>
          <a:off x="1776041" y="3984509"/>
          <a:ext cx="4390122" cy="158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92" tIns="167492" rIns="167492" bIns="167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glucagon secreting cells respond by secreting </a:t>
          </a:r>
          <a:r>
            <a:rPr lang="en-US" sz="2400" b="1" kern="1200" dirty="0"/>
            <a:t>glucagon</a:t>
          </a:r>
          <a:r>
            <a:rPr lang="en-US" sz="2400" kern="1200" dirty="0"/>
            <a:t> which affect the </a:t>
          </a:r>
          <a:r>
            <a:rPr lang="en-US" sz="2400" b="1" kern="1200" dirty="0"/>
            <a:t>liver cells</a:t>
          </a:r>
          <a:r>
            <a:rPr lang="en-US" sz="2400" kern="1200" dirty="0"/>
            <a:t>( </a:t>
          </a:r>
          <a:r>
            <a:rPr lang="en-US" sz="2400" i="1" kern="1200" dirty="0"/>
            <a:t>not the muscle cells)</a:t>
          </a:r>
          <a:endParaRPr lang="en-US" sz="2400" kern="1200" dirty="0"/>
        </a:p>
      </dsp:txBody>
      <dsp:txXfrm>
        <a:off x="1776041" y="3984509"/>
        <a:ext cx="4390122" cy="1582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B2E7-36EF-49D8-9CA6-F0ACC4FFC2AA}">
      <dsp:nvSpPr>
        <dsp:cNvPr id="0" name=""/>
        <dsp:cNvSpPr/>
      </dsp:nvSpPr>
      <dsp:spPr>
        <a:xfrm>
          <a:off x="0" y="2145"/>
          <a:ext cx="69020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E0DDB-8E81-4F13-BEAC-D92D30790007}">
      <dsp:nvSpPr>
        <dsp:cNvPr id="0" name=""/>
        <dsp:cNvSpPr/>
      </dsp:nvSpPr>
      <dsp:spPr>
        <a:xfrm>
          <a:off x="0" y="2145"/>
          <a:ext cx="690204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Undersecretion</a:t>
          </a:r>
          <a:r>
            <a:rPr lang="en-US" sz="2300" kern="1200" dirty="0"/>
            <a:t> of insulin occurs in people with </a:t>
          </a:r>
          <a:r>
            <a:rPr lang="en-US" sz="2300" b="1" kern="1200" dirty="0"/>
            <a:t>diabetes mellitus</a:t>
          </a:r>
          <a:endParaRPr lang="en-US" sz="2300" kern="1200" dirty="0"/>
        </a:p>
      </dsp:txBody>
      <dsp:txXfrm>
        <a:off x="0" y="2145"/>
        <a:ext cx="6902047" cy="1463230"/>
      </dsp:txXfrm>
    </dsp:sp>
    <dsp:sp modelId="{827B179F-2022-4AC1-A5AD-5660A8F3BEA1}">
      <dsp:nvSpPr>
        <dsp:cNvPr id="0" name=""/>
        <dsp:cNvSpPr/>
      </dsp:nvSpPr>
      <dsp:spPr>
        <a:xfrm>
          <a:off x="0" y="1465375"/>
          <a:ext cx="69020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0EC15-AF39-4464-8E3A-67F334AC00AD}">
      <dsp:nvSpPr>
        <dsp:cNvPr id="0" name=""/>
        <dsp:cNvSpPr/>
      </dsp:nvSpPr>
      <dsp:spPr>
        <a:xfrm>
          <a:off x="0" y="1465375"/>
          <a:ext cx="690204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Islets of Langerhans do not secrete enough insulin and so blood glucose levels remain high (hyperglycemia)</a:t>
          </a:r>
        </a:p>
      </dsp:txBody>
      <dsp:txXfrm>
        <a:off x="0" y="1465375"/>
        <a:ext cx="6902047" cy="1463230"/>
      </dsp:txXfrm>
    </dsp:sp>
    <dsp:sp modelId="{6C06844D-2AB4-4519-BEBC-E797BC5B20D4}">
      <dsp:nvSpPr>
        <dsp:cNvPr id="0" name=""/>
        <dsp:cNvSpPr/>
      </dsp:nvSpPr>
      <dsp:spPr>
        <a:xfrm>
          <a:off x="0" y="2928606"/>
          <a:ext cx="690204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D9892-C01D-4A78-BD7F-2738F8AF1B97}">
      <dsp:nvSpPr>
        <dsp:cNvPr id="0" name=""/>
        <dsp:cNvSpPr/>
      </dsp:nvSpPr>
      <dsp:spPr>
        <a:xfrm>
          <a:off x="0" y="2928606"/>
          <a:ext cx="6902047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Oversecretion</a:t>
          </a:r>
          <a:r>
            <a:rPr lang="en-US" sz="2300" kern="1200" dirty="0"/>
            <a:t> of insulin results in very low blood sugar levels </a:t>
          </a:r>
          <a:r>
            <a:rPr lang="en-US" sz="2300" b="0" kern="1200" dirty="0"/>
            <a:t>(hypoglycemia). T</a:t>
          </a:r>
          <a:r>
            <a:rPr lang="en-US" sz="2300" kern="1200" dirty="0"/>
            <a:t>his can be treated fairly easily with the intake of carbohydrates such as sugars or starch</a:t>
          </a:r>
        </a:p>
      </dsp:txBody>
      <dsp:txXfrm>
        <a:off x="0" y="2928606"/>
        <a:ext cx="6902047" cy="1463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017E8-2114-415D-A1C3-9A14313997BC}">
      <dsp:nvSpPr>
        <dsp:cNvPr id="0" name=""/>
        <dsp:cNvSpPr/>
      </dsp:nvSpPr>
      <dsp:spPr>
        <a:xfrm>
          <a:off x="830620" y="217474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20357-6C7F-45B9-B458-13670EB84E13}">
      <dsp:nvSpPr>
        <dsp:cNvPr id="0" name=""/>
        <dsp:cNvSpPr/>
      </dsp:nvSpPr>
      <dsp:spPr>
        <a:xfrm>
          <a:off x="1247433" y="634286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C02F2-41A5-4525-9669-5582FA85F504}">
      <dsp:nvSpPr>
        <dsp:cNvPr id="0" name=""/>
        <dsp:cNvSpPr/>
      </dsp:nvSpPr>
      <dsp:spPr>
        <a:xfrm>
          <a:off x="38645" y="2782474"/>
          <a:ext cx="3539764" cy="135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TIREDNESS (AS LESS ENERGY IS AVAILABLE TO THE BODY DUE TO REDUCED CELLULAR RESPIRATION)</a:t>
          </a:r>
        </a:p>
      </dsp:txBody>
      <dsp:txXfrm>
        <a:off x="38645" y="2782474"/>
        <a:ext cx="3539764" cy="1352595"/>
      </dsp:txXfrm>
    </dsp:sp>
    <dsp:sp modelId="{7FB86267-10D1-4382-B5EB-21E5D606E16F}">
      <dsp:nvSpPr>
        <dsp:cNvPr id="0" name=""/>
        <dsp:cNvSpPr/>
      </dsp:nvSpPr>
      <dsp:spPr>
        <a:xfrm>
          <a:off x="4764721" y="217474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E07FE-AA4B-4C6C-87C7-5E0235F66134}">
      <dsp:nvSpPr>
        <dsp:cNvPr id="0" name=""/>
        <dsp:cNvSpPr/>
      </dsp:nvSpPr>
      <dsp:spPr>
        <a:xfrm>
          <a:off x="5181534" y="634286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6D7A2-0C09-425F-85B0-18135C5605B9}">
      <dsp:nvSpPr>
        <dsp:cNvPr id="0" name=""/>
        <dsp:cNvSpPr/>
      </dsp:nvSpPr>
      <dsp:spPr>
        <a:xfrm>
          <a:off x="4139503" y="2782474"/>
          <a:ext cx="3206250" cy="135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PRODUCTION OF LARGE QUANTITIES OF DILUTE URINE CONTAINING GLUCOSE</a:t>
          </a:r>
        </a:p>
      </dsp:txBody>
      <dsp:txXfrm>
        <a:off x="4139503" y="2782474"/>
        <a:ext cx="3206250" cy="1352595"/>
      </dsp:txXfrm>
    </dsp:sp>
    <dsp:sp modelId="{F745DF27-1B99-4C0F-899E-F65790BD7CDB}">
      <dsp:nvSpPr>
        <dsp:cNvPr id="0" name=""/>
        <dsp:cNvSpPr/>
      </dsp:nvSpPr>
      <dsp:spPr>
        <a:xfrm>
          <a:off x="8532065" y="217474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994CF-AFB7-4DED-889A-AB11A560001F}">
      <dsp:nvSpPr>
        <dsp:cNvPr id="0" name=""/>
        <dsp:cNvSpPr/>
      </dsp:nvSpPr>
      <dsp:spPr>
        <a:xfrm>
          <a:off x="8948878" y="634286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D0F3-B440-477B-AF1C-346341A590BA}">
      <dsp:nvSpPr>
        <dsp:cNvPr id="0" name=""/>
        <dsp:cNvSpPr/>
      </dsp:nvSpPr>
      <dsp:spPr>
        <a:xfrm>
          <a:off x="7906846" y="2782474"/>
          <a:ext cx="3206250" cy="135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GREAT THIRST</a:t>
          </a:r>
        </a:p>
      </dsp:txBody>
      <dsp:txXfrm>
        <a:off x="7906846" y="2782474"/>
        <a:ext cx="3206250" cy="13525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4D1A-DFCA-4E81-A096-28BF97B1B887}">
      <dsp:nvSpPr>
        <dsp:cNvPr id="0" name=""/>
        <dsp:cNvSpPr/>
      </dsp:nvSpPr>
      <dsp:spPr>
        <a:xfrm>
          <a:off x="3364129" y="814832"/>
          <a:ext cx="627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0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1287" y="857263"/>
        <a:ext cx="32890" cy="6578"/>
      </dsp:txXfrm>
    </dsp:sp>
    <dsp:sp modelId="{551B7FC2-5557-4842-9D88-CAA99E039E87}">
      <dsp:nvSpPr>
        <dsp:cNvPr id="0" name=""/>
        <dsp:cNvSpPr/>
      </dsp:nvSpPr>
      <dsp:spPr>
        <a:xfrm>
          <a:off x="505909" y="2546"/>
          <a:ext cx="2860020" cy="1716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Diabetes negatively affects many different parts of the body</a:t>
          </a:r>
        </a:p>
      </dsp:txBody>
      <dsp:txXfrm>
        <a:off x="505909" y="2546"/>
        <a:ext cx="2860020" cy="1716012"/>
      </dsp:txXfrm>
    </dsp:sp>
    <dsp:sp modelId="{60D5A030-1A54-4DF3-A470-C10B5B1C7246}">
      <dsp:nvSpPr>
        <dsp:cNvPr id="0" name=""/>
        <dsp:cNvSpPr/>
      </dsp:nvSpPr>
      <dsp:spPr>
        <a:xfrm>
          <a:off x="6881955" y="814832"/>
          <a:ext cx="627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04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9112" y="857263"/>
        <a:ext cx="32890" cy="6578"/>
      </dsp:txXfrm>
    </dsp:sp>
    <dsp:sp modelId="{5CEC54A8-689F-4AC5-9A94-39B46DB43110}">
      <dsp:nvSpPr>
        <dsp:cNvPr id="0" name=""/>
        <dsp:cNvSpPr/>
      </dsp:nvSpPr>
      <dsp:spPr>
        <a:xfrm>
          <a:off x="4023734" y="2546"/>
          <a:ext cx="2860020" cy="171601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most serious effect is heart &amp; circulatory disease, which leads to heart attacks, cerebral strokes &amp; high blood pressure</a:t>
          </a:r>
        </a:p>
      </dsp:txBody>
      <dsp:txXfrm>
        <a:off x="4023734" y="2546"/>
        <a:ext cx="2860020" cy="1716012"/>
      </dsp:txXfrm>
    </dsp:sp>
    <dsp:sp modelId="{2A0CC768-B497-4C65-AE23-282F5741B91C}">
      <dsp:nvSpPr>
        <dsp:cNvPr id="0" name=""/>
        <dsp:cNvSpPr/>
      </dsp:nvSpPr>
      <dsp:spPr>
        <a:xfrm>
          <a:off x="1935919" y="1716759"/>
          <a:ext cx="7035650" cy="627204"/>
        </a:xfrm>
        <a:custGeom>
          <a:avLst/>
          <a:gdLst/>
          <a:ahLst/>
          <a:cxnLst/>
          <a:rect l="0" t="0" r="0" b="0"/>
          <a:pathLst>
            <a:path>
              <a:moveTo>
                <a:pt x="7035650" y="0"/>
              </a:moveTo>
              <a:lnTo>
                <a:pt x="7035650" y="330702"/>
              </a:lnTo>
              <a:lnTo>
                <a:pt x="0" y="330702"/>
              </a:lnTo>
              <a:lnTo>
                <a:pt x="0" y="627204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7086" y="2027072"/>
        <a:ext cx="353316" cy="6578"/>
      </dsp:txXfrm>
    </dsp:sp>
    <dsp:sp modelId="{B80550C7-CF4A-40EA-A171-8FA9ABE06B62}">
      <dsp:nvSpPr>
        <dsp:cNvPr id="0" name=""/>
        <dsp:cNvSpPr/>
      </dsp:nvSpPr>
      <dsp:spPr>
        <a:xfrm>
          <a:off x="7541560" y="2546"/>
          <a:ext cx="2860020" cy="171601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Kidney disease can develop, which might need renal dialysis. A common sign of kidney disease is </a:t>
          </a:r>
          <a:r>
            <a:rPr lang="en-US" sz="1700" b="1" kern="1200"/>
            <a:t>oedema</a:t>
          </a:r>
          <a:r>
            <a:rPr lang="en-US" sz="1700" kern="1200"/>
            <a:t> in the legs and feet</a:t>
          </a:r>
        </a:p>
      </dsp:txBody>
      <dsp:txXfrm>
        <a:off x="7541560" y="2546"/>
        <a:ext cx="2860020" cy="1716012"/>
      </dsp:txXfrm>
    </dsp:sp>
    <dsp:sp modelId="{328C2E09-24B1-4F61-B7B5-A7DBA3C873BF}">
      <dsp:nvSpPr>
        <dsp:cNvPr id="0" name=""/>
        <dsp:cNvSpPr/>
      </dsp:nvSpPr>
      <dsp:spPr>
        <a:xfrm>
          <a:off x="3364129" y="3188650"/>
          <a:ext cx="627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04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1287" y="3231081"/>
        <a:ext cx="32890" cy="6578"/>
      </dsp:txXfrm>
    </dsp:sp>
    <dsp:sp modelId="{A1893E8F-7790-40B2-8990-3C47D0279887}">
      <dsp:nvSpPr>
        <dsp:cNvPr id="0" name=""/>
        <dsp:cNvSpPr/>
      </dsp:nvSpPr>
      <dsp:spPr>
        <a:xfrm>
          <a:off x="505909" y="2376363"/>
          <a:ext cx="2860020" cy="171601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Retina can be destroyed, which can lead to blindness</a:t>
          </a:r>
        </a:p>
      </dsp:txBody>
      <dsp:txXfrm>
        <a:off x="505909" y="2376363"/>
        <a:ext cx="2860020" cy="1716012"/>
      </dsp:txXfrm>
    </dsp:sp>
    <dsp:sp modelId="{FCD269A2-68F2-4A1A-9BA8-46FB7F3FFD48}">
      <dsp:nvSpPr>
        <dsp:cNvPr id="0" name=""/>
        <dsp:cNvSpPr/>
      </dsp:nvSpPr>
      <dsp:spPr>
        <a:xfrm>
          <a:off x="6881955" y="3188650"/>
          <a:ext cx="627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04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9112" y="3231081"/>
        <a:ext cx="32890" cy="6578"/>
      </dsp:txXfrm>
    </dsp:sp>
    <dsp:sp modelId="{13E64E8F-4151-43B5-9148-30DA5329A1CE}">
      <dsp:nvSpPr>
        <dsp:cNvPr id="0" name=""/>
        <dsp:cNvSpPr/>
      </dsp:nvSpPr>
      <dsp:spPr>
        <a:xfrm>
          <a:off x="4023734" y="2376363"/>
          <a:ext cx="2860020" cy="171601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Blood supply to the legs and toes is reduced.These might need amputation if gangrene sets in </a:t>
          </a:r>
        </a:p>
      </dsp:txBody>
      <dsp:txXfrm>
        <a:off x="4023734" y="2376363"/>
        <a:ext cx="2860020" cy="1716012"/>
      </dsp:txXfrm>
    </dsp:sp>
    <dsp:sp modelId="{D0F1A24F-B2D2-48E5-89B6-6998E6F3FDD7}">
      <dsp:nvSpPr>
        <dsp:cNvPr id="0" name=""/>
        <dsp:cNvSpPr/>
      </dsp:nvSpPr>
      <dsp:spPr>
        <a:xfrm>
          <a:off x="7541560" y="2376363"/>
          <a:ext cx="2860020" cy="171601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3" tIns="147105" rIns="140143" bIns="1471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Nerves in the blood vessels are damaged, causing tingling or numbness in the finger or toes</a:t>
          </a:r>
        </a:p>
      </dsp:txBody>
      <dsp:txXfrm>
        <a:off x="7541560" y="2376363"/>
        <a:ext cx="2860020" cy="171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D9A-B047-4368-9E25-D7679BE4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24EE4-C323-4BB2-990C-5FC429CB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BFA0-8C50-4400-8CCD-A54D7554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2DB7E-53CE-4D61-BC3C-552AD80E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6E17E-A3CA-4947-BBF5-A60C28B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41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CBF3-985A-4C18-830B-2CA9C747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BC7CE-6E9C-4809-BA3E-1C8281D57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EB82-F0F0-4013-8B38-4F843CD9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B1B58-B675-4D60-BD3A-DA78C62C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28EB9-31BE-46DA-94AA-7B594B8B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497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4BFE0-3AE6-4462-9539-64BB04ADC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7B37-29CA-4944-9D63-00B3FD7B3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8A90C-EA59-47C0-97BD-69896D9B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F7D3-DA19-4C16-9E00-60A25F43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493EB-1F30-4CC9-8B91-8118A31C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38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7221-1C0D-407F-BC5F-A1433267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BB92-7254-44E3-B4F2-39B1F022E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F634-C5FE-466B-94C7-17D051D2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B939-D138-443E-895C-99980716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99417-05CD-40C1-A0BE-B285D75B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7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C987-7902-469E-AABA-D3CB6E92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2F1D8-11A3-44CE-995C-128D86A3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CC365-A0D9-43F7-8722-DE502D7E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25CF-73F3-4A48-9CBF-06F219A6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29CE-544A-4796-87E3-DA1DDE02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68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4F41-0AC3-465A-8353-BA7D76CB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8FE-7B64-43FF-A442-2A25AB05E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8A4A2-CE3D-4F4C-8D67-E4ADA5820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2C727-3BBB-4FDF-89C3-D2F6986E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1667E-4134-49D8-B0BF-79A64D98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B10DF-016D-404B-89F9-82C3A24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3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924C-9DA6-481D-BBFA-962DF4A3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5620F-6765-4F64-8D13-B1E60F77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E3E1-901A-44BF-B37D-A9FAE18D3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FF4DC-9283-4309-975A-367C6DFAB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A866D-05A9-434E-A184-25576C20F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85039-D3E9-4D76-BB78-C9A279E0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3D68A-07C7-43EF-8240-BFB0BD39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C13B0-C882-48C4-A617-85453403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14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D1B0-7F15-464D-80B5-170F3BD4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679F5-D695-4C85-BC1C-91D5A8B4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B2168-A10B-4A4F-8B65-8450430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244B2-E86B-482D-96B1-E47B2189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4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B969A-59E2-4716-B902-FB738F6C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3AD00-B8D0-495A-A39A-1CFD1E7D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F407D-6952-4DE2-BEFB-FB0D6EF3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54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8313-D4D2-49FB-8D84-7A633630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C9C3-6887-4058-B20F-20DAC661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4F794-351F-4DBA-A027-8F88869B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E2FA3-D4F8-4F3F-B2FA-FECF40F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1D76A-8D3F-40A8-B330-D21DB678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CEF03-837A-4A20-A0A0-7A6C1F4E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276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BD98-5E17-47AC-9F23-BFD7A237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0BF21-0263-4DF1-8E2F-064B37D4D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7BF76-1C2D-4712-80E7-9F4AAFAD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9533-5F1F-44F0-9D7C-1F4D0988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D658B-002F-430C-B8A1-991B3E91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93B8E-FFFA-4A56-9641-8DED0508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2E9DC-4D6B-4899-BB25-9BA89CBA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55714-25F5-4309-9A2C-0DA45355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32F8F-87DF-4D22-BDF0-8CE75516E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4C74-F5D9-45F8-9A34-8A6AF154E735}" type="datetimeFigureOut">
              <a:rPr lang="en-ZA" smtClean="0"/>
              <a:t>2020/06/17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E60C-0A98-4A26-B010-CE0A62744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0D5F0-39BD-409F-9906-8A5EB89F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1428-736A-4308-A79C-6105CC68742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64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B1C8D088-8DA7-44C9-8DEB-DEF8EE43F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5925" b="1907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C3BE-4878-4B5D-AEA9-769DDC739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Endocrine System</a:t>
            </a:r>
            <a:endParaRPr lang="en-ZA" sz="5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09D55-8BA4-4F68-A917-7FDEF829A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58916"/>
            <a:ext cx="10058400" cy="119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>
                <a:solidFill>
                  <a:srgbClr val="FFFFFF"/>
                </a:solidFill>
              </a:rPr>
              <a:t>Negative feedback mechanism involving:</a:t>
            </a:r>
          </a:p>
          <a:p>
            <a:r>
              <a:rPr lang="en-US">
                <a:solidFill>
                  <a:srgbClr val="FFFFFF"/>
                </a:solidFill>
              </a:rPr>
              <a:t>TSH and Thyroxin; Insulin and Glucagon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PRESENTER: Z. SANDA (Planner Life Sciences – EC) </a:t>
            </a:r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9B82D-06F4-4D73-B44C-B6621968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564C8-E837-4F91-9846-9A06082643DD}"/>
              </a:ext>
            </a:extLst>
          </p:cNvPr>
          <p:cNvSpPr txBox="1"/>
          <p:nvPr/>
        </p:nvSpPr>
        <p:spPr>
          <a:xfrm>
            <a:off x="962025" y="1560277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Decreased level of thyroxin</a:t>
            </a:r>
            <a:endParaRPr lang="en-Z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7D523-606F-4D34-A18C-1A50376FDAB9}"/>
              </a:ext>
            </a:extLst>
          </p:cNvPr>
          <p:cNvSpPr txBox="1"/>
          <p:nvPr/>
        </p:nvSpPr>
        <p:spPr>
          <a:xfrm>
            <a:off x="7360087" y="1560277"/>
            <a:ext cx="28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Increased level of thyroxin</a:t>
            </a:r>
            <a:endParaRPr lang="en-ZA" b="1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7E50745-B34D-48E5-81A4-6C0A67A5C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8675" y="767205"/>
            <a:ext cx="105251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Negative feedback regulating the production of TSH and thyroxin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D522CA-E076-4228-9AEF-88945DE4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2050881"/>
            <a:ext cx="4600575" cy="350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302A0-D7B0-4CC1-9A10-58E35BD8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21" y="2012082"/>
            <a:ext cx="4448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B3E83-F1C4-42CF-930A-4EEBCB565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204" r="9923" b="-4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BF10E-FC6B-403D-AD2D-7D5F4561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UNDERSECRETION OR OVERSECRETION OF THYROXIN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6DE4-DFF2-4FB3-BE11-5FF0A2C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19325"/>
            <a:ext cx="6467868" cy="3509461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/>
              <a:t>An </a:t>
            </a:r>
            <a:r>
              <a:rPr lang="en-US" sz="2400" dirty="0" err="1"/>
              <a:t>oversecretion</a:t>
            </a:r>
            <a:r>
              <a:rPr lang="en-US" sz="2400" dirty="0"/>
              <a:t> (hypersecretion) of thyroxin is known as </a:t>
            </a:r>
            <a:r>
              <a:rPr lang="en-US" sz="2400" b="1" dirty="0"/>
              <a:t>hyperthyroidism </a:t>
            </a:r>
            <a:r>
              <a:rPr lang="en-US" sz="2400" dirty="0"/>
              <a:t>e.g.</a:t>
            </a:r>
            <a:r>
              <a:rPr lang="en-US" sz="2400" b="1" dirty="0"/>
              <a:t> goitre </a:t>
            </a:r>
            <a:endParaRPr lang="en-US" sz="2400" dirty="0"/>
          </a:p>
          <a:p>
            <a:pPr lvl="0"/>
            <a:r>
              <a:rPr lang="en-US" sz="2400" dirty="0"/>
              <a:t>An </a:t>
            </a:r>
            <a:r>
              <a:rPr lang="en-US" sz="2400" dirty="0" err="1"/>
              <a:t>undersecretion</a:t>
            </a:r>
            <a:r>
              <a:rPr lang="en-US" sz="2400" dirty="0"/>
              <a:t> (hyposecretion) of thyroxin is known as </a:t>
            </a:r>
            <a:r>
              <a:rPr lang="en-US" sz="2400" b="1" dirty="0"/>
              <a:t>hypothyroidism </a:t>
            </a:r>
            <a:r>
              <a:rPr lang="en-US" sz="2400" b="1" dirty="0" err="1"/>
              <a:t>e.g</a:t>
            </a:r>
            <a:r>
              <a:rPr lang="en-US" sz="2400" b="1" dirty="0"/>
              <a:t> cretinism</a:t>
            </a:r>
            <a:endParaRPr lang="en-US" sz="2400" dirty="0"/>
          </a:p>
          <a:p>
            <a:endParaRPr lang="en-Z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F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5CD4-C26A-47DE-8487-FD6D167A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</a:rPr>
              <a:t>SIMPLE OR ENDEMIC GOITRE</a:t>
            </a:r>
            <a:r>
              <a:rPr lang="en-US" b="1" dirty="0"/>
              <a:t>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B1E5-CD47-4D3F-9FFF-B54864A1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Is characterized by an enlargement of the thyroid gland, due to mainly a deficiency of iodine in the diet and drinking water.</a:t>
            </a:r>
          </a:p>
          <a:p>
            <a:pPr lvl="0"/>
            <a:r>
              <a:rPr lang="en-US" dirty="0"/>
              <a:t>The gland may otherwise function normally.</a:t>
            </a:r>
          </a:p>
          <a:p>
            <a:r>
              <a:rPr lang="en-US" dirty="0"/>
              <a:t>People living in iodine-deficient areas should use iodized salt to supplement their diet</a:t>
            </a:r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ED19992-139A-4222-A0C3-B746CD5D076D}"/>
              </a:ext>
            </a:extLst>
          </p:cNvPr>
          <p:cNvPicPr>
            <a:picLocks noGrp="1"/>
          </p:cNvPicPr>
          <p:nvPr/>
        </p:nvPicPr>
        <p:blipFill rotWithShape="1">
          <a:blip r:embed="rId2" cstate="print"/>
          <a:srcRect t="4683" r="-1" b="18475"/>
          <a:stretch/>
        </p:blipFill>
        <p:spPr bwMode="auto">
          <a:xfrm>
            <a:off x="6582774" y="90661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6486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D6F95-55F7-4FFD-8A42-B6CDFB3DC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t="17206" b="24268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438E0-5DB8-44B2-8F90-D93CBABCA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8" r="-1" b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D5E64-53DF-4FED-9279-BE881D7E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2" y="253914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HYPOTHYROIDISM</a:t>
            </a:r>
            <a:endParaRPr lang="en-ZA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BE91-7B5E-41A0-9E5A-62952C56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6376639" cy="4215384"/>
          </a:xfrm>
        </p:spPr>
        <p:txBody>
          <a:bodyPr anchor="ctr">
            <a:noAutofit/>
          </a:bodyPr>
          <a:lstStyle/>
          <a:p>
            <a:pPr lvl="0">
              <a:buNone/>
            </a:pPr>
            <a:r>
              <a:rPr lang="en-US" sz="2400" b="1" dirty="0">
                <a:solidFill>
                  <a:srgbClr val="000000"/>
                </a:solidFill>
              </a:rPr>
              <a:t>Cretinism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Hypothyroidism (Thyroid deficiency) in infants and young children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Is characterized by the following symptoms: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A low metabolic rate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Retarded mental development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Lack of development of the sexual organs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Retarded skeletal growth </a:t>
            </a:r>
            <a:r>
              <a:rPr lang="en-US" b="1" dirty="0">
                <a:solidFill>
                  <a:srgbClr val="000000"/>
                </a:solidFill>
              </a:rPr>
              <a:t>(cretins</a:t>
            </a:r>
            <a:r>
              <a:rPr lang="en-US" dirty="0">
                <a:solidFill>
                  <a:srgbClr val="000000"/>
                </a:solidFill>
              </a:rPr>
              <a:t>  are dwarfs)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Dry and thickened skin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Increase in the size of the tongue which protrudes from the mouth</a:t>
            </a:r>
          </a:p>
          <a:p>
            <a:endParaRPr lang="en-Z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FBDFA86-51D3-4729-B154-79691837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5E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7BF715-15E3-4541-ACB6-ED2FABA5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HOMEOSTATIC CONTROL OF BLOOD SUGAR THROUGH NEGATIVE FEEDBACK</a:t>
            </a:r>
            <a:endParaRPr lang="en-ZA" sz="3400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1CE7C6-BE91-42A7-9214-F33FD918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7FB02-F343-4861-ACA1-335749A5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5263655" cy="43100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Remember the pancreas – unusual gland as it functions as both an </a:t>
            </a:r>
            <a:r>
              <a:rPr lang="en-US" sz="2400" b="1" dirty="0">
                <a:solidFill>
                  <a:srgbClr val="FFFFFF"/>
                </a:solidFill>
              </a:rPr>
              <a:t>exocrine </a:t>
            </a:r>
            <a:r>
              <a:rPr lang="en-US" sz="2400" dirty="0">
                <a:solidFill>
                  <a:srgbClr val="FFFFFF"/>
                </a:solidFill>
              </a:rPr>
              <a:t>and an </a:t>
            </a:r>
            <a:r>
              <a:rPr lang="en-US" sz="2400" b="1" dirty="0">
                <a:solidFill>
                  <a:srgbClr val="FFFFFF"/>
                </a:solidFill>
              </a:rPr>
              <a:t>endocrine gland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Exocrine function </a:t>
            </a:r>
            <a:r>
              <a:rPr lang="en-US" sz="2400" dirty="0">
                <a:solidFill>
                  <a:srgbClr val="FFFFFF"/>
                </a:solidFill>
              </a:rPr>
              <a:t> - is the secretion of </a:t>
            </a:r>
            <a:r>
              <a:rPr lang="en-US" sz="2400" b="1" dirty="0">
                <a:solidFill>
                  <a:srgbClr val="FFFFFF"/>
                </a:solidFill>
              </a:rPr>
              <a:t>pancreatic juice</a:t>
            </a:r>
            <a:r>
              <a:rPr lang="en-US" sz="2400" dirty="0">
                <a:solidFill>
                  <a:srgbClr val="FFFFFF"/>
                </a:solidFill>
              </a:rPr>
              <a:t> which flows along the pancreatic duct into the duodenum where it helps in digestion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Endocrine function</a:t>
            </a:r>
            <a:r>
              <a:rPr lang="en-US" sz="2400" dirty="0">
                <a:solidFill>
                  <a:srgbClr val="FFFFFF"/>
                </a:solidFill>
              </a:rPr>
              <a:t> – is the secretion of </a:t>
            </a:r>
            <a:r>
              <a:rPr lang="en-US" sz="2400" b="1" dirty="0">
                <a:solidFill>
                  <a:srgbClr val="FFFFFF"/>
                </a:solidFill>
              </a:rPr>
              <a:t>hormones </a:t>
            </a:r>
            <a:r>
              <a:rPr lang="en-US" sz="2400" dirty="0">
                <a:solidFill>
                  <a:srgbClr val="FFFFFF"/>
                </a:solidFill>
              </a:rPr>
              <a:t> by a group of cells called the </a:t>
            </a:r>
            <a:r>
              <a:rPr lang="en-US" sz="2400" b="1" dirty="0">
                <a:solidFill>
                  <a:srgbClr val="FFFFFF"/>
                </a:solidFill>
              </a:rPr>
              <a:t>Islets of Langerhans</a:t>
            </a:r>
            <a:r>
              <a:rPr lang="en-US" sz="2400" dirty="0">
                <a:solidFill>
                  <a:srgbClr val="FFFFFF"/>
                </a:solidFill>
              </a:rPr>
              <a:t>. The hormones are secreted directly into the bloodstream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AAB75-07D5-49BA-90F4-7C61BD88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67" y="1448657"/>
            <a:ext cx="4947556" cy="38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1267-86D7-436E-B7CC-AEFBFDED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HOMEOSTATIC CONTROL OF BLOOD GLUCOSETHROUGH NEGATIVE FEEDBACK (CONT.)</a:t>
            </a:r>
            <a:endParaRPr lang="en-ZA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DA96-6FD8-4FEB-ADE9-6A86F6A2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62" y="2172143"/>
            <a:ext cx="7634555" cy="405829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/>
              <a:t>Hormones</a:t>
            </a:r>
          </a:p>
          <a:p>
            <a:r>
              <a:rPr lang="en-US" dirty="0"/>
              <a:t>The Islets of Langerhans contain two types of cells:-</a:t>
            </a:r>
          </a:p>
          <a:p>
            <a:r>
              <a:rPr lang="en-US" b="1" dirty="0"/>
              <a:t>Glucagon secreting cells </a:t>
            </a:r>
            <a:r>
              <a:rPr lang="en-US" dirty="0"/>
              <a:t>(alpha cells) </a:t>
            </a:r>
          </a:p>
          <a:p>
            <a:r>
              <a:rPr lang="en-US" b="1" dirty="0"/>
              <a:t>Insulin secreting cells </a:t>
            </a:r>
            <a:r>
              <a:rPr lang="en-US" dirty="0"/>
              <a:t>(beta cells)</a:t>
            </a:r>
          </a:p>
          <a:p>
            <a:r>
              <a:rPr lang="en-US" dirty="0"/>
              <a:t>Both hormones play a role in </a:t>
            </a:r>
            <a:r>
              <a:rPr lang="en-US" b="1" dirty="0"/>
              <a:t>controlling blood sugar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Insulin lowers</a:t>
            </a:r>
            <a:r>
              <a:rPr lang="en-US" sz="2800" dirty="0"/>
              <a:t> the level of blood glucose,  while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/>
              <a:t>Glucagon raises it</a:t>
            </a:r>
            <a:endParaRPr lang="en-ZA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F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ED647-7A56-4F95-9481-0B869050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2882545"/>
            <a:ext cx="1462088" cy="10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C82CF-0A7C-4301-8795-6210B4CC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CONTROL OF BLOOD GLUCOSE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562C-6EBC-4693-BEA2-48AF7EF0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Glucose is the main fuel for cellular respiration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Lack of glucose deprives the cell of its major energy source. This results in </a:t>
            </a:r>
            <a:r>
              <a:rPr lang="en-US" sz="2800" b="1" dirty="0">
                <a:solidFill>
                  <a:srgbClr val="000000"/>
                </a:solidFill>
              </a:rPr>
              <a:t>respiration slowing down or stopping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</a:rPr>
              <a:t>Too much </a:t>
            </a:r>
            <a:r>
              <a:rPr lang="en-US" sz="2800" dirty="0">
                <a:solidFill>
                  <a:srgbClr val="000000"/>
                </a:solidFill>
              </a:rPr>
              <a:t>glucose may </a:t>
            </a:r>
            <a:r>
              <a:rPr lang="en-US" sz="2800" b="1" dirty="0">
                <a:solidFill>
                  <a:srgbClr val="000000"/>
                </a:solidFill>
              </a:rPr>
              <a:t>draw water out of the cells</a:t>
            </a:r>
            <a:r>
              <a:rPr lang="en-US" sz="2800" dirty="0">
                <a:solidFill>
                  <a:srgbClr val="000000"/>
                </a:solidFill>
              </a:rPr>
              <a:t> by osmosis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In a healthy human, normal glucose concentration is between 80 -100 per 100ml of blood</a:t>
            </a:r>
          </a:p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1CD214-A80F-487A-93F7-EC3588B34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4095"/>
          <a:stretch/>
        </p:blipFill>
        <p:spPr>
          <a:xfrm>
            <a:off x="6873120" y="2837712"/>
            <a:ext cx="5082265" cy="40202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5C1C02-FDD2-402D-A85B-CFB1C718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HOW IS BLOOD GLUCOSE LEVEL LOWERED/ HOW DOES INSULIN FUNCTION?</a:t>
            </a:r>
            <a:endParaRPr lang="en-Z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A8F2-BD68-41BF-957D-4782C35E3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27419"/>
            <a:ext cx="10517449" cy="322762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After a meal containing carbohydrates, glucose from the digested food is absorbed from the small intestine and moves into the blood</a:t>
            </a:r>
          </a:p>
          <a:p>
            <a:r>
              <a:rPr lang="en-US" dirty="0">
                <a:solidFill>
                  <a:srgbClr val="000000"/>
                </a:solidFill>
              </a:rPr>
              <a:t>As this blood passes through the pancreas the insulin secreting cells (beta cells) detect the </a:t>
            </a:r>
            <a:r>
              <a:rPr lang="en-US" b="1" dirty="0">
                <a:solidFill>
                  <a:srgbClr val="000000"/>
                </a:solidFill>
              </a:rPr>
              <a:t>raised glucose levels</a:t>
            </a:r>
            <a:r>
              <a:rPr lang="en-US" dirty="0">
                <a:solidFill>
                  <a:srgbClr val="000000"/>
                </a:solidFill>
              </a:rPr>
              <a:t> and respond by </a:t>
            </a:r>
            <a:r>
              <a:rPr lang="en-US" b="1" dirty="0">
                <a:solidFill>
                  <a:srgbClr val="000000"/>
                </a:solidFill>
              </a:rPr>
              <a:t>secreting insulin</a:t>
            </a:r>
            <a:r>
              <a:rPr lang="en-US" dirty="0">
                <a:solidFill>
                  <a:srgbClr val="000000"/>
                </a:solidFill>
              </a:rPr>
              <a:t> into the blood</a:t>
            </a:r>
          </a:p>
          <a:p>
            <a:r>
              <a:rPr lang="en-US" dirty="0">
                <a:solidFill>
                  <a:srgbClr val="000000"/>
                </a:solidFill>
              </a:rPr>
              <a:t>The insulin is carried to all cells of the body</a:t>
            </a:r>
          </a:p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08D7A-28D0-4A54-B9B5-1E75AD94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82" y="891540"/>
            <a:ext cx="10989412" cy="4918710"/>
          </a:xfrm>
        </p:spPr>
        <p:txBody>
          <a:bodyPr>
            <a:noAutofit/>
          </a:bodyPr>
          <a:lstStyle/>
          <a:p>
            <a:r>
              <a:rPr lang="en-US" dirty="0"/>
              <a:t>In the main </a:t>
            </a:r>
            <a:r>
              <a:rPr lang="en-US" b="1" dirty="0"/>
              <a:t>target organs</a:t>
            </a:r>
            <a:r>
              <a:rPr lang="en-US" dirty="0"/>
              <a:t>, the liver and muscles, the effects of insulin include: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 An </a:t>
            </a:r>
            <a:r>
              <a:rPr lang="en-US" sz="2800" b="1" dirty="0"/>
              <a:t>increased absorption of glucose from the blood</a:t>
            </a:r>
            <a:r>
              <a:rPr lang="en-US" sz="2800" dirty="0"/>
              <a:t> into the cells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An increase in the rate at which </a:t>
            </a:r>
            <a:r>
              <a:rPr lang="en-US" sz="2800" b="1" dirty="0"/>
              <a:t>glucose is converted into glycogen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An increase in the rate of respiration where glucose is used</a:t>
            </a:r>
          </a:p>
          <a:p>
            <a:r>
              <a:rPr lang="en-US" dirty="0"/>
              <a:t>All these processes </a:t>
            </a:r>
            <a:r>
              <a:rPr lang="en-US" b="1" dirty="0"/>
              <a:t>take glucose out of the blood </a:t>
            </a:r>
            <a:r>
              <a:rPr lang="en-US" dirty="0"/>
              <a:t> which </a:t>
            </a:r>
            <a:r>
              <a:rPr lang="en-US" b="1" dirty="0"/>
              <a:t>lowers the blood glucose levels</a:t>
            </a:r>
          </a:p>
          <a:p>
            <a:r>
              <a:rPr lang="en-US" dirty="0"/>
              <a:t>The drop in glucose level is detected by the insulin secreting cells which then stop releasing insulin into the </a:t>
            </a:r>
            <a:r>
              <a:rPr lang="en-US" dirty="0" err="1"/>
              <a:t>blood.</a:t>
            </a:r>
            <a:r>
              <a:rPr lang="en-US" i="1" dirty="0" err="1"/>
              <a:t>An</a:t>
            </a:r>
            <a:r>
              <a:rPr lang="en-US" i="1" dirty="0"/>
              <a:t> example of negative feedback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31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CBC17-39B8-4797-8E11-3EA26BB7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6" y="643467"/>
            <a:ext cx="9830814" cy="609510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C167AE-C1F1-4F4D-9005-ECD92253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10AA6-FF83-44CD-A45B-FBBF7F75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EXAMINATION GUIDELINES</a:t>
            </a:r>
            <a:endParaRPr lang="en-Z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260E9-11F1-4679-9178-20CE39FD4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82" y="1788161"/>
            <a:ext cx="12065436" cy="2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595B6-AD53-4704-8C25-B9206F1C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E19B6-F333-457E-830A-CBB62D79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How is blood glucose level increased/ how does glucagon function</a:t>
            </a:r>
            <a:endParaRPr lang="en-ZA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26067E-7111-47C9-AAD6-CFD86824E2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07088"/>
              </p:ext>
            </p:extLst>
          </p:nvPr>
        </p:nvGraphicFramePr>
        <p:xfrm>
          <a:off x="5279485" y="133350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4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3168-F636-4C6A-90CD-7E5121F1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91803"/>
            <a:ext cx="9465564" cy="4608266"/>
          </a:xfrm>
        </p:spPr>
        <p:txBody>
          <a:bodyPr>
            <a:noAutofit/>
          </a:bodyPr>
          <a:lstStyle/>
          <a:p>
            <a:r>
              <a:rPr lang="en-US" dirty="0"/>
              <a:t>These effects include the </a:t>
            </a:r>
            <a:r>
              <a:rPr lang="en-US" b="1" dirty="0"/>
              <a:t>breakdown of glycogen into glucose</a:t>
            </a:r>
          </a:p>
          <a:p>
            <a:r>
              <a:rPr lang="en-US" dirty="0"/>
              <a:t>As a result, the </a:t>
            </a:r>
            <a:r>
              <a:rPr lang="en-US" b="1" dirty="0"/>
              <a:t>liver releases glucose into the blood</a:t>
            </a:r>
            <a:r>
              <a:rPr lang="en-US" dirty="0"/>
              <a:t> increasing the blood glucose level</a:t>
            </a:r>
          </a:p>
          <a:p>
            <a:r>
              <a:rPr lang="en-US" dirty="0"/>
              <a:t>This blood flows around the body, passing through the pancreas</a:t>
            </a:r>
          </a:p>
          <a:p>
            <a:r>
              <a:rPr lang="en-US" dirty="0"/>
              <a:t>Here the glucagon secreting cells sense the higher glucose levels, switching off glucagon secretion (</a:t>
            </a:r>
            <a:r>
              <a:rPr lang="en-US" i="1" dirty="0"/>
              <a:t>an example of negative feedback mechanism)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62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4DC753-2A42-4D6F-BB63-836C954C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1"/>
            <a:ext cx="12192000" cy="685800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3B7AE200-78D2-4D37-BF98-FAFCF25D9CC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/>
              <a:t>NEGATIVE FEEDBACK USING INSULIN AND GLUCAGON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CABD3-164C-4554-8802-1E83A97A9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839074"/>
            <a:ext cx="9896154" cy="465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8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21805-CDD9-4570-B611-B510A93F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5129" y="101153"/>
            <a:ext cx="7129306" cy="61133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646FEB-F964-4FAA-AF53-EF222C302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2" y="10"/>
            <a:ext cx="1219200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5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C80EC-1727-42C0-A133-B9084ED8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85" y="321734"/>
            <a:ext cx="6902048" cy="1135737"/>
          </a:xfrm>
        </p:spPr>
        <p:txBody>
          <a:bodyPr>
            <a:normAutofit/>
          </a:bodyPr>
          <a:lstStyle/>
          <a:p>
            <a:r>
              <a:rPr lang="en-US" sz="3600" b="1"/>
              <a:t>UNDERSECRETION OR OVERSECRETION OF INSULIN</a:t>
            </a:r>
            <a:endParaRPr lang="en-ZA" sz="36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F5C72C-4613-4878-849B-CF7BB540E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56462"/>
              </p:ext>
            </p:extLst>
          </p:nvPr>
        </p:nvGraphicFramePr>
        <p:xfrm>
          <a:off x="4646485" y="1782981"/>
          <a:ext cx="690204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6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96C5-F7F4-4026-8275-D9AA83FB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MORE ABOUT DIABETES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0FAE-34E7-4B71-B61B-3FA71D11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/>
              <a:t>Type 1 Diabetes or insulin-dependent diabetes</a:t>
            </a:r>
            <a:r>
              <a:rPr lang="en-US" dirty="0"/>
              <a:t> </a:t>
            </a:r>
          </a:p>
          <a:p>
            <a:r>
              <a:rPr lang="en-US" dirty="0"/>
              <a:t>is caused by the immune system destroying beta cells of the Islets of Langerhans in the pancreas in younger people, usually develops before the age of 15 years.</a:t>
            </a:r>
          </a:p>
          <a:p>
            <a:r>
              <a:rPr lang="en-US" dirty="0"/>
              <a:t> So a person with type 1 diabetes is unable to produce insulin. May also be due to genetic causes.</a:t>
            </a:r>
          </a:p>
          <a:p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Needle">
            <a:extLst>
              <a:ext uri="{FF2B5EF4-FFF2-40B4-BE49-F238E27FC236}">
                <a16:creationId xmlns:a16="http://schemas.microsoft.com/office/drawing/2014/main" id="{58ABB7ED-3554-482F-B085-9BB1B4CA9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1900-690D-4BA0-800C-1C9F30E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MORE ABOUT DIABETES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7DCA-C65C-4215-B38E-E027879B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b="1" dirty="0"/>
              <a:t>Type 2 Diabetes or non-insulin dependent diabetes </a:t>
            </a:r>
            <a:r>
              <a:rPr lang="en-US" dirty="0"/>
              <a:t>– more common in people over 35 leading an unhealthy lifestyle and are obese. The pancreas of a person may be able to produce insulin, but it does not work sufficiently.</a:t>
            </a:r>
            <a:endParaRPr lang="en-US" b="1" dirty="0"/>
          </a:p>
          <a:p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A683892D-0777-4A6A-828B-EA6DC602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A66F-D836-43B3-B67B-2BC2FD17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SYMPTOMS OF DIABETES</a:t>
            </a:r>
            <a:endParaRPr lang="en-Z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FF95AA-324E-4AA5-A8DB-0DB1BDE48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334729"/>
              </p:ext>
            </p:extLst>
          </p:nvPr>
        </p:nvGraphicFramePr>
        <p:xfrm>
          <a:off x="838200" y="1828800"/>
          <a:ext cx="1115174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61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4A32F-A540-4493-BE72-32121B68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b="1" dirty="0"/>
              <a:t>EFFECTS OF DIABETES</a:t>
            </a:r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8F4D93-AF20-4FBB-A0F2-9561DBD58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51777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38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D044-6D1A-403C-9197-982A7AA1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TREATMENT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A62D-8ABC-406A-9FB1-66576F82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Diabetes cannot be cured, but can be controlled with a strict diet and insulin injections to lower blood sugar levels  </a:t>
            </a:r>
          </a:p>
          <a:p>
            <a:endParaRPr lang="en-ZA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A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1A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ke with lit candles&#10;&#10;Description automatically generated">
            <a:extLst>
              <a:ext uri="{FF2B5EF4-FFF2-40B4-BE49-F238E27FC236}">
                <a16:creationId xmlns:a16="http://schemas.microsoft.com/office/drawing/2014/main" id="{1241C0AB-ED02-475E-9E24-8D6405E72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" b="10374"/>
          <a:stretch/>
        </p:blipFill>
        <p:spPr>
          <a:xfrm>
            <a:off x="9254442" y="3017785"/>
            <a:ext cx="1462088" cy="8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C23A1-E91D-464B-A450-A5A59EE3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EAEE7-3FF8-4B33-8FA4-B0017926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tx1"/>
                </a:solidFill>
              </a:rPr>
              <a:t>CAPS DOCUMENT PG. 60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12A0-17A6-4440-A68B-CBD5871A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INVESTIGATIONS: </a:t>
            </a:r>
          </a:p>
          <a:p>
            <a:r>
              <a:rPr lang="en-ZA" i="1" dirty="0">
                <a:solidFill>
                  <a:schemeClr val="tx1"/>
                </a:solidFill>
              </a:rPr>
              <a:t>Research disorders caused by under- and over secretion of at least one hormone. Different learners should research different hormones. Brief written report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96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C259A-5C62-4482-88EE-58960543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0E4FFA-8596-4D97-A228-295FB5B0F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1050" y="533400"/>
            <a:ext cx="5138738" cy="42227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51FF5A-BD19-4011-A432-6B4A37429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1050" y="4838700"/>
            <a:ext cx="5138738" cy="14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3496-82B6-4D64-8F4B-86FE141C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ANSWER</a:t>
            </a:r>
            <a:endParaRPr lang="en-ZA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572E05-F536-49A0-818C-8F0C195B3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7" y="1991519"/>
            <a:ext cx="77438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7372E-FF63-4522-BAFB-DE0CBA0F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4BF96-A536-4CD2-A500-365672DE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FEEDBACK MECHANISMS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CF18-A0CD-4381-9991-671712F38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secretion of hormones by the endocrine glands is regulated by </a:t>
            </a:r>
            <a:r>
              <a:rPr lang="en-US" b="1" dirty="0"/>
              <a:t>negative feedback mechanism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26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DF1-A2C3-474D-A5B4-3008FBBF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0720"/>
            <a:ext cx="7391400" cy="1272407"/>
          </a:xfrm>
        </p:spPr>
        <p:txBody>
          <a:bodyPr>
            <a:normAutofit/>
          </a:bodyPr>
          <a:lstStyle/>
          <a:p>
            <a:r>
              <a:rPr lang="en-US" sz="3700" b="1" dirty="0"/>
              <a:t>DEFINITION OF NEGATIVE FEEDBACK</a:t>
            </a:r>
            <a:br>
              <a:rPr lang="en-US" sz="3700" b="1" dirty="0"/>
            </a:br>
            <a:endParaRPr lang="en-ZA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F0B0-365B-46B9-A8D2-FCFFFAA3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Autofit/>
          </a:bodyPr>
          <a:lstStyle/>
          <a:p>
            <a:r>
              <a:rPr lang="en-US" dirty="0"/>
              <a:t>When a condition in the body changes from the norm, this information is sent to a control center. </a:t>
            </a:r>
          </a:p>
          <a:p>
            <a:r>
              <a:rPr lang="en-US" dirty="0"/>
              <a:t>Control center the instructs effectors, such as glands and muscles, to send a response that reverses the change. </a:t>
            </a:r>
          </a:p>
          <a:p>
            <a:r>
              <a:rPr lang="en-US" dirty="0"/>
              <a:t>This is known as </a:t>
            </a:r>
            <a:r>
              <a:rPr lang="en-US" b="1" dirty="0"/>
              <a:t>negative feedback</a:t>
            </a:r>
            <a:r>
              <a:rPr lang="en-US" dirty="0"/>
              <a:t> and is a process by which homeostasis takes place. </a:t>
            </a:r>
          </a:p>
          <a:p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F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9B82D-06F4-4D73-B44C-B6621968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2882545"/>
            <a:ext cx="1462088" cy="10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B45FEC-F2E3-40A8-9009-C77A1A92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FFFFFF"/>
                </a:solidFill>
              </a:rPr>
              <a:t>NEGATIVE FEEDBACK 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B881F-36D8-42F7-B295-4F7E0D5C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44" y="609600"/>
            <a:ext cx="6082109" cy="5827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AD96BE-310E-4E3A-B54F-C7AEFA1D3C31}"/>
              </a:ext>
            </a:extLst>
          </p:cNvPr>
          <p:cNvSpPr txBox="1"/>
          <p:nvPr/>
        </p:nvSpPr>
        <p:spPr>
          <a:xfrm>
            <a:off x="5846130" y="609600"/>
            <a:ext cx="125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Input via sensory neurons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BE36FB-E125-4E3C-8674-01A629133454}"/>
              </a:ext>
            </a:extLst>
          </p:cNvPr>
          <p:cNvSpPr txBox="1"/>
          <p:nvPr/>
        </p:nvSpPr>
        <p:spPr>
          <a:xfrm>
            <a:off x="9828451" y="609599"/>
            <a:ext cx="125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Output via sensory neurons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30CD9-8415-4CDB-8ACE-8E47CADC7D41}"/>
              </a:ext>
            </a:extLst>
          </p:cNvPr>
          <p:cNvSpPr txBox="1"/>
          <p:nvPr/>
        </p:nvSpPr>
        <p:spPr>
          <a:xfrm>
            <a:off x="10701774" y="3373119"/>
            <a:ext cx="125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Response opposes change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8B599-B620-4F38-8297-2A6ED9A1F6DD}"/>
              </a:ext>
            </a:extLst>
          </p:cNvPr>
          <p:cNvSpPr txBox="1"/>
          <p:nvPr/>
        </p:nvSpPr>
        <p:spPr>
          <a:xfrm>
            <a:off x="5222937" y="3353860"/>
            <a:ext cx="125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Change detected</a:t>
            </a:r>
            <a:endParaRPr lang="en-Z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5CBAA-56AB-4358-BB83-B56CF7C50905}"/>
              </a:ext>
            </a:extLst>
          </p:cNvPr>
          <p:cNvSpPr txBox="1"/>
          <p:nvPr/>
        </p:nvSpPr>
        <p:spPr>
          <a:xfrm>
            <a:off x="10315694" y="5120639"/>
            <a:ext cx="125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50C8F33-DEE0-4B29-B3A1-E14BD552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AutoShape 4" descr="粉紅色面紙"/>
          <p:cNvSpPr>
            <a:spLocks noChangeArrowheads="1"/>
          </p:cNvSpPr>
          <p:nvPr/>
        </p:nvSpPr>
        <p:spPr bwMode="auto">
          <a:xfrm>
            <a:off x="2590800" y="990600"/>
            <a:ext cx="2971800" cy="1828800"/>
          </a:xfrm>
          <a:prstGeom prst="beve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dirty="0">
                <a:solidFill>
                  <a:srgbClr val="006699"/>
                </a:solidFill>
                <a:latin typeface="Impact" pitchFamily="34" charset="0"/>
              </a:rPr>
              <a:t>Rise above</a:t>
            </a:r>
          </a:p>
          <a:p>
            <a:pPr algn="ctr"/>
            <a:r>
              <a:rPr lang="en-US" altLang="zh-TW" sz="2000" dirty="0">
                <a:solidFill>
                  <a:srgbClr val="006699"/>
                </a:solidFill>
                <a:latin typeface="Impact" pitchFamily="34" charset="0"/>
              </a:rPr>
              <a:t>normal value </a:t>
            </a:r>
          </a:p>
          <a:p>
            <a:pPr algn="ctr"/>
            <a:r>
              <a:rPr lang="en-US" altLang="zh-TW" sz="2000" dirty="0">
                <a:solidFill>
                  <a:srgbClr val="006699"/>
                </a:solidFill>
                <a:latin typeface="Impact" pitchFamily="34" charset="0"/>
              </a:rPr>
              <a:t> (detected  by receptors)</a:t>
            </a:r>
          </a:p>
        </p:txBody>
      </p:sp>
      <p:sp>
        <p:nvSpPr>
          <p:cNvPr id="4" name="AutoShape 7" descr="綠色大理石"/>
          <p:cNvSpPr>
            <a:spLocks noChangeArrowheads="1"/>
          </p:cNvSpPr>
          <p:nvPr/>
        </p:nvSpPr>
        <p:spPr bwMode="auto">
          <a:xfrm>
            <a:off x="3048000" y="5257800"/>
            <a:ext cx="2438400" cy="1143000"/>
          </a:xfrm>
          <a:prstGeom prst="beve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dirty="0">
                <a:solidFill>
                  <a:srgbClr val="FFCC99"/>
                </a:solidFill>
                <a:latin typeface="Impact" pitchFamily="34" charset="0"/>
              </a:rPr>
              <a:t>Fall below </a:t>
            </a:r>
          </a:p>
          <a:p>
            <a:pPr algn="ctr"/>
            <a:r>
              <a:rPr lang="en-US" altLang="zh-TW" sz="2800" dirty="0">
                <a:solidFill>
                  <a:srgbClr val="FFCC99"/>
                </a:solidFill>
                <a:latin typeface="Impact" pitchFamily="34" charset="0"/>
              </a:rPr>
              <a:t>normal value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0" y="3352801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normal</a:t>
            </a:r>
            <a:r>
              <a:rPr lang="en-US" altLang="zh-TW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itchFamily="34" charset="0"/>
              </a:rPr>
              <a:t> </a:t>
            </a:r>
            <a:r>
              <a:rPr lang="en-US" altLang="zh-TW" sz="30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value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553200" y="1066800"/>
            <a:ext cx="220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Endocrine gland REDUCES production of hormone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553200" y="4988889"/>
            <a:ext cx="220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Endocrine gland INCREASES production of hormone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5791200" y="1676400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638800" y="5562600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 rot="18834114">
            <a:off x="1698881" y="2699807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 rot="3127987">
            <a:off x="1905000" y="48768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3886200" y="2851150"/>
            <a:ext cx="434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NEGATIVE FEEDBACK MECHANISM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9067800" y="3429001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normal value</a:t>
            </a: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3321638">
            <a:off x="8534400" y="27432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8219862">
            <a:off x="8458200" y="4800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9144000" y="526465"/>
            <a:ext cx="152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latin typeface="Impact" pitchFamily="34" charset="0"/>
              </a:rPr>
              <a:t>negative feedback</a:t>
            </a:r>
          </a:p>
          <a:p>
            <a:pPr algn="ctr">
              <a:spcBef>
                <a:spcPct val="50000"/>
              </a:spcBef>
            </a:pPr>
            <a:r>
              <a:rPr lang="en-US" altLang="zh-TW" sz="2400" dirty="0">
                <a:latin typeface="Impact" pitchFamily="34" charset="0"/>
              </a:rPr>
              <a:t>(hormone level DROPS)</a:t>
            </a:r>
            <a:endParaRPr lang="en-US" altLang="zh-TW" sz="2600" dirty="0">
              <a:latin typeface="Impact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9100782" y="4804223"/>
            <a:ext cx="152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latin typeface="Impact" pitchFamily="34" charset="0"/>
              </a:rPr>
              <a:t>negative feedback</a:t>
            </a:r>
          </a:p>
          <a:p>
            <a:pPr algn="ctr">
              <a:spcBef>
                <a:spcPct val="50000"/>
              </a:spcBef>
            </a:pPr>
            <a:r>
              <a:rPr lang="en-US" altLang="zh-TW" sz="2400" dirty="0">
                <a:latin typeface="Impact" pitchFamily="34" charset="0"/>
              </a:rPr>
              <a:t>(hormone level RISES)</a:t>
            </a:r>
          </a:p>
        </p:txBody>
      </p:sp>
      <p:sp>
        <p:nvSpPr>
          <p:cNvPr id="18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287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3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829800" y="6172200"/>
            <a:ext cx="381000" cy="6096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525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1050" y="361950"/>
            <a:ext cx="678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PRINCIPLE OF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2302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utoUpdateAnimBg="0"/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nimBg="1"/>
      <p:bldP spid="12" grpId="0" autoUpdateAnimBg="0"/>
      <p:bldP spid="13" grpId="0" autoUpdateAnimBg="0"/>
      <p:bldP spid="14" grpId="0" animBg="1"/>
      <p:bldP spid="15" grpId="0" animBg="1"/>
      <p:bldP spid="16" grpId="0" autoUpdateAnimBg="0"/>
      <p:bldP spid="17" grpId="0" autoUpdateAnimBg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9B82D-06F4-4D73-B44C-B6621968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8" r="21918" b="-2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sp>
        <p:nvSpPr>
          <p:cNvPr id="37" name="Freeform 28">
            <a:extLst>
              <a:ext uri="{FF2B5EF4-FFF2-40B4-BE49-F238E27FC236}">
                <a16:creationId xmlns:a16="http://schemas.microsoft.com/office/drawing/2014/main" id="{2B70B725-07B0-4EB9-A2D7-AE7B6CFF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73338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26">
            <a:extLst>
              <a:ext uri="{FF2B5EF4-FFF2-40B4-BE49-F238E27FC236}">
                <a16:creationId xmlns:a16="http://schemas.microsoft.com/office/drawing/2014/main" id="{5B2C47C6-EA4D-46C3-8760-73C091352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F7DF1-A2C3-474D-A5B4-3008FBBF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sz="3700" b="1" dirty="0"/>
              <a:t>NEGATIVE FEEDBACK MECHANISM INVOLVING TSH AND THYROXIN</a:t>
            </a:r>
            <a:endParaRPr lang="en-ZA" sz="37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638380-4BBE-4BFA-ACD8-D333ACBF9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37249"/>
              </p:ext>
            </p:extLst>
          </p:nvPr>
        </p:nvGraphicFramePr>
        <p:xfrm>
          <a:off x="3174714" y="1479479"/>
          <a:ext cx="9017265" cy="525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1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9B82D-06F4-4D73-B44C-B6621968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4749"/>
          <a:stretch/>
        </p:blipFill>
        <p:spPr>
          <a:xfrm>
            <a:off x="20" y="-17465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F7DF1-A2C3-474D-A5B4-3008FBBF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NEGATIVE FEEDBACK MECHANISM INVOLVING TSH AND THYROXIN</a:t>
            </a:r>
            <a:endParaRPr lang="en-ZA" sz="4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638380-4BBE-4BFA-ACD8-D333ACBF9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879413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1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1291</Words>
  <Application>Microsoft Office PowerPoint</Application>
  <PresentationFormat>Widescreen</PresentationFormat>
  <Paragraphs>129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Schoolbook</vt:lpstr>
      <vt:lpstr>Impact</vt:lpstr>
      <vt:lpstr>Wingdings</vt:lpstr>
      <vt:lpstr>Office Theme</vt:lpstr>
      <vt:lpstr>Endocrine System</vt:lpstr>
      <vt:lpstr>EXAMINATION GUIDELINES</vt:lpstr>
      <vt:lpstr>CAPS DOCUMENT PG. 60</vt:lpstr>
      <vt:lpstr>NEGATIVE FEEDBACK MECHANISMS</vt:lpstr>
      <vt:lpstr>DEFINITION OF NEGATIVE FEEDBACK </vt:lpstr>
      <vt:lpstr>NEGATIVE FEEDBACK SYSTEM</vt:lpstr>
      <vt:lpstr>PowerPoint Presentation</vt:lpstr>
      <vt:lpstr>NEGATIVE FEEDBACK MECHANISM INVOLVING TSH AND THYROXIN</vt:lpstr>
      <vt:lpstr>NEGATIVE FEEDBACK MECHANISM INVOLVING TSH AND THYROXIN</vt:lpstr>
      <vt:lpstr>Negative feedback regulating the production of TSH and thyroxin</vt:lpstr>
      <vt:lpstr>UNDERSECRETION OR OVERSECRETION OF THYROXIN</vt:lpstr>
      <vt:lpstr>SIMPLE OR ENDEMIC GOITRE </vt:lpstr>
      <vt:lpstr>HYPOTHYROIDISM</vt:lpstr>
      <vt:lpstr>HOMEOSTATIC CONTROL OF BLOOD SUGAR THROUGH NEGATIVE FEEDBACK</vt:lpstr>
      <vt:lpstr>HOMEOSTATIC CONTROL OF BLOOD GLUCOSETHROUGH NEGATIVE FEEDBACK (CONT.)</vt:lpstr>
      <vt:lpstr>THE CONTROL OF BLOOD GLUCOSE</vt:lpstr>
      <vt:lpstr>HOW IS BLOOD GLUCOSE LEVEL LOWERED/ HOW DOES INSULIN FUNCTION?</vt:lpstr>
      <vt:lpstr>PowerPoint Presentation</vt:lpstr>
      <vt:lpstr>PowerPoint Presentation</vt:lpstr>
      <vt:lpstr>How is blood glucose level increased/ how does glucagon function</vt:lpstr>
      <vt:lpstr>PowerPoint Presentation</vt:lpstr>
      <vt:lpstr>NEGATIVE FEEDBACK USING INSULIN AND GLUCAGON</vt:lpstr>
      <vt:lpstr>PowerPoint Presentation</vt:lpstr>
      <vt:lpstr>UNDERSECRETION OR OVERSECRETION OF INSULIN</vt:lpstr>
      <vt:lpstr>MORE ABOUT DIABETES</vt:lpstr>
      <vt:lpstr>MORE ABOUT DIABETES</vt:lpstr>
      <vt:lpstr>SYMPTOMS OF DIABETES</vt:lpstr>
      <vt:lpstr>EFFECTS OF DIABETES</vt:lpstr>
      <vt:lpstr>TREATMENT </vt:lpstr>
      <vt:lpstr>ACTIVITY</vt:lpstr>
      <vt:lpstr>ACTIVITY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Zimasa Sanda</dc:creator>
  <cp:lastModifiedBy>Zimasa Sanda</cp:lastModifiedBy>
  <cp:revision>2</cp:revision>
  <dcterms:created xsi:type="dcterms:W3CDTF">2020-06-05T05:10:15Z</dcterms:created>
  <dcterms:modified xsi:type="dcterms:W3CDTF">2020-06-17T09:51:17Z</dcterms:modified>
</cp:coreProperties>
</file>