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2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4" r:id="rId23"/>
    <p:sldId id="277" r:id="rId24"/>
    <p:sldId id="279" r:id="rId25"/>
    <p:sldId id="281" r:id="rId26"/>
    <p:sldId id="283" r:id="rId27"/>
    <p:sldId id="284" r:id="rId28"/>
    <p:sldId id="286" r:id="rId29"/>
    <p:sldId id="287" r:id="rId30"/>
    <p:sldId id="288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6B-5C97-4BBF-A26A-B9990371D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7538F-90D1-4E2A-9E4B-1CE8040B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C47B1-7E00-4B9E-AF61-851FCCC5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7ED82-8CFA-437E-B67D-5DC044A9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CD210-F9B4-49CE-8C16-2C70F984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586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C25F-A3BA-4D1F-9AEE-7B372B6C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A7238-1038-4C7C-A04D-238A31099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2B534-1AAD-4900-B2F3-F5030298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412C2-59B2-4C11-9788-03751BE8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A5D9E-742E-4A02-96B8-8E13F338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079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B431B-4B9A-4D6E-965E-C24EA5B74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FDF79-C7C6-418D-B612-F0EFF2E98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E4A9-439F-46AA-8281-F27BFCBE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DA89F-BD7E-4F18-978D-68A50492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50D4C-F224-435D-B017-D7C92415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349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5013-FC95-434D-AADF-F9334E00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12304-100E-4888-A1EE-6A0DEA380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83ED1-4898-4567-968B-438CABC4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77EFB-8DB1-4F80-8611-76EDCB7E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95B56-BF2B-4D8E-8C9C-B7E658EE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382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C987-5A87-412D-9FE1-840EC711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2D9B3-697E-4BA8-82DD-EB340D4EE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7D6C7-9B1B-4CE9-A171-454C20E1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D482F-0369-49B7-BCB2-356396C9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DE144-D9CF-4123-BEB8-69AB2D8F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273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A249-7196-4535-B521-A9370532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E1B89-7D17-40F3-AB93-7E1DC571D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94AA9-890D-4C85-8CE6-C4338B6EE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3C34B-D2F6-46C5-9CA1-9C234A37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ECE21-F63C-4194-895F-21C1896C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6CD07-9F08-4D9F-8413-D1546210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61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5134-A7BA-45A0-AA05-3C3A5F3B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2F21A-FFB4-4C71-AD8D-3D8A990A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2FD95-051C-4209-8E8F-7E1C7E0A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664E0-409C-484E-A961-31EB53639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51815-025B-4D15-BCAE-6CBEC2909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670FF-E902-47D9-B8EB-CB8ECD31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5E47B-3FBE-4623-9908-ED10C698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7CB80-4D75-48FB-BDDF-917F6AEF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067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7A31-1D77-4138-8D2E-AC564EFC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F7546-8BE7-4DD6-8FEA-78653660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1B5BE-A900-4355-8536-370F156A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A0A1-AC85-4A5A-873F-70E0C10C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224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3E112A-0B5B-4C9C-9F22-C30FF6FE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05487-479D-4C64-845A-60E19C75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EBD2B-D1F0-409B-83EF-6AEFC9C0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794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E986-A234-4CBA-8BD7-97E1C243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7EE9-D7A3-47DC-8C7A-4D4282F29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0DC23-2836-429B-B966-F7DF7932B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A66EE-B687-4798-B708-E320EDED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CF6B-56BF-4637-8256-CE1ADFC8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92DCA-EC8C-4EBE-BCA6-CE63E799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767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C3C9-1E9A-46DC-A5F1-66057B18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A8802-2EA7-4C88-9EDD-DCBCB81A1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673EE-D7E6-4838-B5C0-0E17675C0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A7DAC-98FA-4161-9E04-EC5EE97B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3762C-2184-4373-8B38-449067E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E0726-300C-4DA9-AF0D-304BC7A5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172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7EC6F0-2D69-479F-ACF3-B8203DD3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F3BA4-05C6-47EF-8D7F-A0010E70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AA884-F229-467B-A936-426B073F1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0A77-BF88-4389-AAA8-350ACE93C1CF}" type="datetimeFigureOut">
              <a:rPr lang="en-ZA" smtClean="0"/>
              <a:t>2020/07/23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A219-8C76-4065-A313-C52A86623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6CFBD-7249-4B7A-819A-C21F000E2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F708-1F8E-4376-92FA-1BE967B6B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094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PPT template cover">
            <a:extLst>
              <a:ext uri="{FF2B5EF4-FFF2-40B4-BE49-F238E27FC236}">
                <a16:creationId xmlns:a16="http://schemas.microsoft.com/office/drawing/2014/main" id="{B4034E47-B246-41A5-9EA4-4B0E59903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5000"/>
          </a:blip>
          <a:srcRect t="5925" b="190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C4230-85FD-4E9C-A9B1-0373CC36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US" dirty="0"/>
              <a:t>Energy Transformation to Sustain Life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5D071-75D0-4E5D-8F60-8C08B925F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n-US" dirty="0"/>
              <a:t>TOPIC: PHOTOSYNTHESIS</a:t>
            </a:r>
          </a:p>
          <a:p>
            <a:r>
              <a:rPr lang="en-US" dirty="0"/>
              <a:t>PRESENTER: MS Z. SANDA</a:t>
            </a:r>
          </a:p>
          <a:p>
            <a:r>
              <a:rPr lang="en-US" dirty="0"/>
              <a:t>LIFE SCIENCES PLANNER (EC)</a:t>
            </a:r>
            <a:endParaRPr lang="en-ZA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0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PHOTOSYNTHESIS CONVERTS</a:t>
            </a:r>
            <a:br>
              <a:rPr lang="en-US" b="1" dirty="0"/>
            </a:br>
            <a:endParaRPr lang="en-ZA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A52856-DBFB-444D-96CD-8CA3839EEA11}"/>
              </a:ext>
            </a:extLst>
          </p:cNvPr>
          <p:cNvSpPr txBox="1">
            <a:spLocks noChangeArrowheads="1"/>
          </p:cNvSpPr>
          <p:nvPr/>
        </p:nvSpPr>
        <p:spPr>
          <a:xfrm>
            <a:off x="1409700" y="1323975"/>
            <a:ext cx="8229600" cy="4530725"/>
          </a:xfrm>
          <a:prstGeom prst="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Light energy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IE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Chemical energy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8A1A9F2E-E4B9-4425-AE4C-5A853919D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3550" y="2384425"/>
            <a:ext cx="0" cy="1584325"/>
          </a:xfrm>
          <a:prstGeom prst="line">
            <a:avLst/>
          </a:prstGeom>
          <a:noFill/>
          <a:ln w="857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932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6"/>
            <a:ext cx="8115300" cy="6731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THE INTAKE OF RAW MATERIALS</a:t>
            </a:r>
            <a:br>
              <a:rPr lang="en-US" b="1" dirty="0"/>
            </a:br>
            <a:endParaRPr lang="en-ZA" dirty="0"/>
          </a:p>
        </p:txBody>
      </p:sp>
      <p:pic>
        <p:nvPicPr>
          <p:cNvPr id="5" name="Picture 2" descr="http://sactree.com/assets/images/photosynthesis.jpg">
            <a:extLst>
              <a:ext uri="{FF2B5EF4-FFF2-40B4-BE49-F238E27FC236}">
                <a16:creationId xmlns:a16="http://schemas.microsoft.com/office/drawing/2014/main" id="{A801325E-23BC-4ADB-90FC-EC66E5CE5D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06901" y="922533"/>
            <a:ext cx="9946899" cy="5935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58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4.bp.blogspot.com/-5oFXbGmmX3Y/T0sWxeSgSpI/AAAAAAAAB94/Fvorr1XAp_4/s1600/photosynthesis+proces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06446" y="0"/>
            <a:ext cx="51434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103675"/>
            <a:ext cx="1905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Water is absorbed by osmosis  and moves up by transpiration pull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0"/>
            <a:ext cx="1752600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from the air enters by diffusion. Concentration of CO</a:t>
            </a:r>
            <a:r>
              <a:rPr lang="en-US" b="1" baseline="-25000" dirty="0"/>
              <a:t>2</a:t>
            </a:r>
            <a:r>
              <a:rPr lang="en-US" b="1" dirty="0"/>
              <a:t> outside influences rate at which CO</a:t>
            </a:r>
            <a:r>
              <a:rPr lang="en-US" b="1" baseline="-25000" dirty="0"/>
              <a:t>2</a:t>
            </a:r>
            <a:r>
              <a:rPr lang="en-US" b="1" dirty="0"/>
              <a:t> is taken up. Passes into the intercellular spaces between  spongy mesophyll cells &amp; then into chloroplasts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9945" y="0"/>
            <a:ext cx="168988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Light is absorbed by chlorophyll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365125"/>
            <a:ext cx="10515600" cy="7256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WHERE DOES PHOTOSYNTHESIS TAKE PLACE?</a:t>
            </a:r>
            <a:br>
              <a:rPr lang="en-US" b="1" dirty="0"/>
            </a:br>
            <a:endParaRPr lang="en-ZA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1D1B5F-A23A-426F-8052-6A2CAC8400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38225" y="1060071"/>
            <a:ext cx="10515600" cy="1089529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US" sz="1800" dirty="0">
                <a:cs typeface="Arial" charset="0"/>
              </a:rPr>
              <a:t>As you can see there are two kinds of mesophyll cells :-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palisade mesophyll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and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spongy mesophyll</a:t>
            </a:r>
            <a:r>
              <a:rPr lang="en-US" sz="1800" dirty="0">
                <a:cs typeface="Arial" charset="0"/>
              </a:rPr>
              <a:t>. The mesophyll cells contain tiny bodies called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chloroplasts </a:t>
            </a:r>
            <a:r>
              <a:rPr lang="en-US" sz="1800" dirty="0">
                <a:cs typeface="Arial" charset="0"/>
              </a:rPr>
              <a:t>which contain a green chemical called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chlorophyll </a:t>
            </a:r>
            <a:r>
              <a:rPr lang="en-US" sz="1800" dirty="0">
                <a:cs typeface="Arial" charset="0"/>
              </a:rPr>
              <a:t>. chlorophyll enables the light energy from sunlight to be converted into chemical energy for the photosynthesis reaction.</a:t>
            </a:r>
            <a:endParaRPr lang="en-US" sz="1800" dirty="0"/>
          </a:p>
        </p:txBody>
      </p:sp>
      <p:pic>
        <p:nvPicPr>
          <p:cNvPr id="6" name="Picture 6" descr="diagram of leaf section">
            <a:extLst>
              <a:ext uri="{FF2B5EF4-FFF2-40B4-BE49-F238E27FC236}">
                <a16:creationId xmlns:a16="http://schemas.microsoft.com/office/drawing/2014/main" id="{B2A0A07F-37D4-448B-AF0F-F8F96957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43" y="2411905"/>
            <a:ext cx="4103688" cy="3054350"/>
          </a:xfrm>
          <a:prstGeom prst="rect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7" name="Picture 4" descr="Palisade mesophyll cell">
            <a:extLst>
              <a:ext uri="{FF2B5EF4-FFF2-40B4-BE49-F238E27FC236}">
                <a16:creationId xmlns:a16="http://schemas.microsoft.com/office/drawing/2014/main" id="{D6F583B0-A640-47F9-B613-4028034F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92" y="2445179"/>
            <a:ext cx="3864648" cy="3091719"/>
          </a:xfrm>
          <a:prstGeom prst="rect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B62AF3E9-1C38-49AE-BD5C-3358EFECB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86122"/>
            <a:ext cx="3409156" cy="36933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Internal Structure of a leaf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7E515AC2-93CE-4926-B833-89D7838E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3" y="5587432"/>
            <a:ext cx="2376487" cy="36671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Chloroplast</a:t>
            </a:r>
          </a:p>
        </p:txBody>
      </p:sp>
    </p:spTree>
    <p:extLst>
      <p:ext uri="{BB962C8B-B14F-4D97-AF65-F5344CB8AC3E}">
        <p14:creationId xmlns:p14="http://schemas.microsoft.com/office/powerpoint/2010/main" val="22089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STRUCTURAL SUITABILITY OF LEAVES FOR PHOTOSYNTHESIS</a:t>
            </a:r>
            <a:endParaRPr lang="en-ZA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86479-795E-478C-9D18-CC9FB790E889}"/>
              </a:ext>
            </a:extLst>
          </p:cNvPr>
          <p:cNvSpPr txBox="1"/>
          <p:nvPr/>
        </p:nvSpPr>
        <p:spPr>
          <a:xfrm>
            <a:off x="1300536" y="1690688"/>
            <a:ext cx="2388403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EXTERNAL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FEATURES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7BDEB12-EF16-413A-8420-7D90231E91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33525" y="2411438"/>
            <a:ext cx="10036142" cy="44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7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132EA-39CE-467E-B44B-F844BBC42DAB}"/>
              </a:ext>
            </a:extLst>
          </p:cNvPr>
          <p:cNvSpPr txBox="1"/>
          <p:nvPr/>
        </p:nvSpPr>
        <p:spPr>
          <a:xfrm>
            <a:off x="304800" y="152400"/>
            <a:ext cx="23267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INTERNAL STRUCTURE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173C349-852D-4A57-879F-7FEEF853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0" y="686776"/>
            <a:ext cx="9489440" cy="617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98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A0C9B74-F547-4EB9-93BD-63666243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LOCATION OF CHLOROPHYLL IN CHLOROPLASTS</a:t>
            </a:r>
            <a:endParaRPr lang="en-US" sz="20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leavingbio.net/PHOTOSYNTHESIS_files/image005.jpg">
            <a:extLst>
              <a:ext uri="{FF2B5EF4-FFF2-40B4-BE49-F238E27FC236}">
                <a16:creationId xmlns:a16="http://schemas.microsoft.com/office/drawing/2014/main" id="{F0AF1024-F18A-4445-A3BA-B91529CE90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559" r="-1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246"/>
            <a:ext cx="6704418" cy="781699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INSIDE THE CHLOROPLAST</a:t>
            </a:r>
            <a:endParaRPr lang="en-ZA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389217"/>
            <a:ext cx="5691681" cy="3809281"/>
          </a:xfrm>
        </p:spPr>
        <p:txBody>
          <a:bodyPr anchor="ctr">
            <a:noAutofit/>
          </a:bodyPr>
          <a:lstStyle/>
          <a:p>
            <a:r>
              <a:rPr lang="en-US" sz="2000" dirty="0"/>
              <a:t>The fluid material within the chloroplast is called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stroma.</a:t>
            </a:r>
            <a:r>
              <a:rPr lang="en-US" sz="2000" dirty="0"/>
              <a:t> </a:t>
            </a:r>
          </a:p>
          <a:p>
            <a:r>
              <a:rPr lang="en-US" sz="2000" dirty="0"/>
              <a:t>Within the stroma are stacks of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thylakoids </a:t>
            </a:r>
            <a:r>
              <a:rPr lang="en-US" sz="2000" dirty="0"/>
              <a:t>, the sub-organelles which are the site of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photosynthesis. </a:t>
            </a:r>
            <a:endParaRPr lang="en-US" sz="2000" dirty="0"/>
          </a:p>
          <a:p>
            <a:r>
              <a:rPr lang="en-US" sz="2000" dirty="0"/>
              <a:t>The thylakoids are arranged in stacks called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grana </a:t>
            </a:r>
            <a:r>
              <a:rPr lang="en-US" sz="2000" dirty="0"/>
              <a:t>(singular: granum).</a:t>
            </a:r>
          </a:p>
          <a:p>
            <a:r>
              <a:rPr lang="en-US" sz="2000" dirty="0"/>
              <a:t> A thylakoid has a flattened disk shape.</a:t>
            </a:r>
          </a:p>
          <a:p>
            <a:r>
              <a:rPr lang="en-US" sz="2000" dirty="0"/>
              <a:t> Inside it is an empty are called the </a:t>
            </a:r>
            <a:r>
              <a:rPr lang="en-US" sz="2000" b="1" dirty="0"/>
              <a:t>thylakoid space </a:t>
            </a:r>
            <a:r>
              <a:rPr lang="en-US" sz="2000" dirty="0"/>
              <a:t>or </a:t>
            </a:r>
            <a:r>
              <a:rPr lang="en-US" sz="2000" b="1" dirty="0"/>
              <a:t>lumen</a:t>
            </a:r>
            <a:r>
              <a:rPr lang="en-US" sz="2000" dirty="0"/>
              <a:t>. </a:t>
            </a:r>
          </a:p>
          <a:p>
            <a:r>
              <a:rPr lang="en-US" sz="2000" dirty="0"/>
              <a:t>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phase (light dependent phase) </a:t>
            </a:r>
            <a:r>
              <a:rPr lang="en-US" sz="2000" dirty="0"/>
              <a:t>of photosynthesis takes place on the </a:t>
            </a:r>
            <a:r>
              <a:rPr lang="en-US" sz="2000" b="1" dirty="0"/>
              <a:t>thylakoid membrane</a:t>
            </a:r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phase (light independent phase) </a:t>
            </a:r>
            <a:r>
              <a:rPr lang="en-US" sz="2000" dirty="0"/>
              <a:t>of photosynthesis takes place in the </a:t>
            </a:r>
            <a:r>
              <a:rPr lang="en-US" sz="2000" b="1" dirty="0"/>
              <a:t>stroma</a:t>
            </a:r>
            <a:r>
              <a:rPr lang="en-US" sz="2000" dirty="0"/>
              <a:t>. </a:t>
            </a:r>
          </a:p>
          <a:p>
            <a:r>
              <a:rPr lang="en-US" sz="2000" dirty="0"/>
              <a:t>Note that the chloroplast is surrounded by a </a:t>
            </a:r>
            <a:r>
              <a:rPr lang="en-US" sz="2000" b="1" dirty="0"/>
              <a:t>double membrane.</a:t>
            </a:r>
            <a:endParaRPr lang="en-US" sz="2000" dirty="0"/>
          </a:p>
          <a:p>
            <a:endParaRPr lang="en-Z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2" r="2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leavingbio.net/PHOTOSYNTHESIS_files/image005.jpg">
            <a:extLst>
              <a:ext uri="{FF2B5EF4-FFF2-40B4-BE49-F238E27FC236}">
                <a16:creationId xmlns:a16="http://schemas.microsoft.com/office/drawing/2014/main" id="{C3540A96-C88A-4B75-994C-F43582F71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91681" y="1930508"/>
            <a:ext cx="6384636" cy="4267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5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182764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Process of photosynthesis takes place in the chloroplasts and this is how they are structurally suited for their function :</a:t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ZA" sz="2400" dirty="0"/>
          </a:p>
        </p:txBody>
      </p:sp>
      <p:pic>
        <p:nvPicPr>
          <p:cNvPr id="5" name="Picture 2" descr="http://scienceaid.co.uk/biology/biochemistry/images/chloroplast.png">
            <a:extLst>
              <a:ext uri="{FF2B5EF4-FFF2-40B4-BE49-F238E27FC236}">
                <a16:creationId xmlns:a16="http://schemas.microsoft.com/office/drawing/2014/main" id="{1C7DE2DC-542F-4B08-B583-0E916F86AD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84247"/>
            <a:ext cx="7411720" cy="4628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9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PROCESS OF PHOTOSYNTHESIS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Photosynthesis involves 2 steps: </a:t>
            </a:r>
          </a:p>
          <a:p>
            <a:r>
              <a:rPr lang="en-US" dirty="0">
                <a:solidFill>
                  <a:schemeClr val="tx1"/>
                </a:solidFill>
              </a:rPr>
              <a:t>LIGHT  DEPENDENT PHASE  (</a:t>
            </a:r>
            <a:r>
              <a:rPr lang="en-US" dirty="0"/>
              <a:t>LIGHT PHASE) </a:t>
            </a:r>
            <a:r>
              <a:rPr lang="en-US" dirty="0">
                <a:solidFill>
                  <a:schemeClr val="tx1"/>
                </a:solidFill>
              </a:rPr>
              <a:t>and </a:t>
            </a:r>
          </a:p>
          <a:p>
            <a:r>
              <a:rPr lang="en-US" dirty="0">
                <a:solidFill>
                  <a:schemeClr val="tx1"/>
                </a:solidFill>
              </a:rPr>
              <a:t>LIGHT INDEPENDENT PHASE (DARK PHASE)</a:t>
            </a:r>
          </a:p>
          <a:p>
            <a:r>
              <a:rPr lang="en-US" dirty="0">
                <a:solidFill>
                  <a:schemeClr val="tx1"/>
                </a:solidFill>
              </a:rPr>
              <a:t>Both steps take place in the Chloroplasts of the mesophyll cells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85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14186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WHAT LEARNERS NEED TO KNOW AS PER CAPS DOCUMENT PG. 42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6013" r="735" b="-2"/>
          <a:stretch/>
        </p:blipFill>
        <p:spPr>
          <a:xfrm>
            <a:off x="7394575" y="2984500"/>
            <a:ext cx="3721100" cy="2965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4DA462-2A44-452B-B9AA-221EDC0A7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1" y="2519680"/>
            <a:ext cx="10993120" cy="4338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6E7BAE-C342-4BE3-939F-29D049DE0E13}"/>
              </a:ext>
            </a:extLst>
          </p:cNvPr>
          <p:cNvSpPr/>
          <p:nvPr/>
        </p:nvSpPr>
        <p:spPr>
          <a:xfrm>
            <a:off x="7486650" y="3781425"/>
            <a:ext cx="3903345" cy="1143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C93994C-1B3E-4CE6-9D50-5E59E313A227}"/>
              </a:ext>
            </a:extLst>
          </p:cNvPr>
          <p:cNvSpPr/>
          <p:nvPr/>
        </p:nvSpPr>
        <p:spPr>
          <a:xfrm>
            <a:off x="7598409" y="4924425"/>
            <a:ext cx="361950" cy="10255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DFE69-3171-42DC-B743-069C8D57D0BC}"/>
              </a:ext>
            </a:extLst>
          </p:cNvPr>
          <p:cNvSpPr txBox="1"/>
          <p:nvPr/>
        </p:nvSpPr>
        <p:spPr>
          <a:xfrm>
            <a:off x="7598409" y="5949950"/>
            <a:ext cx="234315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COVERED IN 2020 DUE TO COVID-19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LIGHT DEPENDENT PHASE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energy </a:t>
            </a:r>
            <a:r>
              <a:rPr lang="en-US" dirty="0"/>
              <a:t> is absorbed by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chlorophyll.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dirty="0"/>
              <a:t>(h</a:t>
            </a:r>
            <a:r>
              <a:rPr lang="en-US" baseline="-25000" dirty="0"/>
              <a:t>2</a:t>
            </a:r>
            <a:r>
              <a:rPr lang="en-US" dirty="0"/>
              <a:t>o) is split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(photolysis)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</a:t>
            </a:r>
            <a:r>
              <a:rPr lang="en-US" dirty="0"/>
              <a:t>is released and the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en-US" dirty="0"/>
              <a:t> joins into a hydrogen carrier molecule (NADP) to form </a:t>
            </a:r>
            <a:r>
              <a:rPr lang="en-US" b="1" dirty="0"/>
              <a:t>NADPH</a:t>
            </a:r>
            <a:r>
              <a:rPr lang="en-US" dirty="0"/>
              <a:t> –an energy rich molecule.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</a:t>
            </a:r>
            <a:r>
              <a:rPr lang="en-US" dirty="0"/>
              <a:t>is released during </a:t>
            </a:r>
            <a:r>
              <a:rPr lang="en-US" b="1" dirty="0"/>
              <a:t>(photophosphorylation)</a:t>
            </a:r>
            <a:r>
              <a:rPr lang="en-US" dirty="0"/>
              <a:t> and stored in </a:t>
            </a:r>
            <a:r>
              <a:rPr lang="en-US" b="1" dirty="0"/>
              <a:t>ATP </a:t>
            </a:r>
            <a:r>
              <a:rPr lang="en-US" dirty="0"/>
              <a:t>molecules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Takes place in the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grana  </a:t>
            </a:r>
            <a:r>
              <a:rPr lang="en-US" dirty="0"/>
              <a:t>of the chloroplast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16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LIGHT INDEPENDENT PHASE (DARK PHASE)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en-US" dirty="0"/>
              <a:t> +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combine with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</a:t>
            </a:r>
            <a:r>
              <a:rPr lang="en-US" dirty="0"/>
              <a:t> to form carbohydrates in the form of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Takes place in the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stroma</a:t>
            </a:r>
            <a:r>
              <a:rPr lang="en-US" dirty="0"/>
              <a:t>  of the chloroplast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64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8" y="235318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 dirty="0"/>
              <a:t>Importance of Photosynthesis</a:t>
            </a:r>
            <a:endParaRPr lang="en-ZA" sz="3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2367280"/>
            <a:ext cx="4591344" cy="3942810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cs typeface="Times New Roman" panose="02020603050405020304" pitchFamily="18" charset="0"/>
              </a:rPr>
              <a:t>It provides oxygen for respiration in living things life forms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cs typeface="Times New Roman" panose="02020603050405020304" pitchFamily="18" charset="0"/>
              </a:rPr>
              <a:t>Uses up vast quantities of carbon dioxide produced during respiration, burning f fossil fuels  and decomposition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>
                <a:cs typeface="Times New Roman" panose="02020603050405020304" pitchFamily="18" charset="0"/>
              </a:rPr>
              <a:t>Primary source of food all organisms, forms the base of all food chains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2" r="880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AEDC14-144D-4DE0-BE85-71B0DE69D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49" y="148477"/>
            <a:ext cx="4037034" cy="22607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73BC87-5CC5-42BF-B119-409F0F210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49" y="2694715"/>
            <a:ext cx="3971371" cy="23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RATE OF PHOTOSYNTHESIS: LIMITING FACTORS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Limiting factors</a:t>
            </a:r>
          </a:p>
          <a:p>
            <a:r>
              <a:rPr lang="en-US" dirty="0"/>
              <a:t>The main factors affecting the rate of photosynthesis are: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intensity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 concentration and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</a:p>
          <a:p>
            <a:r>
              <a:rPr lang="en-US" dirty="0"/>
              <a:t>In any given situation any one of these may become a limiting factor, in other words the factors that directly affects the rate at which photosynthesis can take place masking the effects of the other  factors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42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EFFFF"/>
                </a:solidFill>
              </a:rPr>
              <a:t>LIGHT INTENSITY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A235F3-3AEB-4060-BEBC-E575A409B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189" y="2494450"/>
            <a:ext cx="5773883" cy="35631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No light = no photosynthesis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As the light intensity increases the rate of photosynthesis increases  until it reaches its maximum rate</a:t>
            </a:r>
          </a:p>
          <a:p>
            <a:r>
              <a:rPr lang="en-US" sz="2400" dirty="0">
                <a:solidFill>
                  <a:schemeClr val="tx1"/>
                </a:solidFill>
              </a:rPr>
              <a:t>Further increase light intensity  will not cause any increase in rate of photosynthesis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737570"/>
            <a:ext cx="3343407" cy="2499196"/>
          </a:xfrm>
          <a:prstGeom prst="rect">
            <a:avLst/>
          </a:prstGeom>
        </p:spPr>
      </p:pic>
      <p:pic>
        <p:nvPicPr>
          <p:cNvPr id="14" name="Picture 2" descr="light intensity graph">
            <a:extLst>
              <a:ext uri="{FF2B5EF4-FFF2-40B4-BE49-F238E27FC236}">
                <a16:creationId xmlns:a16="http://schemas.microsoft.com/office/drawing/2014/main" id="{F2BC7B91-D200-493D-A403-E14B460B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3501" y="2476215"/>
            <a:ext cx="4749637" cy="342495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5791C9-4008-4380-8F97-3556BA58CC79}"/>
              </a:ext>
            </a:extLst>
          </p:cNvPr>
          <p:cNvSpPr txBox="1"/>
          <p:nvPr/>
        </p:nvSpPr>
        <p:spPr>
          <a:xfrm>
            <a:off x="10657696" y="5095225"/>
            <a:ext cx="166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CO</a:t>
            </a:r>
            <a:r>
              <a:rPr lang="en-US" sz="1200" b="1" baseline="-25000" dirty="0">
                <a:solidFill>
                  <a:srgbClr val="FFFF00"/>
                </a:solidFill>
              </a:rPr>
              <a:t>2</a:t>
            </a:r>
            <a:r>
              <a:rPr lang="en-US" sz="1200" b="1" dirty="0">
                <a:solidFill>
                  <a:srgbClr val="FFFF00"/>
                </a:solidFill>
              </a:rPr>
              <a:t> levels in the air and temperature are kept constant</a:t>
            </a:r>
            <a:endParaRPr lang="en-ZA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EFFFF"/>
                </a:solidFill>
              </a:rPr>
              <a:t>EFFECT OF CARBON DIOXIDE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171DF4-442C-4A23-8C59-9B51A1E07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897" y="2847893"/>
            <a:ext cx="5826712" cy="35785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An increas</a:t>
            </a:r>
            <a:r>
              <a:rPr lang="en-US" sz="3200" dirty="0">
                <a:sym typeface="Wingdings 3"/>
              </a:rPr>
              <a:t>e in </a:t>
            </a:r>
            <a:r>
              <a:rPr lang="en-US" sz="3200" dirty="0"/>
              <a:t>CO</a:t>
            </a:r>
            <a:r>
              <a:rPr lang="en-US" sz="3200" baseline="-25000" dirty="0"/>
              <a:t>2 </a:t>
            </a:r>
            <a:r>
              <a:rPr lang="en-US" sz="3200" dirty="0"/>
              <a:t>concentration will increase</a:t>
            </a:r>
            <a:r>
              <a:rPr lang="en-US" sz="3200" dirty="0">
                <a:sym typeface="Wingdings 3"/>
              </a:rPr>
              <a:t> rate of photosynthesis until it reaches maximum concentration. </a:t>
            </a:r>
          </a:p>
          <a:p>
            <a:r>
              <a:rPr lang="en-US" sz="3200" dirty="0">
                <a:sym typeface="Wingdings 3"/>
              </a:rPr>
              <a:t>Further increase in </a:t>
            </a:r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en-US" sz="3200" dirty="0"/>
              <a:t> will not cause the biochemical reaction to go any faster</a:t>
            </a:r>
            <a:r>
              <a:rPr lang="en-US" sz="3200" dirty="0">
                <a:sym typeface="Wingdings 3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737570"/>
            <a:ext cx="3343407" cy="2499196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C2BF353-957D-411A-9A24-E4F3B16D191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 l="22264" t="44356" r="23467" b="3896"/>
          <a:stretch>
            <a:fillRect/>
          </a:stretch>
        </p:blipFill>
        <p:spPr bwMode="auto">
          <a:xfrm>
            <a:off x="7010400" y="2335858"/>
            <a:ext cx="5181600" cy="370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871E3-6CF3-4E29-8A95-2FE326DC0284}"/>
              </a:ext>
            </a:extLst>
          </p:cNvPr>
          <p:cNvSpPr txBox="1"/>
          <p:nvPr/>
        </p:nvSpPr>
        <p:spPr>
          <a:xfrm>
            <a:off x="10543254" y="5137945"/>
            <a:ext cx="1661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FF00"/>
                </a:solidFill>
              </a:rPr>
              <a:t>Light intensity and temperature are kept constant</a:t>
            </a:r>
            <a:endParaRPr lang="en-ZA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EFFFF"/>
                </a:solidFill>
              </a:rPr>
              <a:t>EFFECT OF TEMPERATURE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1EB95-F518-49CA-9604-179B7297A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189" y="2494450"/>
            <a:ext cx="5773883" cy="356315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/>
              <a:t>Enzymes work optimally at 37°C. Lower temperatures mean lower rate of photosynthesis . A the temperature increases, the rate of photosynthesis increases until it reaches the optimum temperatures, then start to decrease</a:t>
            </a:r>
          </a:p>
          <a:p>
            <a:pPr marL="0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737570"/>
            <a:ext cx="3343407" cy="2499196"/>
          </a:xfrm>
          <a:prstGeom prst="rect">
            <a:avLst/>
          </a:prstGeom>
        </p:spPr>
      </p:pic>
      <p:pic>
        <p:nvPicPr>
          <p:cNvPr id="7" name="Content Placeholder 6" descr="effect of temperature on rae of photsynthesis">
            <a:extLst>
              <a:ext uri="{FF2B5EF4-FFF2-40B4-BE49-F238E27FC236}">
                <a16:creationId xmlns:a16="http://schemas.microsoft.com/office/drawing/2014/main" id="{A10DEAF7-FD2F-4590-9278-9798B4CE5AC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7722565" y="2211636"/>
            <a:ext cx="4372610" cy="4536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6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DBEFA-8DD6-42BF-96A1-41DC3888C421}"/>
              </a:ext>
            </a:extLst>
          </p:cNvPr>
          <p:cNvPicPr/>
          <p:nvPr/>
        </p:nvPicPr>
        <p:blipFill>
          <a:blip r:embed="rId3"/>
          <a:srcRect l="22337" t="39096" r="24555" b="10100"/>
          <a:stretch>
            <a:fillRect/>
          </a:stretch>
        </p:blipFill>
        <p:spPr bwMode="auto">
          <a:xfrm>
            <a:off x="2611120" y="304800"/>
            <a:ext cx="7284720" cy="55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61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01" y="235318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ZA" sz="3700" b="1" dirty="0"/>
              <a:t>Greenhouse system to Improve Crop Yields</a:t>
            </a:r>
            <a:endParaRPr lang="en-ZA" sz="37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r>
              <a:rPr lang="en-ZA" sz="2000" dirty="0"/>
              <a:t>An improved rate of photosynthesis will increase the amount of crop mass. The following methods can be used to increase crop mass: </a:t>
            </a:r>
          </a:p>
          <a:p>
            <a:r>
              <a:rPr lang="en-ZA" sz="2000" dirty="0"/>
              <a:t>Glass roof and walls of greenhouses trap light and increase temperature inside the greenhouse increasing photosynthesis. </a:t>
            </a:r>
          </a:p>
          <a:p>
            <a:r>
              <a:rPr lang="en-ZA" sz="2000" dirty="0"/>
              <a:t>Gas cylinders are used to release extra carbon dioxide into the greenhouse. An increase in carbon dioxide increases the rate of photosynthesis. </a:t>
            </a:r>
          </a:p>
          <a:p>
            <a:r>
              <a:rPr lang="en-ZA" sz="2000" dirty="0"/>
              <a:t>There is an improvement in water availability inside a green house </a:t>
            </a:r>
          </a:p>
          <a:p>
            <a:r>
              <a:rPr lang="en-ZA" sz="2000" dirty="0"/>
              <a:t>Insects are more easily controlled inside a greenhouse </a:t>
            </a:r>
          </a:p>
          <a:p>
            <a:pPr>
              <a:buNone/>
            </a:pPr>
            <a:endParaRPr lang="en-ZA" sz="2000" dirty="0"/>
          </a:p>
          <a:p>
            <a:endParaRPr lang="en-ZA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lenovo pentuim\Desktop\Whole-1.5-GH.jpg">
            <a:extLst>
              <a:ext uri="{FF2B5EF4-FFF2-40B4-BE49-F238E27FC236}">
                <a16:creationId xmlns:a16="http://schemas.microsoft.com/office/drawing/2014/main" id="{73B9521B-EB67-47B9-A892-BADF1236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2089" r="16331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3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Role of ATP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ATP is an energy-rich molecule that is used by cells for various life processes. Some examples of ATP use are: </a:t>
            </a:r>
          </a:p>
          <a:p>
            <a:r>
              <a:rPr lang="en-ZA" dirty="0"/>
              <a:t>Synthesis of macromolecules (giant molecules like proteins, fats and nucleotides) </a:t>
            </a:r>
          </a:p>
          <a:p>
            <a:r>
              <a:rPr lang="en-ZA" dirty="0"/>
              <a:t>Contraction of the muscle cells </a:t>
            </a:r>
          </a:p>
          <a:p>
            <a:r>
              <a:rPr lang="en-ZA" dirty="0"/>
              <a:t>Beating of cilia and </a:t>
            </a:r>
            <a:r>
              <a:rPr lang="en-ZA" dirty="0" err="1"/>
              <a:t>flagellae</a:t>
            </a:r>
            <a:r>
              <a:rPr lang="en-ZA" dirty="0"/>
              <a:t> </a:t>
            </a:r>
          </a:p>
          <a:p>
            <a:r>
              <a:rPr lang="en-ZA" dirty="0"/>
              <a:t>Active transport – movement of substances across cell membranes from a low to a high concentration.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83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Energy is required by all living things   to survive</a:t>
            </a:r>
          </a:p>
          <a:p>
            <a:r>
              <a:rPr lang="en-US" dirty="0"/>
              <a:t>This energy can be acquired directly from the sun in the form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dirty="0"/>
              <a:t> or can be obtained from food in the form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energy</a:t>
            </a:r>
          </a:p>
          <a:p>
            <a:r>
              <a:rPr lang="en-US" dirty="0"/>
              <a:t>Living organisms can be divided into two groups according to how they obtain their energy: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/>
              <a:t>Autotrophs</a:t>
            </a:r>
            <a:r>
              <a:rPr lang="en-US" dirty="0"/>
              <a:t> –e.g. Plants are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able to make their own food </a:t>
            </a:r>
            <a:r>
              <a:rPr lang="en-US" dirty="0"/>
              <a:t>using energy from the sun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i="1" dirty="0"/>
              <a:t>Auto</a:t>
            </a:r>
            <a:r>
              <a:rPr lang="en-US" dirty="0"/>
              <a:t> = </a:t>
            </a:r>
            <a:r>
              <a:rPr lang="en-US" i="1" dirty="0"/>
              <a:t>self; </a:t>
            </a:r>
            <a:r>
              <a:rPr lang="en-US" dirty="0" err="1"/>
              <a:t>troph</a:t>
            </a:r>
            <a:r>
              <a:rPr lang="en-US" dirty="0"/>
              <a:t> = </a:t>
            </a:r>
            <a:r>
              <a:rPr lang="en-US" i="1" dirty="0"/>
              <a:t>feeding</a:t>
            </a: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b="1" dirty="0"/>
              <a:t>Heterotrophs</a:t>
            </a:r>
            <a:r>
              <a:rPr lang="en-US" dirty="0"/>
              <a:t> – e.g. Animals cannot make their own food , food is obtained from another source</a:t>
            </a:r>
          </a:p>
          <a:p>
            <a:pPr lvl="1">
              <a:buNone/>
            </a:pPr>
            <a:r>
              <a:rPr lang="en-US" b="1" dirty="0"/>
              <a:t>	</a:t>
            </a:r>
            <a:r>
              <a:rPr lang="en-US" i="1" dirty="0"/>
              <a:t>Hetero</a:t>
            </a:r>
            <a:r>
              <a:rPr lang="en-US" dirty="0"/>
              <a:t> = </a:t>
            </a:r>
            <a:r>
              <a:rPr lang="en-US" i="1" dirty="0"/>
              <a:t>other</a:t>
            </a:r>
            <a:endParaRPr lang="en-US" b="1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25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2438400" cy="779463"/>
          </a:xfrm>
        </p:spPr>
        <p:txBody>
          <a:bodyPr/>
          <a:lstStyle/>
          <a:p>
            <a:r>
              <a:rPr lang="en-US" b="1" dirty="0"/>
              <a:t>ACTIVITY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69373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After it is labelled the diagram below will illustrate photosynthesis. Write each of the following terms on the correct numbered line 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911BE-AB88-4F7C-9B28-094FA9B94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309812"/>
            <a:ext cx="539115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7F01E-D84C-4C49-901D-76E4B6444E8A}"/>
              </a:ext>
            </a:extLst>
          </p:cNvPr>
          <p:cNvSpPr txBox="1"/>
          <p:nvPr/>
        </p:nvSpPr>
        <p:spPr>
          <a:xfrm>
            <a:off x="2009777" y="1861066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 dioxide</a:t>
            </a:r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F6E31-40F3-4E24-B271-865BFC480387}"/>
              </a:ext>
            </a:extLst>
          </p:cNvPr>
          <p:cNvSpPr txBox="1"/>
          <p:nvPr/>
        </p:nvSpPr>
        <p:spPr>
          <a:xfrm>
            <a:off x="4364830" y="187235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Glucose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F240B-6FA7-4BE4-8173-AD4098F8293D}"/>
              </a:ext>
            </a:extLst>
          </p:cNvPr>
          <p:cNvSpPr txBox="1"/>
          <p:nvPr/>
        </p:nvSpPr>
        <p:spPr>
          <a:xfrm>
            <a:off x="4638675" y="3066017"/>
            <a:ext cx="100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Oxygen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BEA0B-7A4F-4ED8-BD78-08148EABF343}"/>
              </a:ext>
            </a:extLst>
          </p:cNvPr>
          <p:cNvSpPr txBox="1"/>
          <p:nvPr/>
        </p:nvSpPr>
        <p:spPr>
          <a:xfrm>
            <a:off x="8224837" y="1861066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</a:t>
            </a:r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803E0-260F-4E92-AA79-223A3AFB37A2}"/>
              </a:ext>
            </a:extLst>
          </p:cNvPr>
          <p:cNvSpPr txBox="1"/>
          <p:nvPr/>
        </p:nvSpPr>
        <p:spPr>
          <a:xfrm>
            <a:off x="4524376" y="265374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Carbon dioxide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94713-D4A6-47B9-8E44-A0F468F2C489}"/>
              </a:ext>
            </a:extLst>
          </p:cNvPr>
          <p:cNvSpPr txBox="1"/>
          <p:nvPr/>
        </p:nvSpPr>
        <p:spPr>
          <a:xfrm>
            <a:off x="6129338" y="1862275"/>
            <a:ext cx="100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Oxygen</a:t>
            </a: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42CE3-2483-48FF-878B-1713827F32CD}"/>
              </a:ext>
            </a:extLst>
          </p:cNvPr>
          <p:cNvSpPr txBox="1"/>
          <p:nvPr/>
        </p:nvSpPr>
        <p:spPr>
          <a:xfrm>
            <a:off x="4533901" y="483794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Water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30FE7-5AEE-4D74-8F9B-78C4C39A1F41}"/>
              </a:ext>
            </a:extLst>
          </p:cNvPr>
          <p:cNvSpPr txBox="1"/>
          <p:nvPr/>
        </p:nvSpPr>
        <p:spPr>
          <a:xfrm>
            <a:off x="4533901" y="4425673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Glucose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8B9344-B7DA-4601-B99B-9A6BB930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185DD-7156-4EB2-B19E-562A41BF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150"/>
            <a:ext cx="10515600" cy="57388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In photosynthesis what three things come from outside the plant?</a:t>
            </a:r>
          </a:p>
          <a:p>
            <a:pPr marL="0" indent="0">
              <a:buNone/>
            </a:pPr>
            <a:r>
              <a:rPr lang="en-US" dirty="0"/>
              <a:t>	_______________		____________	_______________</a:t>
            </a:r>
          </a:p>
          <a:p>
            <a:pPr marL="0" indent="0">
              <a:buNone/>
            </a:pPr>
            <a:r>
              <a:rPr lang="en-US" dirty="0"/>
              <a:t>3.  What are the products of photosynthesis?</a:t>
            </a:r>
          </a:p>
          <a:p>
            <a:pPr marL="0" indent="0">
              <a:buNone/>
            </a:pPr>
            <a:r>
              <a:rPr lang="en-US" dirty="0"/>
              <a:t>	_______________		____________	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In what organelle does photosynthesis occur?  _______________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Write the overall equation for photosynthesis.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How does life on earth depend on photosynthesis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		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D21B1-928F-4CC2-B436-BC7285DE6679}"/>
              </a:ext>
            </a:extLst>
          </p:cNvPr>
          <p:cNvSpPr txBox="1"/>
          <p:nvPr/>
        </p:nvSpPr>
        <p:spPr>
          <a:xfrm>
            <a:off x="5553076" y="97734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Carbon dioxide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BF7AB-5C33-4746-9C5D-053B5FB27BAE}"/>
              </a:ext>
            </a:extLst>
          </p:cNvPr>
          <p:cNvSpPr txBox="1"/>
          <p:nvPr/>
        </p:nvSpPr>
        <p:spPr>
          <a:xfrm>
            <a:off x="2038351" y="97734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Light energy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80724-5B6C-46CE-87C5-7A281612588F}"/>
              </a:ext>
            </a:extLst>
          </p:cNvPr>
          <p:cNvSpPr txBox="1"/>
          <p:nvPr/>
        </p:nvSpPr>
        <p:spPr>
          <a:xfrm>
            <a:off x="8620126" y="97734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Water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E70F8-C56D-4691-B4CA-7FBF5A3DEE08}"/>
              </a:ext>
            </a:extLst>
          </p:cNvPr>
          <p:cNvSpPr txBox="1"/>
          <p:nvPr/>
        </p:nvSpPr>
        <p:spPr>
          <a:xfrm>
            <a:off x="2152651" y="1914408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Glucose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D7DCB-989B-4A46-95AC-09759EAB6AE6}"/>
              </a:ext>
            </a:extLst>
          </p:cNvPr>
          <p:cNvSpPr txBox="1"/>
          <p:nvPr/>
        </p:nvSpPr>
        <p:spPr>
          <a:xfrm>
            <a:off x="5553076" y="1895358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Oxygen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92712-4B07-4268-BF86-E4EF0A92CF75}"/>
              </a:ext>
            </a:extLst>
          </p:cNvPr>
          <p:cNvSpPr txBox="1"/>
          <p:nvPr/>
        </p:nvSpPr>
        <p:spPr>
          <a:xfrm>
            <a:off x="8515351" y="2333508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Chloroplast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68FC0-85F2-4843-8033-25ACD242CA08}"/>
              </a:ext>
            </a:extLst>
          </p:cNvPr>
          <p:cNvSpPr txBox="1"/>
          <p:nvPr/>
        </p:nvSpPr>
        <p:spPr>
          <a:xfrm>
            <a:off x="1937037" y="3197906"/>
            <a:ext cx="502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+ H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 + light energy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C</a:t>
            </a:r>
            <a:r>
              <a:rPr lang="en-US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6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H</a:t>
            </a:r>
            <a:r>
              <a:rPr lang="en-US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12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O</a:t>
            </a:r>
            <a:r>
              <a:rPr lang="en-US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6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+ O </a:t>
            </a:r>
            <a:r>
              <a:rPr lang="en-US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endParaRPr lang="en-ZA" baseline="-250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7A6AB9-BC39-416E-ADAF-80828436A4E4}"/>
              </a:ext>
            </a:extLst>
          </p:cNvPr>
          <p:cNvSpPr txBox="1"/>
          <p:nvPr/>
        </p:nvSpPr>
        <p:spPr>
          <a:xfrm>
            <a:off x="1421389" y="4599200"/>
            <a:ext cx="502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Provides </a:t>
            </a:r>
            <a:r>
              <a:rPr lang="en-US">
                <a:solidFill>
                  <a:srgbClr val="0070C0"/>
                </a:solidFill>
              </a:rPr>
              <a:t>food  </a:t>
            </a:r>
            <a:r>
              <a:rPr lang="en-US" dirty="0">
                <a:solidFill>
                  <a:srgbClr val="0070C0"/>
                </a:solidFill>
              </a:rPr>
              <a:t>for living organisms</a:t>
            </a:r>
            <a:endParaRPr lang="en-ZA" baseline="-250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AA556-99D4-4C69-96BF-3616E33C3B85}"/>
              </a:ext>
            </a:extLst>
          </p:cNvPr>
          <p:cNvSpPr txBox="1"/>
          <p:nvPr/>
        </p:nvSpPr>
        <p:spPr>
          <a:xfrm>
            <a:off x="1421389" y="5048521"/>
            <a:ext cx="502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Provides oxygen needed for cellular respiration</a:t>
            </a:r>
            <a:endParaRPr lang="en-ZA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autotroph">
            <a:extLst>
              <a:ext uri="{FF2B5EF4-FFF2-40B4-BE49-F238E27FC236}">
                <a16:creationId xmlns:a16="http://schemas.microsoft.com/office/drawing/2014/main" id="{8C5B2919-A579-485B-9622-2121FAEFC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977" b="1"/>
          <a:stretch/>
        </p:blipFill>
        <p:spPr bwMode="auto">
          <a:xfrm>
            <a:off x="5153822" y="677714"/>
            <a:ext cx="6553545" cy="551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 dirty="0"/>
              <a:t>PHOTOSYNTHESIS : THE PROCESS</a:t>
            </a:r>
            <a:endParaRPr lang="en-ZA" sz="37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en-US" dirty="0"/>
              <a:t> = light;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  <a:r>
              <a:rPr lang="en-US" dirty="0"/>
              <a:t>  “to make”</a:t>
            </a:r>
          </a:p>
          <a:p>
            <a:r>
              <a:rPr lang="en-US" dirty="0"/>
              <a:t>Photosynthesis is a process used by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plants  </a:t>
            </a:r>
            <a:r>
              <a:rPr lang="en-US" dirty="0"/>
              <a:t>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organic compounds</a:t>
            </a:r>
            <a:r>
              <a:rPr lang="en-US" dirty="0"/>
              <a:t> such as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carbohydrates</a:t>
            </a:r>
            <a:r>
              <a:rPr lang="en-US" dirty="0"/>
              <a:t> using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energy </a:t>
            </a:r>
            <a:r>
              <a:rPr lang="en-US" dirty="0"/>
              <a:t>from the sun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2" r="880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4" name="Picture 2" descr="Biology for Kids: Photosynthesis">
            <a:extLst>
              <a:ext uri="{FF2B5EF4-FFF2-40B4-BE49-F238E27FC236}">
                <a16:creationId xmlns:a16="http://schemas.microsoft.com/office/drawing/2014/main" id="{ADEA3334-7C98-4651-BC96-CF76384E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04" y="1083484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PHOTOSYNTHESIS DEFINITION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ZA" sz="4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55" y="2837712"/>
            <a:ext cx="4304124" cy="3217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2590800"/>
            <a:ext cx="9738151" cy="346424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Photosynthesis can be defined as the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of glucose </a:t>
            </a:r>
            <a:r>
              <a:rPr lang="en-US" dirty="0">
                <a:solidFill>
                  <a:srgbClr val="000000"/>
                </a:solidFill>
              </a:rPr>
              <a:t>(C</a:t>
            </a:r>
            <a:r>
              <a:rPr lang="en-US" baseline="-25000" dirty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baseline="-25000" dirty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) from the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materials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 </a:t>
            </a:r>
            <a:r>
              <a:rPr lang="en-US" dirty="0">
                <a:solidFill>
                  <a:srgbClr val="000000"/>
                </a:solidFill>
              </a:rPr>
              <a:t>(CO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dirty="0">
                <a:solidFill>
                  <a:srgbClr val="000000"/>
                </a:solidFill>
              </a:rPr>
              <a:t> (H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O), using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/ radiant energy </a:t>
            </a:r>
            <a:r>
              <a:rPr lang="en-US" dirty="0">
                <a:solidFill>
                  <a:srgbClr val="000000"/>
                </a:solidFill>
              </a:rPr>
              <a:t>from the sun that is trapped by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chlorophyll</a:t>
            </a:r>
            <a:r>
              <a:rPr lang="en-US" dirty="0">
                <a:solidFill>
                  <a:srgbClr val="000000"/>
                </a:solidFill>
              </a:rPr>
              <a:t> molecules.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</a:t>
            </a:r>
            <a:r>
              <a:rPr lang="en-US" dirty="0">
                <a:solidFill>
                  <a:srgbClr val="000000"/>
                </a:solidFill>
              </a:rPr>
              <a:t>(O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)is given off as a waste product</a:t>
            </a:r>
          </a:p>
          <a:p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5" name="irc_mi" descr="http://need-media.smugmug.com/Graphics/Graphics/i-djs7NTj/1/L/Photosynthesis%202-L.jpg">
            <a:extLst>
              <a:ext uri="{FF2B5EF4-FFF2-40B4-BE49-F238E27FC236}">
                <a16:creationId xmlns:a16="http://schemas.microsoft.com/office/drawing/2014/main" id="{A93FBC87-C2BE-4452-9508-237B1BFE980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244" y="47624"/>
            <a:ext cx="90582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3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PHOTOSYNTHESIS REQUIRES:</a:t>
            </a:r>
            <a:br>
              <a:rPr lang="en-US" sz="4000" b="1">
                <a:solidFill>
                  <a:srgbClr val="FFFFFF"/>
                </a:solidFill>
              </a:rPr>
            </a:br>
            <a:endParaRPr lang="en-ZA" sz="40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10411968" cy="3227626"/>
          </a:xfrm>
        </p:spPr>
        <p:txBody>
          <a:bodyPr anchor="ctr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dirty="0">
                <a:solidFill>
                  <a:srgbClr val="000000"/>
                </a:solidFill>
              </a:rPr>
              <a:t>Carbon dioxide (CO</a:t>
            </a:r>
            <a:r>
              <a:rPr lang="en-US" sz="4000" baseline="-25000" dirty="0">
                <a:solidFill>
                  <a:srgbClr val="000000"/>
                </a:solidFill>
              </a:rPr>
              <a:t>2</a:t>
            </a:r>
            <a:r>
              <a:rPr lang="en-US" sz="4000" dirty="0">
                <a:solidFill>
                  <a:srgbClr val="000000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000" dirty="0">
                <a:solidFill>
                  <a:srgbClr val="000000"/>
                </a:solidFill>
              </a:rPr>
              <a:t>Water (H</a:t>
            </a:r>
            <a:r>
              <a:rPr lang="en-US" sz="4000" baseline="-25000" dirty="0">
                <a:solidFill>
                  <a:srgbClr val="000000"/>
                </a:solidFill>
              </a:rPr>
              <a:t>2</a:t>
            </a:r>
            <a:r>
              <a:rPr lang="en-US" sz="4000" dirty="0">
                <a:solidFill>
                  <a:srgbClr val="000000"/>
                </a:solidFill>
              </a:rPr>
              <a:t>O)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000" dirty="0">
                <a:solidFill>
                  <a:srgbClr val="000000"/>
                </a:solidFill>
              </a:rPr>
              <a:t>Light energy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000" dirty="0">
                <a:solidFill>
                  <a:srgbClr val="000000"/>
                </a:solidFill>
              </a:rPr>
              <a:t>Chlorophyll </a:t>
            </a:r>
          </a:p>
          <a:p>
            <a:pPr marL="0" indent="0">
              <a:buNone/>
            </a:pPr>
            <a:endParaRPr lang="en-ZA" sz="40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662" y="2837712"/>
            <a:ext cx="4304124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F919-28A1-4C71-B3CB-F3D6FDE4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6E238-3A11-4A00-AD38-6B9D882C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PHOTOSYNTHESIS PRODUCES</a:t>
            </a:r>
            <a:br>
              <a:rPr lang="en-US" b="1" dirty="0"/>
            </a:b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5437-C14C-48B3-86FD-0080AC6B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4000" dirty="0"/>
              <a:t>Glucose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4000" dirty="0"/>
              <a:t>Oxygen (waste product) </a:t>
            </a:r>
          </a:p>
          <a:p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36903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1178</Words>
  <Application>Microsoft Office PowerPoint</Application>
  <PresentationFormat>Widescreen</PresentationFormat>
  <Paragraphs>133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Energy Transformation to Sustain Life</vt:lpstr>
      <vt:lpstr>WHAT LEARNERS NEED TO KNOW AS PER CAPS DOCUMENT PG. 42</vt:lpstr>
      <vt:lpstr>INTRODUCTION</vt:lpstr>
      <vt:lpstr>INTRODUCTION</vt:lpstr>
      <vt:lpstr>PHOTOSYNTHESIS : THE PROCESS</vt:lpstr>
      <vt:lpstr>PHOTOSYNTHESIS DEFINITION </vt:lpstr>
      <vt:lpstr>PowerPoint Presentation</vt:lpstr>
      <vt:lpstr>PHOTOSYNTHESIS REQUIRES: </vt:lpstr>
      <vt:lpstr>PHOTOSYNTHESIS PRODUCES </vt:lpstr>
      <vt:lpstr>PHOTOSYNTHESIS CONVERTS </vt:lpstr>
      <vt:lpstr> THE INTAKE OF RAW MATERIALS </vt:lpstr>
      <vt:lpstr>PowerPoint Presentation</vt:lpstr>
      <vt:lpstr>WHERE DOES PHOTOSYNTHESIS TAKE PLACE? </vt:lpstr>
      <vt:lpstr>STRUCTURAL SUITABILITY OF LEAVES FOR PHOTOSYNTHESIS</vt:lpstr>
      <vt:lpstr>PowerPoint Presentation</vt:lpstr>
      <vt:lpstr>LOCATION OF CHLOROPHYLL IN CHLOROPLASTS</vt:lpstr>
      <vt:lpstr>INSIDE THE CHLOROPLAST</vt:lpstr>
      <vt:lpstr>Process of photosynthesis takes place in the chloroplasts and this is how they are structurally suited for their function : </vt:lpstr>
      <vt:lpstr>PROCESS OF PHOTOSYNTHESIS</vt:lpstr>
      <vt:lpstr>LIGHT DEPENDENT PHASE</vt:lpstr>
      <vt:lpstr>LIGHT INDEPENDENT PHASE (DARK PHASE)</vt:lpstr>
      <vt:lpstr>Importance of Photosynthesis</vt:lpstr>
      <vt:lpstr>RATE OF PHOTOSYNTHESIS: LIMITING FACTORS</vt:lpstr>
      <vt:lpstr>LIGHT INTENSITY</vt:lpstr>
      <vt:lpstr>EFFECT OF CARBON DIOXIDE</vt:lpstr>
      <vt:lpstr>EFFECT OF TEMPERATURE</vt:lpstr>
      <vt:lpstr>PowerPoint Presentation</vt:lpstr>
      <vt:lpstr>Greenhouse system to Improve Crop Yields</vt:lpstr>
      <vt:lpstr>Role of ATP</vt:lpstr>
      <vt:lpstr>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Transformation to Sustain Life</dc:title>
  <dc:creator>Zimasa Sanda</dc:creator>
  <cp:lastModifiedBy>Zimasa Sanda</cp:lastModifiedBy>
  <cp:revision>10</cp:revision>
  <dcterms:created xsi:type="dcterms:W3CDTF">2020-07-22T05:22:53Z</dcterms:created>
  <dcterms:modified xsi:type="dcterms:W3CDTF">2020-07-23T04:29:53Z</dcterms:modified>
</cp:coreProperties>
</file>