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80" r:id="rId21"/>
    <p:sldId id="278" r:id="rId22"/>
    <p:sldId id="279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5673D-03E8-451F-99EC-574DB1790EF2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7FEFE-C039-4855-879F-49D2E65C1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70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0749A-EC80-4C8E-9C36-6BA7361895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 smtClean="0"/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3828413" y="10407461"/>
            <a:ext cx="2931497" cy="5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ABBE6-06AF-4255-9527-E83D9483F1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5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271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658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024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201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672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4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227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059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767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683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DF94-F4AF-4939-A5E6-C6C0CE478883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2DD98-26BE-40A8-8357-6A8004582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813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PT template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866"/>
            <a:ext cx="10744200" cy="66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53200" y="990600"/>
            <a:ext cx="3581400" cy="609600"/>
          </a:xfrm>
        </p:spPr>
        <p:txBody>
          <a:bodyPr/>
          <a:lstStyle/>
          <a:p>
            <a:pPr algn="l" eaLnBrk="1" hangingPunct="1"/>
            <a:r>
              <a:rPr lang="en-US" altLang="en-US" sz="2000">
                <a:solidFill>
                  <a:schemeClr val="tx1"/>
                </a:solidFill>
                <a:latin typeface="Arial Unicode MS" pitchFamily="34" charset="-128"/>
              </a:rPr>
              <a:t>Building Blocks for Growth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24188" y="1687513"/>
            <a:ext cx="7643812" cy="16002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ZA" alt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ZA" altLang="en-US" b="1" dirty="0" smtClean="0">
                <a:solidFill>
                  <a:schemeClr val="bg1"/>
                </a:solidFill>
              </a:rPr>
              <a:t>CHIEF DIRECTORATE: </a:t>
            </a:r>
          </a:p>
          <a:p>
            <a:pPr marL="0" indent="0" algn="ctr" eaLnBrk="1" hangingPunct="1">
              <a:buNone/>
            </a:pPr>
            <a:r>
              <a:rPr lang="en-ZA" altLang="en-US" b="1" dirty="0" smtClean="0">
                <a:solidFill>
                  <a:schemeClr val="bg1"/>
                </a:solidFill>
              </a:rPr>
              <a:t>CURRICULUM MANAGEMENT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71800" y="3732213"/>
            <a:ext cx="731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06F2EE-EBED-4EE3-9258-4C8AB463DC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2895600" y="3429000"/>
            <a:ext cx="7772400" cy="32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LEARNER SUPPORT VIRTUAL LESSON </a:t>
            </a:r>
            <a:endParaRPr kumimoji="0" lang="en-ZA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STUDIES </a:t>
            </a:r>
            <a:r>
              <a:rPr kumimoji="0" lang="en-Z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12 TERM 2 </a:t>
            </a: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LESSON: </a:t>
            </a:r>
            <a:r>
              <a:rPr lang="en-ZA" altLang="en-US" sz="2800" b="1" noProof="0" dirty="0" smtClean="0">
                <a:solidFill>
                  <a:srgbClr val="FF0000"/>
                </a:solidFill>
                <a:cs typeface="Arial" panose="020B0604020202020204" pitchFamily="34" charset="0"/>
              </a:rPr>
              <a:t>INVESTMENTS - </a:t>
            </a:r>
            <a:r>
              <a:rPr lang="en-ZA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SECURITIES</a:t>
            </a: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ZA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K. MGIJIMA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Factors that should be considered when making investment decisions (</a:t>
            </a:r>
            <a:r>
              <a:rPr lang="en-ZA" b="1" dirty="0" err="1" smtClean="0"/>
              <a:t>Cont</a:t>
            </a:r>
            <a:r>
              <a:rPr lang="en-ZA" b="1" dirty="0" smtClean="0"/>
              <a:t>……)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b="1" dirty="0"/>
              <a:t>Liquidity </a:t>
            </a:r>
            <a:endParaRPr lang="en-ZA" dirty="0"/>
          </a:p>
          <a:p>
            <a:pPr lvl="0"/>
            <a:r>
              <a:rPr lang="en-ZA" dirty="0" smtClean="0"/>
              <a:t>Amount invested </a:t>
            </a:r>
            <a:r>
              <a:rPr lang="en-ZA" dirty="0"/>
              <a:t>can easily be converted to cash.</a:t>
            </a:r>
          </a:p>
          <a:p>
            <a:pPr lvl="0"/>
            <a:r>
              <a:rPr lang="en-ZA" dirty="0" smtClean="0"/>
              <a:t>The </a:t>
            </a:r>
            <a:r>
              <a:rPr lang="en-ZA" dirty="0"/>
              <a:t>ease and speed with which investors can convert an investment into cash.</a:t>
            </a:r>
          </a:p>
          <a:p>
            <a:pPr lvl="0"/>
            <a:r>
              <a:rPr lang="en-ZA" b="1" dirty="0"/>
              <a:t>Example</a:t>
            </a:r>
            <a:r>
              <a:rPr lang="en-ZA" dirty="0"/>
              <a:t>: an investment in a savings account/unit trust will be easier to convert into cash than an investment in a fixed deposit which is usually deposited for a fixed period of time</a:t>
            </a:r>
            <a:r>
              <a:rPr lang="en-ZA" dirty="0" smtClean="0"/>
              <a:t>.</a:t>
            </a:r>
          </a:p>
          <a:p>
            <a:pPr lvl="0"/>
            <a:endParaRPr lang="en-ZA" dirty="0"/>
          </a:p>
          <a:p>
            <a:r>
              <a:rPr lang="en-ZA" b="1" dirty="0"/>
              <a:t>Taxation</a:t>
            </a:r>
            <a:endParaRPr lang="en-ZA" dirty="0"/>
          </a:p>
          <a:p>
            <a:pPr lvl="0"/>
            <a:r>
              <a:rPr lang="en-ZA" dirty="0"/>
              <a:t>A good investment will yield good after-tax returns.</a:t>
            </a:r>
          </a:p>
          <a:p>
            <a:pPr lvl="0"/>
            <a:r>
              <a:rPr lang="en-ZA" dirty="0"/>
              <a:t>Income tax implications must be considered in order to ensure a high net after-tax return.</a:t>
            </a:r>
          </a:p>
          <a:p>
            <a:pPr lvl="0"/>
            <a:r>
              <a:rPr lang="en-ZA" dirty="0"/>
              <a:t>Tax rates are not necessarily the same for different investments.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68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Factors that should be considered when making investment decisions (</a:t>
            </a:r>
            <a:r>
              <a:rPr lang="en-ZA" b="1" dirty="0" err="1" smtClean="0"/>
              <a:t>Cont</a:t>
            </a:r>
            <a:r>
              <a:rPr lang="en-ZA" b="1" dirty="0" smtClean="0"/>
              <a:t>……)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b="1" dirty="0"/>
              <a:t>Investment planning factors</a:t>
            </a:r>
            <a:endParaRPr lang="en-ZA" dirty="0"/>
          </a:p>
          <a:p>
            <a:pPr lvl="0"/>
            <a:r>
              <a:rPr lang="en-ZA" dirty="0"/>
              <a:t>Investors should always consider the safest possible investment </a:t>
            </a:r>
            <a:r>
              <a:rPr lang="en-ZA" dirty="0" smtClean="0"/>
              <a:t>opportunities</a:t>
            </a:r>
            <a:endParaRPr lang="en-ZA" dirty="0"/>
          </a:p>
          <a:p>
            <a:pPr lvl="0"/>
            <a:r>
              <a:rPr lang="en-ZA" dirty="0"/>
              <a:t>Examine opportunities with a history of good return.</a:t>
            </a:r>
          </a:p>
          <a:p>
            <a:pPr lvl="0"/>
            <a:r>
              <a:rPr lang="en-ZA" dirty="0"/>
              <a:t>Divide investments between various investment options.</a:t>
            </a:r>
          </a:p>
          <a:p>
            <a:pPr lvl="0"/>
            <a:r>
              <a:rPr lang="en-ZA" dirty="0"/>
              <a:t>The method of calculating the interest/return on investment should be considered.</a:t>
            </a:r>
          </a:p>
          <a:p>
            <a:pPr marL="0" indent="0">
              <a:buNone/>
            </a:pPr>
            <a:r>
              <a:rPr lang="en-ZA" dirty="0"/>
              <a:t> </a:t>
            </a:r>
          </a:p>
          <a:p>
            <a:r>
              <a:rPr lang="en-ZA" b="1" dirty="0"/>
              <a:t>Volatility/Fluctuations on investment markets</a:t>
            </a:r>
            <a:endParaRPr lang="en-ZA" dirty="0"/>
          </a:p>
          <a:p>
            <a:pPr lvl="0"/>
            <a:r>
              <a:rPr lang="en-ZA" dirty="0"/>
              <a:t>Fluctuation in national and international economic trends should be considered.</a:t>
            </a:r>
          </a:p>
          <a:p>
            <a:r>
              <a:rPr lang="en-ZA" dirty="0"/>
              <a:t>The level of volatility will determine the amount of returns.</a:t>
            </a:r>
          </a:p>
        </p:txBody>
      </p:sp>
    </p:spTree>
    <p:extLst>
      <p:ext uri="{BB962C8B-B14F-4D97-AF65-F5344CB8AC3E}">
        <p14:creationId xmlns:p14="http://schemas.microsoft.com/office/powerpoint/2010/main" val="30641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60962"/>
              </p:ext>
            </p:extLst>
          </p:nvPr>
        </p:nvGraphicFramePr>
        <p:xfrm>
          <a:off x="558800" y="719666"/>
          <a:ext cx="11033760" cy="5046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5360">
                  <a:extLst>
                    <a:ext uri="{9D8B030D-6E8A-4147-A177-3AD203B41FA5}">
                      <a16:colId xmlns:a16="http://schemas.microsoft.com/office/drawing/2014/main" val="845387512"/>
                    </a:ext>
                  </a:extLst>
                </a:gridCol>
                <a:gridCol w="5557520">
                  <a:extLst>
                    <a:ext uri="{9D8B030D-6E8A-4147-A177-3AD203B41FA5}">
                      <a16:colId xmlns:a16="http://schemas.microsoft.com/office/drawing/2014/main" val="2591499073"/>
                    </a:ext>
                  </a:extLst>
                </a:gridCol>
                <a:gridCol w="3230880">
                  <a:extLst>
                    <a:ext uri="{9D8B030D-6E8A-4147-A177-3AD203B41FA5}">
                      <a16:colId xmlns:a16="http://schemas.microsoft.com/office/drawing/2014/main" val="91538296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TYPES OF INVESTMENT</a:t>
                      </a:r>
                      <a:r>
                        <a:rPr lang="en-US" sz="2400" b="1" baseline="0" dirty="0" smtClean="0"/>
                        <a:t> OPPORTUNITIES AND RISK FACTORS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021266"/>
                  </a:ext>
                </a:extLst>
              </a:tr>
              <a:tr h="83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69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Fixed property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Buying a house/piece of land is usually suitable as a long term investment only.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on property is earned in the form of rental/sales/capital gains at a higher price than what it was bought for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location/size of the property may also influence the growth in value over time. 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risk over a long term.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may be determined by economic conditions and may influence the value of property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4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13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6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68401"/>
              </p:ext>
            </p:extLst>
          </p:nvPr>
        </p:nvGraphicFramePr>
        <p:xfrm>
          <a:off x="584200" y="898525"/>
          <a:ext cx="11417300" cy="5046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10">
                  <a:extLst>
                    <a:ext uri="{9D8B030D-6E8A-4147-A177-3AD203B41FA5}">
                      <a16:colId xmlns:a16="http://schemas.microsoft.com/office/drawing/2014/main" val="2041945973"/>
                    </a:ext>
                  </a:extLst>
                </a:gridCol>
                <a:gridCol w="5750703">
                  <a:extLst>
                    <a:ext uri="{9D8B030D-6E8A-4147-A177-3AD203B41FA5}">
                      <a16:colId xmlns:a16="http://schemas.microsoft.com/office/drawing/2014/main" val="3674549472"/>
                    </a:ext>
                  </a:extLst>
                </a:gridCol>
                <a:gridCol w="3343187">
                  <a:extLst>
                    <a:ext uri="{9D8B030D-6E8A-4147-A177-3AD203B41FA5}">
                      <a16:colId xmlns:a16="http://schemas.microsoft.com/office/drawing/2014/main" val="231960081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TYPES OF INVESTMENT</a:t>
                      </a:r>
                      <a:r>
                        <a:rPr lang="en-US" sz="2400" b="1" baseline="0" dirty="0" smtClean="0"/>
                        <a:t> OPPORTUNITIES AND RISK FACTORS (</a:t>
                      </a:r>
                      <a:r>
                        <a:rPr lang="en-US" sz="2400" b="1" baseline="0" dirty="0" err="1" smtClean="0"/>
                        <a:t>Cont</a:t>
                      </a:r>
                      <a:r>
                        <a:rPr lang="en-US" sz="2400" b="1" baseline="0" dirty="0" smtClean="0"/>
                        <a:t>……..)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530245"/>
                  </a:ext>
                </a:extLst>
              </a:tr>
              <a:tr h="83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56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Mutual funds/</a:t>
                      </a:r>
                      <a:r>
                        <a:rPr lang="en-US" sz="2400" b="1" dirty="0" err="1" smtClean="0"/>
                        <a:t>Stokvels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informal savings scheme to which a relatively small group of people contribute</a:t>
                      </a:r>
                      <a:r>
                        <a:rPr lang="en-Z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endParaRPr lang="en-ZA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 managed by a trustworthy chairman/treasurer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 usually discuss how the money will be invested and agree on the risks they are willing to take.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ZA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Money in a savings account is a safe investment, but with low interest rates/the returns are low.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3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7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14218"/>
              </p:ext>
            </p:extLst>
          </p:nvPr>
        </p:nvGraphicFramePr>
        <p:xfrm>
          <a:off x="533400" y="720725"/>
          <a:ext cx="11417300" cy="4309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10">
                  <a:extLst>
                    <a:ext uri="{9D8B030D-6E8A-4147-A177-3AD203B41FA5}">
                      <a16:colId xmlns:a16="http://schemas.microsoft.com/office/drawing/2014/main" val="4038573629"/>
                    </a:ext>
                  </a:extLst>
                </a:gridCol>
                <a:gridCol w="5750703">
                  <a:extLst>
                    <a:ext uri="{9D8B030D-6E8A-4147-A177-3AD203B41FA5}">
                      <a16:colId xmlns:a16="http://schemas.microsoft.com/office/drawing/2014/main" val="2807434898"/>
                    </a:ext>
                  </a:extLst>
                </a:gridCol>
                <a:gridCol w="3343187">
                  <a:extLst>
                    <a:ext uri="{9D8B030D-6E8A-4147-A177-3AD203B41FA5}">
                      <a16:colId xmlns:a16="http://schemas.microsoft.com/office/drawing/2014/main" val="104466243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TYPES OF INVESTMENT</a:t>
                      </a:r>
                      <a:r>
                        <a:rPr lang="en-US" sz="2400" b="1" baseline="0" dirty="0" smtClean="0"/>
                        <a:t> OPPORTUNITIES AND RISK FACTORS (</a:t>
                      </a:r>
                      <a:r>
                        <a:rPr lang="en-US" sz="2400" b="1" baseline="0" dirty="0" err="1" smtClean="0"/>
                        <a:t>Cont</a:t>
                      </a:r>
                      <a:r>
                        <a:rPr lang="en-US" sz="2400" b="1" baseline="0" dirty="0" smtClean="0"/>
                        <a:t>……..)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87239"/>
                  </a:ext>
                </a:extLst>
              </a:tr>
              <a:tr h="83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49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Managed portfolio</a:t>
                      </a: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investor instructs a financial institution/financial advisor to manage his/her various investments</a:t>
                      </a:r>
                      <a:r>
                        <a:rPr lang="en-Z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one portfolio.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portfolio does not perform well, the portfolio/parts thereof may be changed with/without informing the investor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is lower over a longer term.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is spread and better managed by the portfolio manager.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risk over the short term. 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05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28391"/>
              </p:ext>
            </p:extLst>
          </p:nvPr>
        </p:nvGraphicFramePr>
        <p:xfrm>
          <a:off x="584199" y="1825625"/>
          <a:ext cx="11226800" cy="4309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2449">
                  <a:extLst>
                    <a:ext uri="{9D8B030D-6E8A-4147-A177-3AD203B41FA5}">
                      <a16:colId xmlns:a16="http://schemas.microsoft.com/office/drawing/2014/main" val="2247404836"/>
                    </a:ext>
                  </a:extLst>
                </a:gridCol>
                <a:gridCol w="5851618">
                  <a:extLst>
                    <a:ext uri="{9D8B030D-6E8A-4147-A177-3AD203B41FA5}">
                      <a16:colId xmlns:a16="http://schemas.microsoft.com/office/drawing/2014/main" val="2442841772"/>
                    </a:ext>
                  </a:extLst>
                </a:gridCol>
                <a:gridCol w="3542733">
                  <a:extLst>
                    <a:ext uri="{9D8B030D-6E8A-4147-A177-3AD203B41FA5}">
                      <a16:colId xmlns:a16="http://schemas.microsoft.com/office/drawing/2014/main" val="21879025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TYPES OF INVESTMENT</a:t>
                      </a:r>
                      <a:r>
                        <a:rPr lang="en-US" sz="2400" b="1" baseline="0" dirty="0" smtClean="0"/>
                        <a:t> OPPORTUNITIES AND RISK FACTORS (</a:t>
                      </a:r>
                      <a:r>
                        <a:rPr lang="en-US" sz="2400" b="1" baseline="0" dirty="0" err="1" smtClean="0"/>
                        <a:t>Cont</a:t>
                      </a:r>
                      <a:r>
                        <a:rPr lang="en-US" sz="2400" b="1" baseline="0" dirty="0" smtClean="0"/>
                        <a:t>……..)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726351"/>
                  </a:ext>
                </a:extLst>
              </a:tr>
              <a:tr h="83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8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Fixed deposit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Investment at a fixed rate for a fixed period</a:t>
                      </a:r>
                      <a:r>
                        <a:rPr lang="en-Z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a financial institution</a:t>
                      </a:r>
                    </a:p>
                    <a:p>
                      <a:pPr lvl="0"/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Money cannot be withdrawn/added during the period of the deposit.</a:t>
                      </a:r>
                    </a:p>
                    <a:p>
                      <a:pPr lvl="0"/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Investors have to be certain that they will not access/need the money for the period of the deposit.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en-Z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risk</a:t>
                      </a: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the investor will receive what was promised.</a:t>
                      </a:r>
                    </a:p>
                    <a:p>
                      <a:pPr lvl="0"/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 interest rate is usually fixed, the return will not be affected by market fluctuations.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6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6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51417"/>
              </p:ext>
            </p:extLst>
          </p:nvPr>
        </p:nvGraphicFramePr>
        <p:xfrm>
          <a:off x="647699" y="1825625"/>
          <a:ext cx="11226801" cy="4309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4644">
                  <a:extLst>
                    <a:ext uri="{9D8B030D-6E8A-4147-A177-3AD203B41FA5}">
                      <a16:colId xmlns:a16="http://schemas.microsoft.com/office/drawing/2014/main" val="2247404836"/>
                    </a:ext>
                  </a:extLst>
                </a:gridCol>
                <a:gridCol w="5654752">
                  <a:extLst>
                    <a:ext uri="{9D8B030D-6E8A-4147-A177-3AD203B41FA5}">
                      <a16:colId xmlns:a16="http://schemas.microsoft.com/office/drawing/2014/main" val="2442841772"/>
                    </a:ext>
                  </a:extLst>
                </a:gridCol>
                <a:gridCol w="3287405">
                  <a:extLst>
                    <a:ext uri="{9D8B030D-6E8A-4147-A177-3AD203B41FA5}">
                      <a16:colId xmlns:a16="http://schemas.microsoft.com/office/drawing/2014/main" val="21879025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TYPES OF INVESTMENT</a:t>
                      </a:r>
                      <a:r>
                        <a:rPr lang="en-US" sz="2400" b="1" baseline="0" dirty="0" smtClean="0"/>
                        <a:t> OPPORTUNITIES AND RISK FACTORS (</a:t>
                      </a:r>
                      <a:r>
                        <a:rPr lang="en-US" sz="2400" b="1" baseline="0" dirty="0" err="1" smtClean="0"/>
                        <a:t>Cont</a:t>
                      </a:r>
                      <a:r>
                        <a:rPr lang="en-US" sz="2400" b="1" baseline="0" dirty="0" smtClean="0"/>
                        <a:t>……..)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726351"/>
                  </a:ext>
                </a:extLst>
              </a:tr>
              <a:tr h="83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8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32-day notice accounts/Call Deposits</a:t>
                      </a: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Money is invested at a fixed rate, although withdrawals may be made provided the bank is given 32 days' notice of the withdrawal.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earns more interest than a current/cheque/savings account, but less interest than a fixed deposit.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risk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 rate may fluctuate with market conditions, increasing the risk.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6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6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56755"/>
              </p:ext>
            </p:extLst>
          </p:nvPr>
        </p:nvGraphicFramePr>
        <p:xfrm>
          <a:off x="419100" y="353906"/>
          <a:ext cx="11417300" cy="5772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10">
                  <a:extLst>
                    <a:ext uri="{9D8B030D-6E8A-4147-A177-3AD203B41FA5}">
                      <a16:colId xmlns:a16="http://schemas.microsoft.com/office/drawing/2014/main" val="2247404836"/>
                    </a:ext>
                  </a:extLst>
                </a:gridCol>
                <a:gridCol w="5750703">
                  <a:extLst>
                    <a:ext uri="{9D8B030D-6E8A-4147-A177-3AD203B41FA5}">
                      <a16:colId xmlns:a16="http://schemas.microsoft.com/office/drawing/2014/main" val="2442841772"/>
                    </a:ext>
                  </a:extLst>
                </a:gridCol>
                <a:gridCol w="3343187">
                  <a:extLst>
                    <a:ext uri="{9D8B030D-6E8A-4147-A177-3AD203B41FA5}">
                      <a16:colId xmlns:a16="http://schemas.microsoft.com/office/drawing/2014/main" val="21879025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TYPES OF INVESTMENT</a:t>
                      </a:r>
                      <a:r>
                        <a:rPr lang="en-US" sz="2400" b="1" baseline="0" dirty="0" smtClean="0"/>
                        <a:t> OPPORTUNITIES AND RISK FACTORS (</a:t>
                      </a:r>
                      <a:r>
                        <a:rPr lang="en-US" sz="2400" b="1" baseline="0" dirty="0" err="1" smtClean="0"/>
                        <a:t>Cont</a:t>
                      </a:r>
                      <a:r>
                        <a:rPr lang="en-US" sz="2400" b="1" baseline="0" dirty="0" smtClean="0"/>
                        <a:t>……..)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726351"/>
                  </a:ext>
                </a:extLst>
              </a:tr>
              <a:tr h="83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8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Debentures</a:t>
                      </a:r>
                      <a:endParaRPr lang="en-ZA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Issued to raise borrowed capital from the public.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lender/debenture holder agrees to lend money to the company on certain conditions for a certain period.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Debenture holders are creditors, as the company is liable to repay the amount of the debentures.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Debenture holders receive annual interest payments based on the terms/ amount of debentures held.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low risk 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Companies are liable to repay the amount of the debenture plus interest, which decrease the risk for the investor.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ZA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6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7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58649"/>
              </p:ext>
            </p:extLst>
          </p:nvPr>
        </p:nvGraphicFramePr>
        <p:xfrm>
          <a:off x="419100" y="517525"/>
          <a:ext cx="11417300" cy="5406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10">
                  <a:extLst>
                    <a:ext uri="{9D8B030D-6E8A-4147-A177-3AD203B41FA5}">
                      <a16:colId xmlns:a16="http://schemas.microsoft.com/office/drawing/2014/main" val="1077903422"/>
                    </a:ext>
                  </a:extLst>
                </a:gridCol>
                <a:gridCol w="5750703">
                  <a:extLst>
                    <a:ext uri="{9D8B030D-6E8A-4147-A177-3AD203B41FA5}">
                      <a16:colId xmlns:a16="http://schemas.microsoft.com/office/drawing/2014/main" val="4095282771"/>
                    </a:ext>
                  </a:extLst>
                </a:gridCol>
                <a:gridCol w="3343187">
                  <a:extLst>
                    <a:ext uri="{9D8B030D-6E8A-4147-A177-3AD203B41FA5}">
                      <a16:colId xmlns:a16="http://schemas.microsoft.com/office/drawing/2014/main" val="340027884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TYPES OF INVESTMENT</a:t>
                      </a:r>
                      <a:r>
                        <a:rPr lang="en-US" sz="2400" b="1" baseline="0" dirty="0" smtClean="0"/>
                        <a:t> OPPORTUNITIES AND RISK FACTORS (</a:t>
                      </a:r>
                      <a:r>
                        <a:rPr lang="en-US" sz="2400" b="1" baseline="0" dirty="0" err="1" smtClean="0"/>
                        <a:t>Cont</a:t>
                      </a:r>
                      <a:r>
                        <a:rPr lang="en-US" sz="2400" b="1" baseline="0" dirty="0" smtClean="0"/>
                        <a:t>……..)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28316"/>
                  </a:ext>
                </a:extLst>
              </a:tr>
              <a:tr h="83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41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Ventures/Venture capital</a:t>
                      </a: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by an investor</a:t>
                      </a:r>
                      <a:r>
                        <a:rPr lang="en-ZA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start up/expand a business in return to have a share in the new/expanded business.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Buying a franchise/existing businesses will be successful, if the investors has done proper research/understand exactly what he/she is investing in.</a:t>
                      </a:r>
                    </a:p>
                    <a:p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risk for the investor(s), if research is not properly done.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Inexperienced business owners that make wrong business decisions may experience big losses/closing down of an existing business.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5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4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48086"/>
              </p:ext>
            </p:extLst>
          </p:nvPr>
        </p:nvGraphicFramePr>
        <p:xfrm>
          <a:off x="419100" y="517525"/>
          <a:ext cx="11417300" cy="4309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10">
                  <a:extLst>
                    <a:ext uri="{9D8B030D-6E8A-4147-A177-3AD203B41FA5}">
                      <a16:colId xmlns:a16="http://schemas.microsoft.com/office/drawing/2014/main" val="1077903422"/>
                    </a:ext>
                  </a:extLst>
                </a:gridCol>
                <a:gridCol w="5750703">
                  <a:extLst>
                    <a:ext uri="{9D8B030D-6E8A-4147-A177-3AD203B41FA5}">
                      <a16:colId xmlns:a16="http://schemas.microsoft.com/office/drawing/2014/main" val="4095282771"/>
                    </a:ext>
                  </a:extLst>
                </a:gridCol>
                <a:gridCol w="3343187">
                  <a:extLst>
                    <a:ext uri="{9D8B030D-6E8A-4147-A177-3AD203B41FA5}">
                      <a16:colId xmlns:a16="http://schemas.microsoft.com/office/drawing/2014/main" val="340027884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TYPES OF INVESTMENT</a:t>
                      </a:r>
                      <a:r>
                        <a:rPr lang="en-US" sz="2400" b="1" baseline="0" dirty="0" smtClean="0"/>
                        <a:t> OPPORTUNITIES AND RISK FACTORS (</a:t>
                      </a:r>
                      <a:r>
                        <a:rPr lang="en-US" sz="2400" b="1" baseline="0" dirty="0" err="1" smtClean="0"/>
                        <a:t>Cont</a:t>
                      </a:r>
                      <a:r>
                        <a:rPr lang="en-US" sz="2400" b="1" baseline="0" dirty="0" smtClean="0"/>
                        <a:t>……..)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28316"/>
                  </a:ext>
                </a:extLst>
              </a:tr>
              <a:tr h="83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41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Endowment/Life insurance policies/Retirement Annuities</a:t>
                      </a:r>
                      <a:endParaRPr lang="en-ZA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monthly payment is paid to an insurance company with the expectancy of receiving a pre-determined amount on a date in the future.</a:t>
                      </a:r>
                    </a:p>
                    <a:p>
                      <a:pPr lvl="0"/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provide for a future expenses/give peace of mind to the dependants of the insured.</a:t>
                      </a:r>
                    </a:p>
                    <a:p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risk </a:t>
                      </a:r>
                    </a:p>
                    <a:p>
                      <a:pPr lvl="0"/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the closing down of the insurance company may result in losing the monthly contributions made up to the close down date.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5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7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193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CONTENT LAYOUT (According to Exam Guidelines 2020)</a:t>
            </a: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037" y="1373044"/>
            <a:ext cx="10515600" cy="4676774"/>
          </a:xfrm>
        </p:spPr>
        <p:txBody>
          <a:bodyPr>
            <a:noAutofit/>
          </a:bodyPr>
          <a:lstStyle/>
          <a:p>
            <a:r>
              <a:rPr lang="en-ZA" sz="2400" b="1" dirty="0"/>
              <a:t>Learners must be able to:</a:t>
            </a:r>
            <a:endParaRPr lang="en-ZA" sz="2400" dirty="0"/>
          </a:p>
          <a:p>
            <a:pPr lvl="0"/>
            <a:r>
              <a:rPr lang="en-ZA" sz="2400" dirty="0"/>
              <a:t>Outline/Explain/Discuss the functions of the JSE.</a:t>
            </a:r>
          </a:p>
          <a:p>
            <a:pPr lvl="0"/>
            <a:r>
              <a:rPr lang="en-ZA" sz="2400" dirty="0"/>
              <a:t>Investigate a range of available business investment opportunities.</a:t>
            </a:r>
          </a:p>
          <a:p>
            <a:pPr lvl="0"/>
            <a:r>
              <a:rPr lang="en-ZA" sz="2400" dirty="0"/>
              <a:t>Outline/Mention/Describe/Explain/Discuss the following factors that should be considered when making investment decisions:</a:t>
            </a:r>
          </a:p>
          <a:p>
            <a:pPr lvl="0"/>
            <a:r>
              <a:rPr lang="en-ZA" sz="2400" dirty="0"/>
              <a:t>Return of investment (ROI</a:t>
            </a:r>
            <a:r>
              <a:rPr lang="en-ZA" sz="2400" dirty="0" smtClean="0"/>
              <a:t>), Risk, Investment period/term, Inflation rate, Taxation, Liquidity,  Personal budget, Investment </a:t>
            </a:r>
            <a:r>
              <a:rPr lang="en-ZA" sz="2400" dirty="0"/>
              <a:t>planning </a:t>
            </a:r>
            <a:r>
              <a:rPr lang="en-ZA" sz="2400" dirty="0" smtClean="0"/>
              <a:t>factors, Volatility/Fluctuations </a:t>
            </a:r>
            <a:r>
              <a:rPr lang="en-ZA" sz="2400" dirty="0"/>
              <a:t>on investment </a:t>
            </a:r>
            <a:r>
              <a:rPr lang="en-ZA" sz="2400" dirty="0" smtClean="0"/>
              <a:t>markets</a:t>
            </a:r>
          </a:p>
          <a:p>
            <a:pPr lvl="0"/>
            <a:r>
              <a:rPr lang="en-ZA" sz="2400" dirty="0" smtClean="0"/>
              <a:t>Explain/Discuss </a:t>
            </a:r>
            <a:r>
              <a:rPr lang="en-ZA" sz="2400" dirty="0"/>
              <a:t>the various types of investments opportunities e.g. fixed property, </a:t>
            </a:r>
            <a:r>
              <a:rPr lang="en-ZA" sz="2400" dirty="0" err="1"/>
              <a:t>stokvels</a:t>
            </a:r>
            <a:r>
              <a:rPr lang="en-ZA" sz="2400" dirty="0"/>
              <a:t>, managed portfolio, venture capital etc.</a:t>
            </a:r>
          </a:p>
          <a:p>
            <a:pPr lvl="0"/>
            <a:r>
              <a:rPr lang="en-ZA" sz="2400" dirty="0"/>
              <a:t>Explain the risk factor of each type of investment opportunity.</a:t>
            </a:r>
          </a:p>
          <a:p>
            <a:pPr marL="0" lvl="0" indent="0">
              <a:buNone/>
            </a:pPr>
            <a:endParaRPr lang="en-ZA" sz="2400" dirty="0" smtClean="0"/>
          </a:p>
          <a:p>
            <a:pPr marL="0" lvl="0" indent="0">
              <a:buNone/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8656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95300" y="809625"/>
          <a:ext cx="11366500" cy="3942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3306050529"/>
                    </a:ext>
                  </a:extLst>
                </a:gridCol>
                <a:gridCol w="5929988">
                  <a:extLst>
                    <a:ext uri="{9D8B030D-6E8A-4147-A177-3AD203B41FA5}">
                      <a16:colId xmlns:a16="http://schemas.microsoft.com/office/drawing/2014/main" val="2657322389"/>
                    </a:ext>
                  </a:extLst>
                </a:gridCol>
                <a:gridCol w="3328312">
                  <a:extLst>
                    <a:ext uri="{9D8B030D-6E8A-4147-A177-3AD203B41FA5}">
                      <a16:colId xmlns:a16="http://schemas.microsoft.com/office/drawing/2014/main" val="1616617931"/>
                    </a:ext>
                  </a:extLst>
                </a:gridCol>
              </a:tblGrid>
              <a:tr h="456370">
                <a:tc gridSpan="3">
                  <a:txBody>
                    <a:bodyPr/>
                    <a:lstStyle/>
                    <a:p>
                      <a:r>
                        <a:rPr lang="en-US" sz="2400" b="1" smtClean="0"/>
                        <a:t>TYPES OF INVESTMENT</a:t>
                      </a:r>
                      <a:r>
                        <a:rPr lang="en-US" sz="2400" b="1" baseline="0" smtClean="0"/>
                        <a:t> OPPORTUNITIES AND RISK FACTORS (Cont……..)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84551"/>
                  </a:ext>
                </a:extLst>
              </a:tr>
              <a:tr h="83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73666"/>
                  </a:ext>
                </a:extLst>
              </a:tr>
              <a:tr h="456370"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Unit trusts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collection of investment options made up of shares in different companies.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Investments of a number of investors are pooled together in a unit trust fund, managed by a fund/portfolio manager/expert.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high and low risk shares, which spread the risk throughout the fund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dirty="0" smtClean="0"/>
                        <a:t> 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5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0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83284"/>
              </p:ext>
            </p:extLst>
          </p:nvPr>
        </p:nvGraphicFramePr>
        <p:xfrm>
          <a:off x="889000" y="1828799"/>
          <a:ext cx="11366500" cy="3942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3072">
                  <a:extLst>
                    <a:ext uri="{9D8B030D-6E8A-4147-A177-3AD203B41FA5}">
                      <a16:colId xmlns:a16="http://schemas.microsoft.com/office/drawing/2014/main" val="590794822"/>
                    </a:ext>
                  </a:extLst>
                </a:gridCol>
                <a:gridCol w="5725116">
                  <a:extLst>
                    <a:ext uri="{9D8B030D-6E8A-4147-A177-3AD203B41FA5}">
                      <a16:colId xmlns:a16="http://schemas.microsoft.com/office/drawing/2014/main" val="3647616532"/>
                    </a:ext>
                  </a:extLst>
                </a:gridCol>
                <a:gridCol w="3328312">
                  <a:extLst>
                    <a:ext uri="{9D8B030D-6E8A-4147-A177-3AD203B41FA5}">
                      <a16:colId xmlns:a16="http://schemas.microsoft.com/office/drawing/2014/main" val="2358684887"/>
                    </a:ext>
                  </a:extLst>
                </a:gridCol>
              </a:tblGrid>
              <a:tr h="456370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TYPES OF INVESTMENT</a:t>
                      </a:r>
                      <a:r>
                        <a:rPr lang="en-US" sz="2400" b="1" baseline="0" dirty="0" smtClean="0"/>
                        <a:t> OPPORTUNITIES AND RISK FACTORS (</a:t>
                      </a:r>
                      <a:r>
                        <a:rPr lang="en-US" sz="2400" b="1" baseline="0" dirty="0" err="1" smtClean="0"/>
                        <a:t>Cont</a:t>
                      </a:r>
                      <a:r>
                        <a:rPr lang="en-US" sz="2400" b="1" baseline="0" dirty="0" smtClean="0"/>
                        <a:t>……..)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8041"/>
                  </a:ext>
                </a:extLst>
              </a:tr>
              <a:tr h="83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07845"/>
                  </a:ext>
                </a:extLst>
              </a:tr>
              <a:tr h="456370"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Shares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Companies sell/issue portions of its ownership to shareholders in the form of shares on the open market to obtain capital/funds to operate its core business.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Shares give the holder one vote per share and the right to receive a dividend (portion of the profit).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Shares have low/medium risk over a long term/investment period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74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20985"/>
              </p:ext>
            </p:extLst>
          </p:nvPr>
        </p:nvGraphicFramePr>
        <p:xfrm>
          <a:off x="838200" y="1825625"/>
          <a:ext cx="11030527" cy="38508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4702">
                  <a:extLst>
                    <a:ext uri="{9D8B030D-6E8A-4147-A177-3AD203B41FA5}">
                      <a16:colId xmlns:a16="http://schemas.microsoft.com/office/drawing/2014/main" val="3306050529"/>
                    </a:ext>
                  </a:extLst>
                </a:gridCol>
                <a:gridCol w="6310480">
                  <a:extLst>
                    <a:ext uri="{9D8B030D-6E8A-4147-A177-3AD203B41FA5}">
                      <a16:colId xmlns:a16="http://schemas.microsoft.com/office/drawing/2014/main" val="2657322389"/>
                    </a:ext>
                  </a:extLst>
                </a:gridCol>
                <a:gridCol w="2475345">
                  <a:extLst>
                    <a:ext uri="{9D8B030D-6E8A-4147-A177-3AD203B41FA5}">
                      <a16:colId xmlns:a16="http://schemas.microsoft.com/office/drawing/2014/main" val="1616617931"/>
                    </a:ext>
                  </a:extLst>
                </a:gridCol>
              </a:tblGrid>
              <a:tr h="456370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TYPES OF INVESTMENT</a:t>
                      </a:r>
                      <a:r>
                        <a:rPr lang="en-US" sz="2400" b="1" baseline="0" dirty="0" smtClean="0"/>
                        <a:t> OPPORTUNITIES AND RISK FACTORS (</a:t>
                      </a:r>
                      <a:r>
                        <a:rPr lang="en-US" sz="2400" b="1" baseline="0" dirty="0" err="1" smtClean="0"/>
                        <a:t>Cont</a:t>
                      </a:r>
                      <a:r>
                        <a:rPr lang="en-US" sz="2400" b="1" baseline="0" dirty="0" smtClean="0"/>
                        <a:t>……..)</a:t>
                      </a:r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84551"/>
                  </a:ext>
                </a:extLst>
              </a:tr>
              <a:tr h="83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Investment opportunity</a:t>
                      </a:r>
                      <a:endParaRPr lang="en-Z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Explanation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Risk factor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73666"/>
                  </a:ext>
                </a:extLst>
              </a:tr>
              <a:tr h="456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RSA Retail Savings Bonds</a:t>
                      </a:r>
                      <a:endParaRPr lang="en-ZA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different types of bonds are available, i.e. fixed rate/inflation linked retail savings bonds.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Fixed interest is earned half-yearly on 31 March and 30 September and paid out into the bond holder's/investor's bank account.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cannot be used as security to obtain loans, so creditors cannot have any claim on it.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can be inherited by a nominated beneficiary/when the investor dies.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is very low</a:t>
                      </a:r>
                    </a:p>
                    <a:p>
                      <a:pPr lvl="0"/>
                      <a:endParaRPr lang="en-ZA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5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>
            <a:normAutofit/>
          </a:bodyPr>
          <a:lstStyle/>
          <a:p>
            <a:r>
              <a:rPr lang="en-ZA" sz="3600" b="1" dirty="0" smtClean="0"/>
              <a:t>Impact of RSA Retail Savings Bonds</a:t>
            </a:r>
            <a:endParaRPr lang="en-ZA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247775"/>
            <a:ext cx="5157787" cy="433388"/>
          </a:xfrm>
        </p:spPr>
        <p:txBody>
          <a:bodyPr/>
          <a:lstStyle/>
          <a:p>
            <a:r>
              <a:rPr lang="en-ZA" dirty="0" smtClean="0"/>
              <a:t>Positives/Advantages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6" y="1827214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ZA" sz="2400" dirty="0"/>
              <a:t>Guaranteed returns, as interest rate </a:t>
            </a:r>
            <a:r>
              <a:rPr lang="en-ZA" sz="2400" dirty="0" smtClean="0"/>
              <a:t>is fixed </a:t>
            </a:r>
            <a:endParaRPr lang="en-ZA" sz="2400" dirty="0"/>
          </a:p>
          <a:p>
            <a:pPr lvl="0"/>
            <a:r>
              <a:rPr lang="en-ZA" sz="2400" dirty="0"/>
              <a:t>Interest can be received twice a year.</a:t>
            </a:r>
          </a:p>
          <a:p>
            <a:pPr lvl="0"/>
            <a:r>
              <a:rPr lang="en-ZA" sz="2400" dirty="0"/>
              <a:t>Interest is usually higher than on fixed deposits</a:t>
            </a:r>
            <a:r>
              <a:rPr lang="en-ZA" sz="2400" dirty="0" smtClean="0"/>
              <a:t>.</a:t>
            </a:r>
            <a:endParaRPr lang="en-ZA" sz="2400" dirty="0"/>
          </a:p>
          <a:p>
            <a:pPr lvl="0"/>
            <a:r>
              <a:rPr lang="en-ZA" sz="2400" dirty="0"/>
              <a:t>Low risk/Safe investment, </a:t>
            </a:r>
          </a:p>
          <a:p>
            <a:pPr lvl="0"/>
            <a:r>
              <a:rPr lang="en-ZA" sz="2400" dirty="0"/>
              <a:t>No charges/costs/commissions payable on this type of investment.</a:t>
            </a:r>
          </a:p>
          <a:p>
            <a:pPr lvl="0"/>
            <a:r>
              <a:rPr lang="en-ZA" sz="2400" dirty="0"/>
              <a:t>Investment may be easily </a:t>
            </a:r>
            <a:r>
              <a:rPr lang="en-ZA" sz="2400" dirty="0" smtClean="0"/>
              <a:t>accessible</a:t>
            </a:r>
            <a:endParaRPr lang="en-ZA" sz="2400" dirty="0"/>
          </a:p>
          <a:p>
            <a:pPr marL="0" lvl="0" indent="0">
              <a:buNone/>
            </a:pPr>
            <a:r>
              <a:rPr lang="en-ZA" sz="2400" dirty="0" smtClean="0"/>
              <a:t> </a:t>
            </a:r>
            <a:endParaRPr lang="en-ZA" sz="2400" dirty="0"/>
          </a:p>
          <a:p>
            <a:pPr marL="0" lvl="0" indent="0">
              <a:buNone/>
            </a:pPr>
            <a:endParaRPr lang="en-ZA" sz="2400" dirty="0"/>
          </a:p>
          <a:p>
            <a:pPr marL="0" lvl="0" indent="0">
              <a:buNone/>
            </a:pPr>
            <a:r>
              <a:rPr lang="en-ZA" sz="2400" dirty="0" smtClean="0"/>
              <a:t>.</a:t>
            </a:r>
            <a:endParaRPr lang="en-ZA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4" y="1311276"/>
            <a:ext cx="5183188" cy="452437"/>
          </a:xfrm>
        </p:spPr>
        <p:txBody>
          <a:bodyPr/>
          <a:lstStyle/>
          <a:p>
            <a:r>
              <a:rPr lang="en-ZA" dirty="0" smtClean="0"/>
              <a:t>Negatives/Disadvantages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7573" y="1890715"/>
            <a:ext cx="5183188" cy="36845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ZA" dirty="0"/>
              <a:t>Retail bonds cannot be ceded to banks as security for obtaining loans.</a:t>
            </a:r>
          </a:p>
          <a:p>
            <a:pPr lvl="0"/>
            <a:r>
              <a:rPr lang="en-ZA" dirty="0"/>
              <a:t>A minimum of R1 000 must be invested, which may be difficult for some small investors to accumulate.</a:t>
            </a:r>
          </a:p>
          <a:p>
            <a:pPr lvl="0"/>
            <a:r>
              <a:rPr lang="en-ZA" dirty="0"/>
              <a:t>Retail bonds are not freely transferable amongst investors.</a:t>
            </a:r>
          </a:p>
          <a:p>
            <a:pPr lvl="0"/>
            <a:r>
              <a:rPr lang="en-ZA" dirty="0"/>
              <a:t>Investors need to have valid SA </a:t>
            </a:r>
            <a:r>
              <a:rPr lang="en-ZA" dirty="0" smtClean="0"/>
              <a:t>identification</a:t>
            </a:r>
            <a:endParaRPr lang="en-ZA" dirty="0"/>
          </a:p>
          <a:p>
            <a:pPr lvl="0"/>
            <a:r>
              <a:rPr lang="en-ZA" dirty="0"/>
              <a:t>Penalties are charged for early withdrawals, if the savings is less than 12 months old.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8233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0575"/>
          </a:xfrm>
        </p:spPr>
        <p:txBody>
          <a:bodyPr/>
          <a:lstStyle/>
          <a:p>
            <a:r>
              <a:rPr lang="en-ZA" b="1" dirty="0" smtClean="0"/>
              <a:t>Impact of unit trusts</a:t>
            </a:r>
            <a:endParaRPr lang="en-Z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66801"/>
            <a:ext cx="5157787" cy="787400"/>
          </a:xfrm>
        </p:spPr>
        <p:txBody>
          <a:bodyPr>
            <a:normAutofit fontScale="92500" lnSpcReduction="10000"/>
          </a:bodyPr>
          <a:lstStyle/>
          <a:p>
            <a:endParaRPr lang="en-ZA" dirty="0" smtClean="0"/>
          </a:p>
          <a:p>
            <a:r>
              <a:rPr lang="en-ZA" sz="2600" dirty="0" smtClean="0"/>
              <a:t>Positives/Advantages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1620836"/>
            <a:ext cx="5802312" cy="44243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ZA" sz="3800" dirty="0"/>
              <a:t>Managed by a fund manager who buys shares on the stock exchange/JSE.</a:t>
            </a:r>
          </a:p>
          <a:p>
            <a:pPr lvl="0"/>
            <a:r>
              <a:rPr lang="en-ZA" sz="3800" dirty="0"/>
              <a:t>Easy to cash in when an investor needs money.</a:t>
            </a:r>
          </a:p>
          <a:p>
            <a:pPr lvl="0"/>
            <a:r>
              <a:rPr lang="en-ZA" sz="3800" dirty="0"/>
              <a:t>A small amount can be invested per month.</a:t>
            </a:r>
          </a:p>
          <a:p>
            <a:pPr lvl="0"/>
            <a:r>
              <a:rPr lang="en-ZA" sz="3800" dirty="0"/>
              <a:t>Generally beats inflation on the medium/long term.</a:t>
            </a:r>
          </a:p>
          <a:p>
            <a:pPr lvl="0"/>
            <a:r>
              <a:rPr lang="en-ZA" sz="3800" dirty="0"/>
              <a:t>Safe investments, as it is managed according to rules and regulations.</a:t>
            </a:r>
          </a:p>
          <a:p>
            <a:pPr lvl="0"/>
            <a:r>
              <a:rPr lang="en-ZA" sz="3800" dirty="0"/>
              <a:t>The investor has a variety to choose from/a wider range of shares from lower to higher degrees of risk.</a:t>
            </a:r>
          </a:p>
          <a:p>
            <a:pPr marL="0" lvl="0" indent="0">
              <a:buNone/>
            </a:pPr>
            <a:endParaRPr lang="en-ZA" sz="3800" dirty="0"/>
          </a:p>
          <a:p>
            <a:pPr marL="0" lv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45300" y="977901"/>
            <a:ext cx="4262438" cy="642936"/>
          </a:xfrm>
        </p:spPr>
        <p:txBody>
          <a:bodyPr>
            <a:normAutofit fontScale="25000" lnSpcReduction="20000"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sz="9600" dirty="0" smtClean="0"/>
          </a:p>
          <a:p>
            <a:endParaRPr lang="en-ZA" sz="9600" dirty="0"/>
          </a:p>
          <a:p>
            <a:endParaRPr lang="en-ZA" sz="9600" dirty="0" smtClean="0"/>
          </a:p>
          <a:p>
            <a:endParaRPr lang="en-ZA" sz="9600" dirty="0"/>
          </a:p>
          <a:p>
            <a:r>
              <a:rPr lang="en-ZA" sz="9600" dirty="0" smtClean="0"/>
              <a:t>Negatives/Disadvantages</a:t>
            </a:r>
          </a:p>
          <a:p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5900" y="1709737"/>
            <a:ext cx="5232400" cy="36845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ZA" dirty="0"/>
              <a:t>Share price may </a:t>
            </a:r>
            <a:r>
              <a:rPr lang="en-ZA" dirty="0" smtClean="0"/>
              <a:t>fluctuate</a:t>
            </a:r>
          </a:p>
          <a:p>
            <a:pPr lvl="0"/>
            <a:r>
              <a:rPr lang="en-ZA" dirty="0" smtClean="0"/>
              <a:t>Unit Trusts are not allowed to borrow, therefore reducing potential returns. </a:t>
            </a:r>
            <a:endParaRPr lang="en-ZA" dirty="0"/>
          </a:p>
          <a:p>
            <a:pPr lvl="0"/>
            <a:r>
              <a:rPr lang="en-ZA" dirty="0" smtClean="0"/>
              <a:t>Not </a:t>
            </a:r>
            <a:r>
              <a:rPr lang="en-ZA" dirty="0"/>
              <a:t>good for people who want to invest for a short period </a:t>
            </a:r>
          </a:p>
          <a:p>
            <a:pPr lvl="0"/>
            <a:r>
              <a:rPr lang="en-ZA" dirty="0"/>
              <a:t>Not good for people who want to avoid risks at all costs.</a:t>
            </a:r>
          </a:p>
          <a:p>
            <a:pPr lvl="0"/>
            <a:r>
              <a:rPr lang="en-ZA" dirty="0" smtClean="0"/>
              <a:t>If blue chip companies do not continue on their growth path, the growth of unit trusts will also be affected and will not render the expected returns. </a:t>
            </a:r>
            <a:endParaRPr lang="en-ZA" dirty="0"/>
          </a:p>
          <a:p>
            <a:pPr lvl="0"/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0768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04875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Impact </a:t>
            </a:r>
            <a:r>
              <a:rPr lang="en-ZA" b="1" dirty="0"/>
              <a:t>of shares/Ordinary shares</a:t>
            </a:r>
            <a:br>
              <a:rPr lang="en-ZA" b="1" dirty="0"/>
            </a:br>
            <a:endParaRPr lang="en-Z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70001"/>
            <a:ext cx="5157787" cy="584199"/>
          </a:xfrm>
        </p:spPr>
        <p:txBody>
          <a:bodyPr>
            <a:normAutofit/>
          </a:bodyPr>
          <a:lstStyle/>
          <a:p>
            <a:r>
              <a:rPr lang="en-ZA" dirty="0" smtClean="0"/>
              <a:t>Positives/advantages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01" y="2009774"/>
            <a:ext cx="5451474" cy="3933825"/>
          </a:xfrm>
        </p:spPr>
        <p:txBody>
          <a:bodyPr>
            <a:noAutofit/>
          </a:bodyPr>
          <a:lstStyle/>
          <a:p>
            <a:pPr lvl="0"/>
            <a:r>
              <a:rPr lang="en-ZA" sz="2400" dirty="0" smtClean="0"/>
              <a:t>Shareholders </a:t>
            </a:r>
            <a:r>
              <a:rPr lang="en-ZA" sz="2400" dirty="0"/>
              <a:t>have limited liability for company debts</a:t>
            </a:r>
          </a:p>
          <a:p>
            <a:pPr lvl="0"/>
            <a:r>
              <a:rPr lang="en-ZA" sz="2400" dirty="0"/>
              <a:t>Shareholders have voting rights at the annual general meeting (AGM</a:t>
            </a:r>
            <a:r>
              <a:rPr lang="en-ZA" sz="2400" dirty="0" smtClean="0"/>
              <a:t>).</a:t>
            </a:r>
            <a:endParaRPr lang="en-ZA" sz="2400" dirty="0"/>
          </a:p>
          <a:p>
            <a:pPr lvl="0"/>
            <a:r>
              <a:rPr lang="en-ZA" sz="2400" dirty="0"/>
              <a:t>Rate of return on investment (ROI) is linked to the performance of the company</a:t>
            </a:r>
            <a:r>
              <a:rPr lang="en-ZA" sz="2400" dirty="0" smtClean="0"/>
              <a:t>.</a:t>
            </a:r>
            <a:endParaRPr lang="en-ZA" sz="2400" dirty="0"/>
          </a:p>
          <a:p>
            <a:pPr lvl="0"/>
            <a:r>
              <a:rPr lang="en-ZA" sz="2400" dirty="0"/>
              <a:t>Holding a higher number of shares may result in higher proportional dividend pay-outs.</a:t>
            </a:r>
          </a:p>
          <a:p>
            <a:endParaRPr lang="en-ZA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81101"/>
            <a:ext cx="5183188" cy="673099"/>
          </a:xfrm>
        </p:spPr>
        <p:txBody>
          <a:bodyPr/>
          <a:lstStyle/>
          <a:p>
            <a:r>
              <a:rPr lang="en-ZA" dirty="0" smtClean="0"/>
              <a:t>Negatives /disadvantages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7588" y="2085976"/>
            <a:ext cx="5751512" cy="36845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ZA" dirty="0"/>
              <a:t>Shareholders may receive less dividends/no dividends when company profits are low.</a:t>
            </a:r>
          </a:p>
          <a:p>
            <a:pPr lvl="0"/>
            <a:r>
              <a:rPr lang="en-ZA" dirty="0"/>
              <a:t>Companies have no legal obligation to pay dividends to shareholders.</a:t>
            </a:r>
          </a:p>
          <a:p>
            <a:pPr lvl="0"/>
            <a:r>
              <a:rPr lang="en-ZA" dirty="0"/>
              <a:t>Risk may be high, as investment may be lost when companies are liquidated.</a:t>
            </a:r>
          </a:p>
          <a:p>
            <a:pPr lvl="0"/>
            <a:r>
              <a:rPr lang="en-ZA" dirty="0"/>
              <a:t>Dividends declared may be determined by the management/directors of the company/business.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1656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1075"/>
          </a:xfrm>
        </p:spPr>
        <p:txBody>
          <a:bodyPr>
            <a:normAutofit/>
          </a:bodyPr>
          <a:lstStyle/>
          <a:p>
            <a:r>
              <a:rPr lang="en-ZA" sz="3600" b="1" dirty="0" smtClean="0"/>
              <a:t>Impact of Fixed deposit</a:t>
            </a:r>
            <a:endParaRPr lang="en-ZA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1101726"/>
            <a:ext cx="5157787" cy="579437"/>
          </a:xfrm>
        </p:spPr>
        <p:txBody>
          <a:bodyPr/>
          <a:lstStyle/>
          <a:p>
            <a:r>
              <a:rPr lang="en-ZA" dirty="0" smtClean="0"/>
              <a:t>Positives/Advantages 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679574"/>
            <a:ext cx="5426075" cy="451008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ZA" dirty="0"/>
              <a:t>Interest is earned at a fixed rate regardless of changes in the economic climate.</a:t>
            </a:r>
          </a:p>
          <a:p>
            <a:pPr lvl="0"/>
            <a:r>
              <a:rPr lang="en-ZA" dirty="0"/>
              <a:t>The period of investment can be over a short/medium/long term.</a:t>
            </a:r>
          </a:p>
          <a:p>
            <a:pPr lvl="0"/>
            <a:r>
              <a:rPr lang="en-ZA" dirty="0"/>
              <a:t>Investors can choose the investment period that suits them.</a:t>
            </a:r>
          </a:p>
          <a:p>
            <a:pPr lvl="0"/>
            <a:r>
              <a:rPr lang="en-ZA" dirty="0"/>
              <a:t>Principal amount plus interest earned is paid out on the maturity date.</a:t>
            </a:r>
          </a:p>
          <a:p>
            <a:pPr lvl="0"/>
            <a:r>
              <a:rPr lang="en-ZA" dirty="0"/>
              <a:t>Ensures financial discipline as investors cannot withdraw their funds before the maturity date</a:t>
            </a:r>
            <a:r>
              <a:rPr lang="en-ZA" dirty="0" smtClean="0"/>
              <a:t>.</a:t>
            </a:r>
            <a:endParaRPr lang="en-ZA" dirty="0"/>
          </a:p>
          <a:p>
            <a:pPr lvl="0"/>
            <a:endParaRPr lang="en-ZA" dirty="0"/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0575" y="1101726"/>
            <a:ext cx="5183188" cy="577848"/>
          </a:xfrm>
        </p:spPr>
        <p:txBody>
          <a:bodyPr/>
          <a:lstStyle/>
          <a:p>
            <a:r>
              <a:rPr lang="en-ZA" dirty="0" smtClean="0"/>
              <a:t>Negatives/Disadvantages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69292"/>
            <a:ext cx="5183188" cy="3530599"/>
          </a:xfrm>
        </p:spPr>
        <p:txBody>
          <a:bodyPr/>
          <a:lstStyle/>
          <a:p>
            <a:pPr lvl="0"/>
            <a:r>
              <a:rPr lang="en-ZA" dirty="0"/>
              <a:t>The investor cannot withdraw their funds before the maturity date.</a:t>
            </a:r>
          </a:p>
          <a:p>
            <a:pPr lvl="0"/>
            <a:r>
              <a:rPr lang="en-ZA" dirty="0"/>
              <a:t>Low returns compared to other investments.</a:t>
            </a:r>
          </a:p>
          <a:p>
            <a:pPr lvl="0"/>
            <a:r>
              <a:rPr lang="en-ZA" dirty="0"/>
              <a:t>May not outperform the effect of inflation over long term.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021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 LAYOUT </a:t>
            </a: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……)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ZA" sz="5100" dirty="0"/>
              <a:t>Explain/Discuss/Analyse/Evaluate (positives/advantages and/or negatives</a:t>
            </a:r>
          </a:p>
          <a:p>
            <a:pPr lvl="0"/>
            <a:r>
              <a:rPr lang="en-ZA" sz="5100" dirty="0"/>
              <a:t>/disadvantages) of the following forms of investment:</a:t>
            </a:r>
          </a:p>
          <a:p>
            <a:pPr lvl="0"/>
            <a:r>
              <a:rPr lang="en-ZA" sz="5100" dirty="0"/>
              <a:t>Government/RSA retail savings bonds </a:t>
            </a:r>
            <a:r>
              <a:rPr lang="en-ZA" sz="5100" dirty="0" smtClean="0"/>
              <a:t>, Unit trusts, Shares, Fixed </a:t>
            </a:r>
            <a:r>
              <a:rPr lang="en-ZA" sz="5100" dirty="0"/>
              <a:t>deposit</a:t>
            </a:r>
          </a:p>
          <a:p>
            <a:pPr lvl="0"/>
            <a:r>
              <a:rPr lang="en-ZA" sz="5100" dirty="0"/>
              <a:t>Identify the following types of shares from given scenarios/statement:</a:t>
            </a:r>
          </a:p>
          <a:p>
            <a:pPr lvl="0"/>
            <a:r>
              <a:rPr lang="en-ZA" sz="5100" dirty="0"/>
              <a:t>Ordinary shares</a:t>
            </a:r>
          </a:p>
          <a:p>
            <a:pPr lvl="0"/>
            <a:r>
              <a:rPr lang="en-ZA" sz="5100" dirty="0"/>
              <a:t>Preference shares</a:t>
            </a:r>
          </a:p>
          <a:p>
            <a:pPr lvl="0"/>
            <a:r>
              <a:rPr lang="en-ZA" sz="5100" dirty="0"/>
              <a:t>Bonus shares</a:t>
            </a:r>
          </a:p>
          <a:p>
            <a:pPr lvl="0"/>
            <a:r>
              <a:rPr lang="en-ZA" sz="5100" dirty="0"/>
              <a:t>Founders shares </a:t>
            </a:r>
          </a:p>
        </p:txBody>
      </p:sp>
    </p:spTree>
    <p:extLst>
      <p:ext uri="{BB962C8B-B14F-4D97-AF65-F5344CB8AC3E}">
        <p14:creationId xmlns:p14="http://schemas.microsoft.com/office/powerpoint/2010/main" val="31591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 LAYOUT (</a:t>
            </a:r>
            <a:r>
              <a:rPr lang="en-US" b="1" dirty="0" err="1" smtClean="0"/>
              <a:t>Cont</a:t>
            </a:r>
            <a:r>
              <a:rPr lang="en-US" b="1" dirty="0" smtClean="0"/>
              <a:t>……)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ZA" dirty="0"/>
              <a:t>Name/Outline/Explain/Discuss types of preference shares.</a:t>
            </a:r>
          </a:p>
          <a:p>
            <a:pPr lvl="0"/>
            <a:r>
              <a:rPr lang="en-ZA" dirty="0"/>
              <a:t>Outline/Mention the rights of ordinary and preference shareholders.</a:t>
            </a:r>
          </a:p>
          <a:p>
            <a:pPr lvl="0"/>
            <a:r>
              <a:rPr lang="en-ZA" dirty="0"/>
              <a:t>Identify types of preference shares from given scenarios/statements. </a:t>
            </a:r>
          </a:p>
          <a:p>
            <a:pPr lvl="0"/>
            <a:r>
              <a:rPr lang="en-ZA" dirty="0"/>
              <a:t>Differentiate/Distinguish between ordinary and preference shares.</a:t>
            </a:r>
          </a:p>
          <a:p>
            <a:pPr lvl="0"/>
            <a:r>
              <a:rPr lang="en-ZA" dirty="0"/>
              <a:t>Define/Explain the meaning of debentures, dividends, capital gain, simple interest, compound interest.</a:t>
            </a:r>
          </a:p>
          <a:p>
            <a:pPr lvl="0"/>
            <a:r>
              <a:rPr lang="en-ZA" dirty="0"/>
              <a:t>Differentiate/Distinguish between simple interest and compound interest.</a:t>
            </a:r>
          </a:p>
          <a:p>
            <a:pPr lvl="0"/>
            <a:r>
              <a:rPr lang="en-ZA" dirty="0"/>
              <a:t>Calculate simple and compound interest from given scenarios.</a:t>
            </a:r>
          </a:p>
          <a:p>
            <a:pPr lvl="0"/>
            <a:r>
              <a:rPr lang="en-ZA" dirty="0"/>
              <a:t>Recommend the best investment option based on the calculations.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83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Functions of the JSE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040"/>
            <a:ext cx="10515600" cy="4967923"/>
          </a:xfrm>
        </p:spPr>
        <p:txBody>
          <a:bodyPr>
            <a:normAutofit fontScale="25000" lnSpcReduction="20000"/>
          </a:bodyPr>
          <a:lstStyle/>
          <a:p>
            <a:endParaRPr lang="en-ZA" dirty="0"/>
          </a:p>
          <a:p>
            <a:pPr lvl="0"/>
            <a:r>
              <a:rPr lang="en-ZA" sz="9600" dirty="0"/>
              <a:t>Gives opportunities to financial institutions such as insurance companies to invest their funds in shares.</a:t>
            </a:r>
          </a:p>
          <a:p>
            <a:pPr lvl="0"/>
            <a:r>
              <a:rPr lang="en-ZA" sz="9600" dirty="0"/>
              <a:t>Serves as a barometer/indicator of economic conditions in South Africa.</a:t>
            </a:r>
          </a:p>
          <a:p>
            <a:pPr lvl="0"/>
            <a:r>
              <a:rPr lang="en-ZA" sz="9600" dirty="0"/>
              <a:t>Keeps investors informed on share prices by publishing the share prices daily.</a:t>
            </a:r>
          </a:p>
          <a:p>
            <a:pPr lvl="0"/>
            <a:r>
              <a:rPr lang="en-ZA" sz="9600" dirty="0"/>
              <a:t>Acts as a link between investors and public companies.</a:t>
            </a:r>
          </a:p>
          <a:p>
            <a:pPr lvl="0"/>
            <a:r>
              <a:rPr lang="en-ZA" sz="9600" dirty="0"/>
              <a:t>Shares are valued and assessed by experts</a:t>
            </a:r>
            <a:r>
              <a:rPr lang="en-ZA" sz="9600" dirty="0" smtClean="0"/>
              <a:t>.</a:t>
            </a:r>
            <a:endParaRPr lang="en-ZA" sz="9600" dirty="0"/>
          </a:p>
          <a:p>
            <a:pPr lvl="0"/>
            <a:r>
              <a:rPr lang="en-ZA" sz="9600" dirty="0"/>
              <a:t>Encourages new investments</a:t>
            </a:r>
            <a:r>
              <a:rPr lang="en-ZA" sz="9600" dirty="0" smtClean="0"/>
              <a:t>.</a:t>
            </a:r>
            <a:endParaRPr lang="en-ZA" sz="9600" dirty="0"/>
          </a:p>
          <a:p>
            <a:pPr lvl="0"/>
            <a:r>
              <a:rPr lang="en-ZA" sz="9600" dirty="0"/>
              <a:t>Raises primary capital.</a:t>
            </a:r>
          </a:p>
          <a:p>
            <a:pPr lvl="0"/>
            <a:r>
              <a:rPr lang="en-ZA" sz="9600" dirty="0"/>
              <a:t>Regulates the market for dealing with shares</a:t>
            </a:r>
            <a:r>
              <a:rPr lang="en-ZA" sz="9600" dirty="0" smtClean="0"/>
              <a:t>.</a:t>
            </a:r>
            <a:endParaRPr lang="en-ZA" sz="9600" dirty="0"/>
          </a:p>
          <a:p>
            <a:pPr lvl="0"/>
            <a:r>
              <a:rPr lang="en-ZA" sz="9600" dirty="0"/>
              <a:t>Ensures that the market operates in a transparent manner.</a:t>
            </a:r>
          </a:p>
          <a:p>
            <a:pPr lvl="0"/>
            <a:r>
              <a:rPr lang="en-ZA" sz="9600" dirty="0"/>
              <a:t>Provides protection for investors.</a:t>
            </a:r>
          </a:p>
          <a:p>
            <a:pPr lvl="0"/>
            <a:r>
              <a:rPr lang="en-ZA" sz="9600" dirty="0"/>
              <a:t>Encourages short-term investment.</a:t>
            </a:r>
          </a:p>
          <a:p>
            <a:pPr marL="0" lvl="0" indent="0">
              <a:buNone/>
            </a:pPr>
            <a:endParaRPr lang="en-ZA" sz="96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4000" b="1" dirty="0" smtClean="0"/>
              <a:t>Factors </a:t>
            </a:r>
            <a:r>
              <a:rPr lang="en-ZA" sz="4000" b="1" dirty="0"/>
              <a:t>that should be considered when making investment decisions</a:t>
            </a:r>
            <a:br>
              <a:rPr lang="en-ZA" sz="4000" b="1" dirty="0"/>
            </a:br>
            <a:endParaRPr lang="en-Z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 smtClean="0"/>
              <a:t>1. Return </a:t>
            </a:r>
            <a:r>
              <a:rPr lang="en-ZA" b="1" dirty="0"/>
              <a:t>on investment</a:t>
            </a:r>
            <a:endParaRPr lang="en-ZA" dirty="0"/>
          </a:p>
          <a:p>
            <a:pPr lvl="0"/>
            <a:r>
              <a:rPr lang="en-ZA" dirty="0"/>
              <a:t>Refers to income from the investment, namely interest/dividends/increased capital growth on the original amount invested.</a:t>
            </a:r>
          </a:p>
          <a:p>
            <a:pPr lvl="0"/>
            <a:r>
              <a:rPr lang="en-ZA" dirty="0"/>
              <a:t>High risk investments yield higher returns.</a:t>
            </a:r>
          </a:p>
          <a:p>
            <a:pPr lvl="0"/>
            <a:r>
              <a:rPr lang="en-ZA" dirty="0"/>
              <a:t>Generally, there will be a direct link between risk and return</a:t>
            </a:r>
            <a:r>
              <a:rPr lang="en-ZA" dirty="0" smtClean="0"/>
              <a:t>.</a:t>
            </a:r>
            <a:endParaRPr lang="en-ZA" dirty="0"/>
          </a:p>
          <a:p>
            <a:pPr lvl="0"/>
            <a:r>
              <a:rPr lang="en-ZA" dirty="0"/>
              <a:t>Returns can be in the form of capital gains where the asset appreciates in value over time.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95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344805"/>
            <a:ext cx="10515600" cy="1325563"/>
          </a:xfrm>
        </p:spPr>
        <p:txBody>
          <a:bodyPr/>
          <a:lstStyle/>
          <a:p>
            <a:r>
              <a:rPr lang="en-ZA" b="1" dirty="0"/>
              <a:t>Factors that should be considered when making investment </a:t>
            </a:r>
            <a:r>
              <a:rPr lang="en-ZA" b="1" dirty="0" smtClean="0"/>
              <a:t>decisions (</a:t>
            </a:r>
            <a:r>
              <a:rPr lang="en-ZA" b="1" dirty="0" err="1" smtClean="0"/>
              <a:t>Cont</a:t>
            </a:r>
            <a:r>
              <a:rPr lang="en-ZA" b="1" dirty="0" smtClean="0"/>
              <a:t>……)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2. Risk</a:t>
            </a:r>
          </a:p>
          <a:p>
            <a:r>
              <a:rPr lang="en-ZA" dirty="0" smtClean="0"/>
              <a:t>low/medium/ high risk depending on an </a:t>
            </a:r>
            <a:r>
              <a:rPr lang="en-ZA" dirty="0"/>
              <a:t>investment period. </a:t>
            </a:r>
            <a:endParaRPr lang="en-US" b="1" dirty="0" smtClean="0"/>
          </a:p>
          <a:p>
            <a:r>
              <a:rPr lang="en-US" dirty="0" smtClean="0"/>
              <a:t>The higher the risk the higher the return</a:t>
            </a:r>
            <a:endParaRPr lang="en-US" dirty="0"/>
          </a:p>
          <a:p>
            <a:r>
              <a:rPr lang="en-US" dirty="0" smtClean="0"/>
              <a:t>Possibility of not being paid back the capital invested</a:t>
            </a:r>
          </a:p>
          <a:p>
            <a:endParaRPr lang="en-ZA" dirty="0"/>
          </a:p>
          <a:p>
            <a:pPr marL="0" indent="0">
              <a:buNone/>
            </a:pP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0929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Factors that should be considered when making investment decisions (</a:t>
            </a:r>
            <a:r>
              <a:rPr lang="en-ZA" b="1" dirty="0" err="1" smtClean="0"/>
              <a:t>Cont</a:t>
            </a:r>
            <a:r>
              <a:rPr lang="en-ZA" b="1" dirty="0" smtClean="0"/>
              <a:t>……)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 smtClean="0"/>
              <a:t>3. Investment </a:t>
            </a:r>
            <a:r>
              <a:rPr lang="en-ZA" b="1" dirty="0"/>
              <a:t>period</a:t>
            </a:r>
            <a:endParaRPr lang="en-ZA" dirty="0"/>
          </a:p>
          <a:p>
            <a:pPr lvl="0"/>
            <a:r>
              <a:rPr lang="en-ZA" dirty="0"/>
              <a:t>This refers to the duration of the investment which may influence the return on investment.</a:t>
            </a:r>
          </a:p>
          <a:p>
            <a:pPr lvl="0"/>
            <a:r>
              <a:rPr lang="en-ZA" dirty="0"/>
              <a:t>The longer the investment period the higher the returns</a:t>
            </a:r>
            <a:r>
              <a:rPr lang="en-ZA" dirty="0" smtClean="0"/>
              <a:t>.</a:t>
            </a:r>
            <a:endParaRPr lang="en-ZA" dirty="0"/>
          </a:p>
          <a:p>
            <a:pPr lvl="0"/>
            <a:r>
              <a:rPr lang="en-ZA" dirty="0"/>
              <a:t>Short term investments enable investors to access their money on a short period if needed.</a:t>
            </a:r>
          </a:p>
          <a:p>
            <a:pPr lvl="0"/>
            <a:r>
              <a:rPr lang="en-ZA" dirty="0"/>
              <a:t>The investment period can be short, medium and/or long term depending on the investors’ needs.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3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Factors that should be considered when making investment decisions (</a:t>
            </a:r>
            <a:r>
              <a:rPr lang="en-ZA" b="1" dirty="0" err="1" smtClean="0"/>
              <a:t>Cont</a:t>
            </a:r>
            <a:r>
              <a:rPr lang="en-ZA" b="1" dirty="0" smtClean="0"/>
              <a:t>……)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b="1" dirty="0"/>
              <a:t>Inflation rate</a:t>
            </a:r>
            <a:endParaRPr lang="en-ZA" dirty="0"/>
          </a:p>
          <a:p>
            <a:pPr lvl="0"/>
            <a:r>
              <a:rPr lang="en-ZA" dirty="0"/>
              <a:t>People are affected by a high inflation rate, because their </a:t>
            </a:r>
            <a:r>
              <a:rPr lang="en-ZA" dirty="0" smtClean="0"/>
              <a:t>purchasing </a:t>
            </a:r>
            <a:r>
              <a:rPr lang="en-ZA" dirty="0"/>
              <a:t>power decreases.</a:t>
            </a:r>
          </a:p>
          <a:p>
            <a:pPr lvl="0"/>
            <a:r>
              <a:rPr lang="en-ZA" dirty="0"/>
              <a:t>The return on investment should be higher than the inflation rate.</a:t>
            </a:r>
          </a:p>
          <a:p>
            <a:pPr lvl="0"/>
            <a:r>
              <a:rPr lang="en-ZA" dirty="0"/>
              <a:t>Inflation has a positive effect on some investments such as property/shares where the income will increase as inflation increases</a:t>
            </a:r>
            <a:r>
              <a:rPr lang="en-ZA" dirty="0" smtClean="0"/>
              <a:t>.</a:t>
            </a:r>
            <a:r>
              <a:rPr lang="en-ZA" b="1" dirty="0"/>
              <a:t> </a:t>
            </a:r>
            <a:endParaRPr lang="en-ZA" dirty="0"/>
          </a:p>
          <a:p>
            <a:r>
              <a:rPr lang="en-ZA" b="1" dirty="0"/>
              <a:t>Personal budgets</a:t>
            </a:r>
            <a:endParaRPr lang="en-ZA" dirty="0"/>
          </a:p>
          <a:p>
            <a:pPr lvl="0"/>
            <a:r>
              <a:rPr lang="en-ZA" dirty="0"/>
              <a:t>Investors can determine the amount of surplus money that can be invested.</a:t>
            </a:r>
          </a:p>
          <a:p>
            <a:pPr lvl="0"/>
            <a:r>
              <a:rPr lang="en-ZA" dirty="0"/>
              <a:t>Investors must budget for unforeseen costs.</a:t>
            </a:r>
          </a:p>
          <a:p>
            <a:pPr lvl="0"/>
            <a:r>
              <a:rPr lang="en-ZA" dirty="0"/>
              <a:t>Budget should provide for contingency plans/investments/savings.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53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2139</Words>
  <Application>Microsoft Office PowerPoint</Application>
  <PresentationFormat>Widescreen</PresentationFormat>
  <Paragraphs>268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Unicode MS</vt:lpstr>
      <vt:lpstr>Calibri</vt:lpstr>
      <vt:lpstr>Calibri Light</vt:lpstr>
      <vt:lpstr>Office Theme</vt:lpstr>
      <vt:lpstr>Building Blocks for Growth</vt:lpstr>
      <vt:lpstr>CONTENT LAYOUT (According to Exam Guidelines 2020)</vt:lpstr>
      <vt:lpstr>CONTENT LAYOUT (Cont……)</vt:lpstr>
      <vt:lpstr>CONTENT LAYOUT (Cont……)</vt:lpstr>
      <vt:lpstr>Functions of the JSE </vt:lpstr>
      <vt:lpstr> Factors that should be considered when making investment decisions </vt:lpstr>
      <vt:lpstr>Factors that should be considered when making investment decisions (Cont……)</vt:lpstr>
      <vt:lpstr>Factors that should be considered when making investment decisions (Cont……)</vt:lpstr>
      <vt:lpstr>Factors that should be considered when making investment decisions (Cont……)</vt:lpstr>
      <vt:lpstr>Factors that should be considered when making investment decisions (Cont……)</vt:lpstr>
      <vt:lpstr>Factors that should be considered when making investment decisions (Cont……)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RSA Retail Savings Bonds</vt:lpstr>
      <vt:lpstr>Impact of unit trusts</vt:lpstr>
      <vt:lpstr> Impact of shares/Ordinary shares </vt:lpstr>
      <vt:lpstr>Impact of Fixed deposit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 for Growth</dc:title>
  <dc:creator>User</dc:creator>
  <cp:lastModifiedBy>Dr. T Rantsane</cp:lastModifiedBy>
  <cp:revision>29</cp:revision>
  <dcterms:created xsi:type="dcterms:W3CDTF">2020-05-17T14:45:48Z</dcterms:created>
  <dcterms:modified xsi:type="dcterms:W3CDTF">2020-05-19T10:34:28Z</dcterms:modified>
</cp:coreProperties>
</file>