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118B-8B15-4849-B100-4887C30E28AD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E563D-34E2-44C8-BD89-C97914B321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588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0749A-EC80-4C8E-9C36-6BA7361895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828413" y="10407461"/>
            <a:ext cx="2931497" cy="54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ABBE6-06AF-4255-9527-E83D9483F1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4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000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62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60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441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73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49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316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740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408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378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316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9F639-72B3-49DA-8A87-997BCAC2455B}" type="datetimeFigureOut">
              <a:rPr lang="en-ZA" smtClean="0"/>
              <a:t>2020/05/18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EF69-5BD5-46BC-BCE9-EFC677FC48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99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T template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866"/>
            <a:ext cx="10744200" cy="669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53200" y="990600"/>
            <a:ext cx="3581400" cy="609600"/>
          </a:xfrm>
        </p:spPr>
        <p:txBody>
          <a:bodyPr/>
          <a:lstStyle/>
          <a:p>
            <a:pPr algn="l" eaLnBrk="1" hangingPunct="1"/>
            <a:r>
              <a:rPr lang="en-US" altLang="en-US" sz="2000">
                <a:solidFill>
                  <a:schemeClr val="tx1"/>
                </a:solidFill>
                <a:latin typeface="Arial Unicode MS" pitchFamily="34" charset="-128"/>
              </a:rPr>
              <a:t>Building Blocks for Growth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24188" y="1687513"/>
            <a:ext cx="7643812" cy="1600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ZA" altLang="en-US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ZA" altLang="en-US" b="1" dirty="0" smtClean="0">
                <a:solidFill>
                  <a:schemeClr val="bg1"/>
                </a:solidFill>
              </a:rPr>
              <a:t>CHIEF DIRECTORATE: </a:t>
            </a:r>
          </a:p>
          <a:p>
            <a:pPr marL="0" indent="0" algn="ctr" eaLnBrk="1" hangingPunct="1">
              <a:buNone/>
            </a:pPr>
            <a:r>
              <a:rPr lang="en-ZA" altLang="en-US" b="1" dirty="0" smtClean="0">
                <a:solidFill>
                  <a:schemeClr val="bg1"/>
                </a:solidFill>
              </a:rPr>
              <a:t>CURRICULUM MANAGEMENT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71800" y="3732213"/>
            <a:ext cx="731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6F2EE-EBED-4EE3-9258-4C8AB463DC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Rectangle 3"/>
          <p:cNvSpPr txBox="1">
            <a:spLocks noChangeArrowheads="1"/>
          </p:cNvSpPr>
          <p:nvPr/>
        </p:nvSpPr>
        <p:spPr bwMode="auto">
          <a:xfrm>
            <a:off x="2895600" y="3429000"/>
            <a:ext cx="7772400" cy="32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4549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4549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4549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4549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LEARNER SUPPORT VIRTUAL LESSON </a:t>
            </a:r>
            <a:endParaRPr kumimoji="0" lang="en-ZA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STUDIES </a:t>
            </a:r>
            <a:r>
              <a:rPr kumimoji="0" lang="en-ZA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12 TERM 2 </a:t>
            </a: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LESSON: </a:t>
            </a:r>
            <a:r>
              <a:rPr lang="en-ZA" altLang="en-US" sz="2800" b="1" noProof="0" dirty="0" smtClean="0">
                <a:solidFill>
                  <a:srgbClr val="FF0000"/>
                </a:solidFill>
                <a:cs typeface="Arial" panose="020B0604020202020204" pitchFamily="34" charset="0"/>
              </a:rPr>
              <a:t>INVESTMENTS – </a:t>
            </a:r>
            <a:r>
              <a:rPr lang="en-ZA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SECURITIES (2)</a:t>
            </a:r>
            <a:r>
              <a:rPr kumimoji="0" lang="en-ZA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 K. MGIJIMA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Distinction between compound and simple interest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3877"/>
          </a:xfrm>
        </p:spPr>
        <p:txBody>
          <a:bodyPr/>
          <a:lstStyle/>
          <a:p>
            <a:r>
              <a:rPr lang="en-US" dirty="0" smtClean="0"/>
              <a:t>COMPOUND INTEREST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080" y="2225040"/>
            <a:ext cx="5865495" cy="3964623"/>
          </a:xfrm>
        </p:spPr>
        <p:txBody>
          <a:bodyPr/>
          <a:lstStyle/>
          <a:p>
            <a:r>
              <a:rPr lang="en-ZA" dirty="0"/>
              <a:t>Interest earned on original amount invested, as well as interest earned in previous period(s</a:t>
            </a:r>
            <a:r>
              <a:rPr lang="en-ZA" dirty="0" smtClean="0"/>
              <a:t>).</a:t>
            </a:r>
            <a:r>
              <a:rPr lang="en-ZA" dirty="0"/>
              <a:t> </a:t>
            </a:r>
            <a:endParaRPr lang="en-ZA" dirty="0" smtClean="0"/>
          </a:p>
          <a:p>
            <a:r>
              <a:rPr lang="en-ZA" dirty="0" smtClean="0"/>
              <a:t>Principal </a:t>
            </a:r>
            <a:r>
              <a:rPr lang="en-ZA" dirty="0"/>
              <a:t>amount grows with the addition of interest to it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/>
              <a:t>Yields high return on investment</a:t>
            </a:r>
            <a:r>
              <a:rPr lang="en-ZA" dirty="0" smtClean="0"/>
              <a:t>.</a:t>
            </a:r>
            <a:r>
              <a:rPr lang="en-ZA" dirty="0"/>
              <a:t> </a:t>
            </a:r>
            <a:endParaRPr lang="en-ZA" dirty="0" smtClean="0"/>
          </a:p>
          <a:p>
            <a:r>
              <a:rPr lang="en-ZA" dirty="0" smtClean="0"/>
              <a:t>Total </a:t>
            </a:r>
            <a:r>
              <a:rPr lang="en-ZA" dirty="0"/>
              <a:t>amount of interest earned on investment is high.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1957"/>
          </a:xfrm>
        </p:spPr>
        <p:txBody>
          <a:bodyPr/>
          <a:lstStyle/>
          <a:p>
            <a:r>
              <a:rPr lang="en-US" dirty="0" smtClean="0"/>
              <a:t>SIMPLE INTEREST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3120"/>
            <a:ext cx="6019800" cy="4086543"/>
          </a:xfrm>
        </p:spPr>
        <p:txBody>
          <a:bodyPr/>
          <a:lstStyle/>
          <a:p>
            <a:r>
              <a:rPr lang="en-ZA" dirty="0"/>
              <a:t>Interest earned on the original amount and not on the interest accrued</a:t>
            </a:r>
            <a:r>
              <a:rPr lang="en-ZA" dirty="0" smtClean="0"/>
              <a:t>.</a:t>
            </a:r>
            <a:r>
              <a:rPr lang="en-ZA" dirty="0"/>
              <a:t> </a:t>
            </a: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/>
              <a:t>P</a:t>
            </a:r>
            <a:r>
              <a:rPr lang="en-ZA" dirty="0" smtClean="0"/>
              <a:t>rincipal </a:t>
            </a:r>
            <a:r>
              <a:rPr lang="en-ZA" dirty="0"/>
              <a:t>amount remains the same over the entire period of investment</a:t>
            </a:r>
            <a:r>
              <a:rPr lang="en-ZA" dirty="0" smtClean="0"/>
              <a:t>.</a:t>
            </a:r>
            <a:r>
              <a:rPr lang="en-ZA" dirty="0"/>
              <a:t> </a:t>
            </a:r>
            <a:endParaRPr lang="en-ZA" dirty="0" smtClean="0"/>
          </a:p>
          <a:p>
            <a:r>
              <a:rPr lang="en-ZA" dirty="0" smtClean="0"/>
              <a:t>Yields </a:t>
            </a:r>
            <a:r>
              <a:rPr lang="en-ZA" dirty="0"/>
              <a:t>less return on investment</a:t>
            </a:r>
            <a:r>
              <a:rPr lang="en-ZA" dirty="0" smtClean="0"/>
              <a:t>.</a:t>
            </a:r>
            <a:r>
              <a:rPr lang="en-ZA" dirty="0"/>
              <a:t> </a:t>
            </a:r>
            <a:endParaRPr lang="en-ZA" dirty="0" smtClean="0"/>
          </a:p>
          <a:p>
            <a:r>
              <a:rPr lang="en-ZA" dirty="0" smtClean="0"/>
              <a:t>Total </a:t>
            </a:r>
            <a:r>
              <a:rPr lang="en-ZA" dirty="0"/>
              <a:t>amount of interest earned on investment is less.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239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INTEREST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Simple interest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ZA" b="1" dirty="0" smtClean="0"/>
              <a:t>FORMULA</a:t>
            </a:r>
            <a:r>
              <a:rPr lang="en-ZA" b="1" dirty="0"/>
              <a:t>: </a:t>
            </a:r>
            <a:r>
              <a:rPr lang="en-ZA" dirty="0"/>
              <a:t>Interest = </a:t>
            </a:r>
            <a:r>
              <a:rPr lang="en-ZA" dirty="0" err="1"/>
              <a:t>PxRxT</a:t>
            </a:r>
            <a:r>
              <a:rPr lang="en-ZA" b="1" dirty="0"/>
              <a:t> </a:t>
            </a: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Compound interest</a:t>
            </a:r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FORMULA:</a:t>
            </a:r>
            <a:r>
              <a:rPr lang="en-ZA" dirty="0"/>
              <a:t> P x (1 + r)</a:t>
            </a:r>
            <a:r>
              <a:rPr lang="en-ZA" baseline="30000" dirty="0"/>
              <a:t>n</a:t>
            </a:r>
            <a:endParaRPr lang="en-ZA" dirty="0"/>
          </a:p>
          <a:p>
            <a:endParaRPr lang="en-US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939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89945"/>
              </p:ext>
            </p:extLst>
          </p:nvPr>
        </p:nvGraphicFramePr>
        <p:xfrm>
          <a:off x="843280" y="796194"/>
          <a:ext cx="11023600" cy="1261872"/>
        </p:xfrm>
        <a:graphic>
          <a:graphicData uri="http://schemas.openxmlformats.org/drawingml/2006/table">
            <a:tbl>
              <a:tblPr bandRow="1"/>
              <a:tblGrid>
                <a:gridCol w="11023600">
                  <a:extLst>
                    <a:ext uri="{9D8B030D-6E8A-4147-A177-3AD203B41FA5}">
                      <a16:colId xmlns:a16="http://schemas.microsoft.com/office/drawing/2014/main" val="2374609366"/>
                    </a:ext>
                  </a:extLst>
                </a:gridCol>
              </a:tblGrid>
              <a:tr h="118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Ronnete</a:t>
                      </a:r>
                      <a:r>
                        <a:rPr lang="en-ZA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wants to invest R30 000 in a fixed deposit for two years. She approached two banks. Saints Bank offered her 12% simple interest per annum and </a:t>
                      </a:r>
                      <a:r>
                        <a:rPr lang="en-ZA" sz="24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Caprica</a:t>
                      </a:r>
                      <a:r>
                        <a:rPr lang="en-ZA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Bank 12% compounded interest per annum.</a:t>
                      </a:r>
                      <a:endParaRPr lang="en-ZA" sz="2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19802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34720" y="2233288"/>
            <a:ext cx="10363200" cy="413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Calculate the interest amount </a:t>
            </a:r>
            <a:r>
              <a:rPr lang="en-ZA" sz="28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Ronnete</a:t>
            </a:r>
            <a:r>
              <a:rPr lang="en-ZA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will receive after two years if she invests with Saints Bank.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n-ZA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Calculate the interest amount </a:t>
            </a:r>
            <a:r>
              <a:rPr lang="en-ZA" sz="28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Ronnete</a:t>
            </a:r>
            <a:r>
              <a:rPr lang="en-ZA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will receive after two years if she invests with </a:t>
            </a:r>
            <a:r>
              <a:rPr lang="en-ZA" sz="28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Caprica</a:t>
            </a:r>
            <a:r>
              <a:rPr lang="en-ZA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Bank.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n-ZA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Recommend the best investment option for </a:t>
            </a:r>
            <a:r>
              <a:rPr lang="en-ZA" sz="28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Ronnete</a:t>
            </a:r>
            <a:r>
              <a:rPr lang="en-ZA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Motivate your answer.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ZA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6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6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2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TYPES OF SHARES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760"/>
            <a:ext cx="11008360" cy="47952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sz="3200" b="1" dirty="0" smtClean="0"/>
              <a:t>  </a:t>
            </a:r>
            <a:r>
              <a:rPr lang="en-ZA" sz="3800" b="1" dirty="0" smtClean="0"/>
              <a:t>1.</a:t>
            </a:r>
            <a:r>
              <a:rPr lang="en-ZA" sz="3200" b="1" dirty="0" smtClean="0"/>
              <a:t> </a:t>
            </a:r>
            <a:r>
              <a:rPr lang="en-ZA" sz="4500" b="1" dirty="0" smtClean="0"/>
              <a:t> ORDINARY SHARES</a:t>
            </a:r>
            <a:endParaRPr lang="en-ZA" sz="4500" dirty="0" smtClean="0"/>
          </a:p>
          <a:p>
            <a:pPr lvl="0"/>
            <a:r>
              <a:rPr lang="en-ZA" sz="3800" dirty="0" smtClean="0"/>
              <a:t>Ordinary </a:t>
            </a:r>
            <a:r>
              <a:rPr lang="en-ZA" sz="3800" dirty="0"/>
              <a:t>shares only receive dividends when profit is made.</a:t>
            </a:r>
          </a:p>
          <a:p>
            <a:pPr lvl="0"/>
            <a:r>
              <a:rPr lang="en-ZA" sz="3800" dirty="0"/>
              <a:t>Normally the higher the net profit, the higher the dividend.</a:t>
            </a:r>
          </a:p>
          <a:p>
            <a:pPr lvl="0"/>
            <a:r>
              <a:rPr lang="en-ZA" sz="3800" dirty="0"/>
              <a:t>Shareholders are the last to be paid, if the company is declared bankrupt liquidated</a:t>
            </a:r>
            <a:r>
              <a:rPr lang="en-ZA" sz="3800" dirty="0" smtClean="0"/>
              <a:t>.</a:t>
            </a:r>
            <a:endParaRPr lang="en-ZA" sz="3800" dirty="0"/>
          </a:p>
          <a:p>
            <a:pPr lvl="0"/>
            <a:r>
              <a:rPr lang="en-ZA" sz="3800" dirty="0"/>
              <a:t>Shareholders have a right to vote at the Annual General Meeting/AGM</a:t>
            </a:r>
            <a:r>
              <a:rPr lang="en-ZA" sz="3800" dirty="0" smtClean="0"/>
              <a:t>.</a:t>
            </a:r>
            <a:endParaRPr lang="en-ZA" sz="3800" dirty="0"/>
          </a:p>
          <a:p>
            <a:pPr marL="0" indent="0">
              <a:buNone/>
            </a:pPr>
            <a:r>
              <a:rPr lang="en-ZA" sz="3800" b="1" dirty="0"/>
              <a:t>Rights of ordinary shareholders </a:t>
            </a:r>
            <a:endParaRPr lang="en-ZA" sz="3800" dirty="0"/>
          </a:p>
          <a:p>
            <a:pPr lvl="0"/>
            <a:r>
              <a:rPr lang="en-ZA" sz="3800" dirty="0" smtClean="0"/>
              <a:t>To vote </a:t>
            </a:r>
            <a:r>
              <a:rPr lang="en-ZA" sz="3800" dirty="0"/>
              <a:t>at the Annual General Meeting</a:t>
            </a:r>
            <a:r>
              <a:rPr lang="en-ZA" sz="3800" i="1" dirty="0"/>
              <a:t>.</a:t>
            </a:r>
            <a:endParaRPr lang="en-ZA" sz="3800" dirty="0"/>
          </a:p>
          <a:p>
            <a:pPr lvl="0"/>
            <a:r>
              <a:rPr lang="en-ZA" sz="3800" dirty="0" smtClean="0"/>
              <a:t>To attend </a:t>
            </a:r>
            <a:r>
              <a:rPr lang="en-ZA" sz="3800" dirty="0"/>
              <a:t>the Annual General Meeting to learn about the company's performance.</a:t>
            </a:r>
          </a:p>
          <a:p>
            <a:pPr lvl="0"/>
            <a:r>
              <a:rPr lang="en-ZA" sz="3800" dirty="0" smtClean="0"/>
              <a:t>To receive </a:t>
            </a:r>
            <a:r>
              <a:rPr lang="en-ZA" sz="3800" dirty="0"/>
              <a:t>interim and annual reports.</a:t>
            </a:r>
          </a:p>
          <a:p>
            <a:pPr lvl="0"/>
            <a:r>
              <a:rPr lang="en-ZA" sz="3800" dirty="0" smtClean="0"/>
              <a:t>To claim </a:t>
            </a:r>
            <a:r>
              <a:rPr lang="en-ZA" sz="3800" dirty="0"/>
              <a:t>on company assets in the event of bankruptcy after all other creditors and preferential shareholders have been paid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64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2. Preference shares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" y="1158240"/>
            <a:ext cx="11287760" cy="501872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ZA" dirty="0" smtClean="0"/>
              <a:t>A </a:t>
            </a:r>
            <a:r>
              <a:rPr lang="en-ZA" dirty="0"/>
              <a:t>fixed rate of return is paid on this type of shares.</a:t>
            </a:r>
          </a:p>
          <a:p>
            <a:pPr lvl="0"/>
            <a:r>
              <a:rPr lang="en-ZA" dirty="0"/>
              <a:t>Shareholders have a preferred claim on company assets in the event of </a:t>
            </a:r>
            <a:r>
              <a:rPr lang="en-ZA" dirty="0" smtClean="0"/>
              <a:t>liquidation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These shares enjoy preferential rights to dividends/repayment over ordinary shares.</a:t>
            </a:r>
          </a:p>
          <a:p>
            <a:pPr lvl="0"/>
            <a:r>
              <a:rPr lang="en-ZA" dirty="0"/>
              <a:t>Dividends are payable according to the type of preference share.</a:t>
            </a:r>
          </a:p>
          <a:p>
            <a:pPr lvl="0"/>
            <a:r>
              <a:rPr lang="en-ZA" dirty="0"/>
              <a:t>Voting rights are restricted to particular circumstances/resolutions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r>
              <a:rPr lang="en-ZA" b="1" dirty="0" smtClean="0"/>
              <a:t>   </a:t>
            </a:r>
            <a:r>
              <a:rPr lang="en-ZA" sz="3800" b="1" dirty="0" smtClean="0"/>
              <a:t>Rights </a:t>
            </a:r>
            <a:r>
              <a:rPr lang="en-ZA" sz="3800" b="1" dirty="0"/>
              <a:t>of preference shareholders </a:t>
            </a:r>
            <a:endParaRPr lang="en-ZA" sz="3800" dirty="0"/>
          </a:p>
          <a:p>
            <a:pPr lvl="0"/>
            <a:r>
              <a:rPr lang="en-ZA" dirty="0"/>
              <a:t>Receive dividends regardless of how much profits are made.</a:t>
            </a:r>
          </a:p>
          <a:p>
            <a:pPr lvl="0"/>
            <a:r>
              <a:rPr lang="en-ZA" dirty="0"/>
              <a:t>Receive a fixed rate of return/dividend.</a:t>
            </a:r>
          </a:p>
          <a:p>
            <a:pPr lvl="0"/>
            <a:r>
              <a:rPr lang="en-ZA" dirty="0"/>
              <a:t>They are paid first/enjoy preferential rights to dividends.</a:t>
            </a:r>
          </a:p>
          <a:p>
            <a:pPr lvl="0"/>
            <a:r>
              <a:rPr lang="en-ZA" dirty="0"/>
              <a:t>They have a preferred claim on company assets in the event of </a:t>
            </a:r>
            <a:r>
              <a:rPr lang="en-ZA" dirty="0" smtClean="0"/>
              <a:t>liquidation </a:t>
            </a:r>
            <a:r>
              <a:rPr lang="en-ZA" dirty="0"/>
              <a:t>of the company.</a:t>
            </a:r>
          </a:p>
          <a:p>
            <a:pPr lvl="0"/>
            <a:r>
              <a:rPr lang="en-ZA" dirty="0"/>
              <a:t>Receive interim and annual reports.</a:t>
            </a:r>
          </a:p>
          <a:p>
            <a:pPr lvl="0"/>
            <a:r>
              <a:rPr lang="en-ZA" dirty="0"/>
              <a:t>They only have voting rights at the AGM under particular circumstances/for certain </a:t>
            </a:r>
            <a:r>
              <a:rPr lang="en-ZA" dirty="0" smtClean="0"/>
              <a:t>resolutions</a:t>
            </a:r>
            <a:endParaRPr lang="en-ZA" dirty="0"/>
          </a:p>
          <a:p>
            <a:pPr marL="0" lv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4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160" y="746356"/>
            <a:ext cx="1088136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Founders'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Issued to the founders and incorporators/promoters of the company.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 receive dividends after all other shareholders were paid.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Z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4. </a:t>
            </a: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Bonus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Payment in the form of shares to shareholders.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Issued as compensation for unpaid dividends.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Shareholders will own more shares and collect more dividends in the future.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Shareholders receive these shares without being required to pay for them.</a:t>
            </a:r>
            <a:r>
              <a:rPr lang="en-ZA" b="1" dirty="0"/>
              <a:t> </a:t>
            </a:r>
            <a:endParaRPr lang="en-ZA" b="1" dirty="0" smtClean="0"/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ZA" sz="2400" b="1" dirty="0"/>
          </a:p>
          <a:p>
            <a:pPr lvl="0">
              <a:spcAft>
                <a:spcPts val="0"/>
              </a:spcAft>
            </a:pPr>
            <a:r>
              <a:rPr lang="en-ZA" sz="2400" b="1" dirty="0" smtClean="0"/>
              <a:t>NOTE</a:t>
            </a:r>
            <a:r>
              <a:rPr lang="en-ZA" sz="2400" b="1" dirty="0"/>
              <a:t>: You must be able to identify the above mentioned types of shares from given scenarios/statement</a:t>
            </a:r>
            <a:endParaRPr lang="en-ZA" sz="24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Z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640" y="357396"/>
            <a:ext cx="11084560" cy="628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360680" algn="just"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Types of preference shares</a:t>
            </a:r>
            <a:endParaRPr lang="en-ZA" sz="3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Participating preference shares. 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 guaranteed minimum fixed dividends.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 entitled to share in any surplus company profits.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receive higher dividends when the company performs well.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ZA" sz="24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Non-participating preference shares/Ordinary preference shares</a:t>
            </a:r>
            <a:endParaRPr lang="en-ZA" sz="24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have right to participate in profits after equity shareholders have been paid a dividend.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will not get extra dividend in case of surplus profits.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ZA" sz="24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Cumulative preference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Shareholders are compensated for past dividends that were not paid out when profits were too low to declare dividends.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ZA" sz="2400" dirty="0" smtClean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9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760" y="400347"/>
            <a:ext cx="11226800" cy="615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ZA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Non-cumulative preference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Shareholders are not compensated for past dividends that were not paid out when profits were low</a:t>
            </a:r>
            <a:endParaRPr lang="en-ZA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Redeemable preference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Shares can be bought back at the option of the issuing company, either at a fixed price over a certain period of time.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Non-redeemable preference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Shares are only bought back when the company closes down for reasons other than bankruptcy.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Convertible preference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Shares can be converted into a predetermined number of ordinary shares on the date specified when the preference shares were issued.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Non-convertible preference shares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Shares cannot be converted into ordinary shares.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Z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ZA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ZA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1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9279"/>
            <a:ext cx="10515600" cy="721361"/>
          </a:xfrm>
        </p:spPr>
        <p:txBody>
          <a:bodyPr>
            <a:normAutofit fontScale="90000"/>
          </a:bodyPr>
          <a:lstStyle/>
          <a:p>
            <a:r>
              <a:rPr lang="en-ZA" sz="3600" b="1" dirty="0"/>
              <a:t>Differences between ordinary and preference shares</a:t>
            </a:r>
            <a:br>
              <a:rPr lang="en-ZA" sz="3600" b="1" dirty="0"/>
            </a:br>
            <a:endParaRPr lang="en-ZA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14901"/>
            <a:ext cx="5157787" cy="3914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Ordinary shares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28" y="1702434"/>
            <a:ext cx="5157787" cy="4281805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Only </a:t>
            </a:r>
            <a:r>
              <a:rPr lang="en-ZA" dirty="0"/>
              <a:t>receive dividends when profit is made</a:t>
            </a:r>
            <a:r>
              <a:rPr lang="en-ZA" dirty="0" smtClean="0"/>
              <a:t>.</a:t>
            </a:r>
          </a:p>
          <a:p>
            <a:r>
              <a:rPr lang="en-US" dirty="0" smtClean="0"/>
              <a:t>The higher the profit, the higher the dividend</a:t>
            </a:r>
          </a:p>
          <a:p>
            <a:r>
              <a:rPr lang="en-US" dirty="0" smtClean="0"/>
              <a:t>Last to be paid, if the company is liquidated</a:t>
            </a:r>
          </a:p>
          <a:p>
            <a:r>
              <a:rPr lang="en-US" dirty="0" smtClean="0"/>
              <a:t>Standard shares with no special rights </a:t>
            </a:r>
          </a:p>
          <a:p>
            <a:r>
              <a:rPr lang="en-ZA" dirty="0" smtClean="0"/>
              <a:t>Right </a:t>
            </a:r>
            <a:r>
              <a:rPr lang="en-ZA" dirty="0"/>
              <a:t>to vote at the Annual General Meeting.</a:t>
            </a:r>
            <a:endParaRPr lang="en-US" dirty="0" smtClean="0"/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4887" y="1023461"/>
            <a:ext cx="5183188" cy="482917"/>
          </a:xfrm>
        </p:spPr>
        <p:txBody>
          <a:bodyPr/>
          <a:lstStyle/>
          <a:p>
            <a:r>
              <a:rPr lang="en-US" dirty="0" smtClean="0"/>
              <a:t>Preference shares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02434"/>
            <a:ext cx="5786120" cy="4444365"/>
          </a:xfrm>
        </p:spPr>
        <p:txBody>
          <a:bodyPr>
            <a:noAutofit/>
          </a:bodyPr>
          <a:lstStyle/>
          <a:p>
            <a:r>
              <a:rPr lang="en-ZA" sz="2400" dirty="0" smtClean="0"/>
              <a:t>Some </a:t>
            </a:r>
            <a:r>
              <a:rPr lang="en-ZA" sz="2400" dirty="0"/>
              <a:t>of these types of shares receive dividends regardless of profit </a:t>
            </a:r>
            <a:r>
              <a:rPr lang="en-ZA" sz="2400" dirty="0" smtClean="0"/>
              <a:t>made</a:t>
            </a:r>
          </a:p>
          <a:p>
            <a:r>
              <a:rPr lang="en-ZA" sz="2400" dirty="0"/>
              <a:t>A fixed rate of </a:t>
            </a:r>
            <a:r>
              <a:rPr lang="en-ZA" sz="2400" dirty="0" smtClean="0"/>
              <a:t>return </a:t>
            </a:r>
            <a:r>
              <a:rPr lang="en-ZA" sz="2400" dirty="0"/>
              <a:t>is paid on this type of </a:t>
            </a:r>
            <a:r>
              <a:rPr lang="en-ZA" sz="2400" dirty="0" smtClean="0"/>
              <a:t>shares</a:t>
            </a:r>
          </a:p>
          <a:p>
            <a:r>
              <a:rPr lang="en-ZA" sz="2400" dirty="0" smtClean="0"/>
              <a:t>Have </a:t>
            </a:r>
            <a:r>
              <a:rPr lang="en-ZA" sz="2400" dirty="0"/>
              <a:t>a preferred claim on company assets in the event of </a:t>
            </a:r>
            <a:r>
              <a:rPr lang="en-ZA" sz="2400" dirty="0" smtClean="0"/>
              <a:t>liquidation.</a:t>
            </a:r>
          </a:p>
          <a:p>
            <a:r>
              <a:rPr lang="en-ZA" sz="2400" dirty="0"/>
              <a:t>These shares enjoy preferential rights to dividends/repayment over ordinary shares</a:t>
            </a:r>
            <a:r>
              <a:rPr lang="en-ZA" sz="2400" dirty="0" smtClean="0"/>
              <a:t>.</a:t>
            </a:r>
          </a:p>
          <a:p>
            <a:r>
              <a:rPr lang="en-ZA" sz="2400" dirty="0" smtClean="0"/>
              <a:t>Voting </a:t>
            </a:r>
            <a:r>
              <a:rPr lang="en-ZA" sz="2400" dirty="0"/>
              <a:t>rights are restricted to particular circumstances/resolutions</a:t>
            </a:r>
          </a:p>
        </p:txBody>
      </p:sp>
    </p:spTree>
    <p:extLst>
      <p:ext uri="{BB962C8B-B14F-4D97-AF65-F5344CB8AC3E}">
        <p14:creationId xmlns:p14="http://schemas.microsoft.com/office/powerpoint/2010/main" val="370619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83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INVESTMENT CONCEPTS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b="1" dirty="0" smtClean="0"/>
              <a:t>1. Debentures</a:t>
            </a:r>
            <a:endParaRPr lang="en-ZA" dirty="0"/>
          </a:p>
          <a:p>
            <a:pPr lvl="0"/>
            <a:r>
              <a:rPr lang="en-ZA" dirty="0"/>
              <a:t>It is issued to raise borrowed capital from the public.</a:t>
            </a:r>
          </a:p>
          <a:p>
            <a:pPr lvl="0"/>
            <a:r>
              <a:rPr lang="en-ZA" dirty="0"/>
              <a:t>The lender/debenture holder agrees to lend money to the company on certain conditions for a certain period.</a:t>
            </a:r>
          </a:p>
          <a:p>
            <a:pPr lvl="0"/>
            <a:r>
              <a:rPr lang="en-ZA" dirty="0"/>
              <a:t>Debenture holders are creditors, as the company is liable to repay the amount of the debentures</a:t>
            </a:r>
            <a:r>
              <a:rPr lang="en-ZA" dirty="0" smtClean="0"/>
              <a:t>.</a:t>
            </a:r>
            <a:endParaRPr lang="en-ZA" dirty="0"/>
          </a:p>
          <a:p>
            <a:pPr lvl="0"/>
            <a:r>
              <a:rPr lang="en-ZA" dirty="0"/>
              <a:t>Debenture holders receive annual interest payments based on </a:t>
            </a:r>
            <a:r>
              <a:rPr lang="en-ZA" dirty="0" smtClean="0"/>
              <a:t>the </a:t>
            </a:r>
            <a:r>
              <a:rPr lang="en-ZA" dirty="0"/>
              <a:t>amount of debentures held</a:t>
            </a:r>
            <a:r>
              <a:rPr lang="en-ZA" dirty="0" smtClean="0"/>
              <a:t>.</a:t>
            </a:r>
            <a:endParaRPr lang="en-ZA" dirty="0"/>
          </a:p>
          <a:p>
            <a:pPr marL="0" indent="0">
              <a:buNone/>
            </a:pPr>
            <a:r>
              <a:rPr lang="en-ZA" b="1" dirty="0" smtClean="0"/>
              <a:t>2. Dividends</a:t>
            </a:r>
            <a:endParaRPr lang="en-ZA" dirty="0"/>
          </a:p>
          <a:p>
            <a:pPr lvl="0"/>
            <a:r>
              <a:rPr lang="en-ZA" dirty="0"/>
              <a:t>The return on an investment in shares which is paid regularly by a company to its shareholders</a:t>
            </a:r>
            <a:r>
              <a:rPr lang="en-ZA" dirty="0" smtClean="0"/>
              <a:t>.</a:t>
            </a:r>
            <a:r>
              <a:rPr lang="en-ZA" dirty="0"/>
              <a:t> </a:t>
            </a:r>
            <a:endParaRPr lang="en-ZA" dirty="0" smtClean="0"/>
          </a:p>
          <a:p>
            <a:pPr lvl="0"/>
            <a:r>
              <a:rPr lang="en-ZA" dirty="0" smtClean="0"/>
              <a:t>Dividends </a:t>
            </a:r>
            <a:r>
              <a:rPr lang="en-ZA" dirty="0"/>
              <a:t>are decided and managed by the company’s board of directors and approved by the shareholders through their voting rights.</a:t>
            </a:r>
            <a:endParaRPr lang="en-ZA" dirty="0" smtClean="0"/>
          </a:p>
          <a:p>
            <a:pPr lvl="0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900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360" y="621822"/>
            <a:ext cx="1150112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3. </a:t>
            </a: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Capital gain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return on property/fixed assets/investments.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Capital gains tax is payable when you sell an asset that has increased in value since you bought it</a:t>
            </a:r>
            <a:endParaRPr lang="en-ZA" sz="24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4. </a:t>
            </a: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Simple interest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interest is calculated on the original/principal amount invested.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principal amount remains the same over the entire period of investment.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Yields less return on investment.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5. Compound interest</a:t>
            </a:r>
            <a:endParaRPr lang="en-ZA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Interest is calculated in every period on original/principal amount plus interest.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Interest is added to the original/principal amount and interest is earned on interest for each defined period.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ZA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 interest is added to the investment, the capital increases.</a:t>
            </a:r>
            <a:endParaRPr lang="en-ZA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7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844</Words>
  <Application>Microsoft Office PowerPoint</Application>
  <PresentationFormat>Widescreen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Office Theme</vt:lpstr>
      <vt:lpstr>Building Blocks for Growth</vt:lpstr>
      <vt:lpstr>TYPES OF SHARES</vt:lpstr>
      <vt:lpstr> 2. Preference shares </vt:lpstr>
      <vt:lpstr>PowerPoint Presentation</vt:lpstr>
      <vt:lpstr>PowerPoint Presentation</vt:lpstr>
      <vt:lpstr>PowerPoint Presentation</vt:lpstr>
      <vt:lpstr>Differences between ordinary and preference shares </vt:lpstr>
      <vt:lpstr>INVESTMENT CONCEPTS</vt:lpstr>
      <vt:lpstr>PowerPoint Presentation</vt:lpstr>
      <vt:lpstr>Distinction between compound and simple interest</vt:lpstr>
      <vt:lpstr>CALCULATION OF INTEREST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 for Growth</dc:title>
  <dc:creator>User</dc:creator>
  <cp:lastModifiedBy>User</cp:lastModifiedBy>
  <cp:revision>13</cp:revision>
  <dcterms:created xsi:type="dcterms:W3CDTF">2020-05-18T10:54:44Z</dcterms:created>
  <dcterms:modified xsi:type="dcterms:W3CDTF">2020-05-18T19:28:34Z</dcterms:modified>
</cp:coreProperties>
</file>