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ppt/theme/themeOverride49.xml" ContentType="application/vnd.openxmlformats-officedocument.themeOverride+xml"/>
  <Override PartName="/ppt/theme/themeOverride50.xml" ContentType="application/vnd.openxmlformats-officedocument.themeOverride+xml"/>
  <Override PartName="/ppt/theme/themeOverride51.xml" ContentType="application/vnd.openxmlformats-officedocument.themeOverride+xml"/>
  <Override PartName="/ppt/theme/themeOverride52.xml" ContentType="application/vnd.openxmlformats-officedocument.themeOverride+xml"/>
  <Override PartName="/ppt/theme/themeOverride53.xml" ContentType="application/vnd.openxmlformats-officedocument.themeOverride+xml"/>
  <Override PartName="/ppt/theme/themeOverride54.xml" ContentType="application/vnd.openxmlformats-officedocument.themeOverride+xml"/>
  <Override PartName="/ppt/theme/themeOverride55.xml" ContentType="application/vnd.openxmlformats-officedocument.themeOverride+xml"/>
  <Override PartName="/ppt/theme/themeOverride56.xml" ContentType="application/vnd.openxmlformats-officedocument.themeOverride+xml"/>
  <Override PartName="/ppt/theme/themeOverride57.xml" ContentType="application/vnd.openxmlformats-officedocument.themeOverride+xml"/>
  <Override PartName="/ppt/theme/themeOverride58.xml" ContentType="application/vnd.openxmlformats-officedocument.themeOverride+xml"/>
  <Override PartName="/ppt/theme/themeOverride59.xml" ContentType="application/vnd.openxmlformats-officedocument.themeOverride+xml"/>
  <Override PartName="/ppt/theme/themeOverride60.xml" ContentType="application/vnd.openxmlformats-officedocument.themeOverride+xml"/>
  <Override PartName="/ppt/theme/themeOverride61.xml" ContentType="application/vnd.openxmlformats-officedocument.themeOverride+xml"/>
  <Override PartName="/ppt/theme/themeOverride62.xml" ContentType="application/vnd.openxmlformats-officedocument.themeOverride+xml"/>
  <Override PartName="/ppt/theme/themeOverride63.xml" ContentType="application/vnd.openxmlformats-officedocument.themeOverride+xml"/>
  <Override PartName="/ppt/theme/themeOverride64.xml" ContentType="application/vnd.openxmlformats-officedocument.themeOverride+xml"/>
  <Override PartName="/ppt/theme/themeOverride65.xml" ContentType="application/vnd.openxmlformats-officedocument.themeOverride+xml"/>
  <Override PartName="/ppt/theme/themeOverride66.xml" ContentType="application/vnd.openxmlformats-officedocument.themeOverride+xml"/>
  <Override PartName="/ppt/theme/themeOverride67.xml" ContentType="application/vnd.openxmlformats-officedocument.themeOverride+xml"/>
  <Override PartName="/ppt/theme/themeOverride68.xml" ContentType="application/vnd.openxmlformats-officedocument.themeOverride+xml"/>
  <Override PartName="/ppt/theme/themeOverride69.xml" ContentType="application/vnd.openxmlformats-officedocument.themeOverride+xml"/>
  <Override PartName="/ppt/theme/themeOverride70.xml" ContentType="application/vnd.openxmlformats-officedocument.themeOverride+xml"/>
  <Override PartName="/ppt/theme/themeOverride71.xml" ContentType="application/vnd.openxmlformats-officedocument.themeOverride+xml"/>
  <Override PartName="/ppt/theme/themeOverride72.xml" ContentType="application/vnd.openxmlformats-officedocument.themeOverride+xml"/>
  <Override PartName="/ppt/theme/themeOverride73.xml" ContentType="application/vnd.openxmlformats-officedocument.themeOverride+xml"/>
  <Override PartName="/ppt/theme/themeOverride74.xml" ContentType="application/vnd.openxmlformats-officedocument.themeOverride+xml"/>
  <Override PartName="/ppt/theme/themeOverride75.xml" ContentType="application/vnd.openxmlformats-officedocument.themeOverride+xml"/>
  <Override PartName="/ppt/theme/themeOverride76.xml" ContentType="application/vnd.openxmlformats-officedocument.themeOverride+xml"/>
  <Override PartName="/ppt/theme/themeOverride77.xml" ContentType="application/vnd.openxmlformats-officedocument.themeOverride+xml"/>
  <Override PartName="/ppt/theme/themeOverride78.xml" ContentType="application/vnd.openxmlformats-officedocument.themeOverride+xml"/>
  <Override PartName="/ppt/theme/themeOverride79.xml" ContentType="application/vnd.openxmlformats-officedocument.themeOverride+xml"/>
  <Override PartName="/ppt/theme/themeOverride80.xml" ContentType="application/vnd.openxmlformats-officedocument.themeOverride+xml"/>
  <Override PartName="/ppt/theme/themeOverride81.xml" ContentType="application/vnd.openxmlformats-officedocument.themeOverride+xml"/>
  <Override PartName="/ppt/theme/themeOverride82.xml" ContentType="application/vnd.openxmlformats-officedocument.themeOverride+xml"/>
  <Override PartName="/ppt/theme/themeOverride83.xml" ContentType="application/vnd.openxmlformats-officedocument.themeOverride+xml"/>
  <Override PartName="/ppt/theme/themeOverride84.xml" ContentType="application/vnd.openxmlformats-officedocument.themeOverride+xml"/>
  <Override PartName="/ppt/theme/themeOverride85.xml" ContentType="application/vnd.openxmlformats-officedocument.themeOverride+xml"/>
  <Override PartName="/ppt/theme/themeOverride86.xml" ContentType="application/vnd.openxmlformats-officedocument.themeOverride+xml"/>
  <Override PartName="/ppt/theme/themeOverride8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6" r:id="rId2"/>
    <p:sldId id="306" r:id="rId3"/>
    <p:sldId id="257" r:id="rId4"/>
    <p:sldId id="342" r:id="rId5"/>
    <p:sldId id="307" r:id="rId6"/>
    <p:sldId id="308" r:id="rId7"/>
    <p:sldId id="343" r:id="rId8"/>
    <p:sldId id="309" r:id="rId9"/>
    <p:sldId id="258" r:id="rId10"/>
    <p:sldId id="310" r:id="rId11"/>
    <p:sldId id="380" r:id="rId12"/>
    <p:sldId id="259" r:id="rId13"/>
    <p:sldId id="400" r:id="rId14"/>
    <p:sldId id="260" r:id="rId15"/>
    <p:sldId id="264" r:id="rId16"/>
    <p:sldId id="338" r:id="rId17"/>
    <p:sldId id="339" r:id="rId18"/>
    <p:sldId id="269" r:id="rId19"/>
    <p:sldId id="270" r:id="rId20"/>
    <p:sldId id="381" r:id="rId21"/>
    <p:sldId id="383" r:id="rId22"/>
    <p:sldId id="382" r:id="rId23"/>
    <p:sldId id="384" r:id="rId24"/>
    <p:sldId id="385" r:id="rId25"/>
    <p:sldId id="386" r:id="rId26"/>
    <p:sldId id="323" r:id="rId27"/>
    <p:sldId id="325" r:id="rId28"/>
    <p:sldId id="340" r:id="rId29"/>
    <p:sldId id="341" r:id="rId30"/>
    <p:sldId id="316" r:id="rId31"/>
    <p:sldId id="282" r:id="rId32"/>
    <p:sldId id="283" r:id="rId33"/>
    <p:sldId id="326" r:id="rId34"/>
    <p:sldId id="292" r:id="rId35"/>
    <p:sldId id="284" r:id="rId36"/>
    <p:sldId id="286" r:id="rId37"/>
    <p:sldId id="288" r:id="rId38"/>
    <p:sldId id="293" r:id="rId39"/>
    <p:sldId id="295" r:id="rId40"/>
    <p:sldId id="301" r:id="rId41"/>
    <p:sldId id="298" r:id="rId42"/>
    <p:sldId id="387" r:id="rId43"/>
    <p:sldId id="388" r:id="rId44"/>
    <p:sldId id="389" r:id="rId45"/>
    <p:sldId id="390" r:id="rId46"/>
    <p:sldId id="329" r:id="rId47"/>
    <p:sldId id="332" r:id="rId48"/>
    <p:sldId id="334" r:id="rId49"/>
    <p:sldId id="337" r:id="rId50"/>
    <p:sldId id="394" r:id="rId51"/>
    <p:sldId id="345" r:id="rId52"/>
    <p:sldId id="401" r:id="rId53"/>
    <p:sldId id="344" r:id="rId54"/>
    <p:sldId id="393" r:id="rId55"/>
    <p:sldId id="392" r:id="rId56"/>
    <p:sldId id="346" r:id="rId57"/>
    <p:sldId id="347" r:id="rId58"/>
    <p:sldId id="349" r:id="rId59"/>
    <p:sldId id="350" r:id="rId60"/>
    <p:sldId id="351" r:id="rId61"/>
    <p:sldId id="352" r:id="rId62"/>
    <p:sldId id="353" r:id="rId63"/>
    <p:sldId id="354" r:id="rId64"/>
    <p:sldId id="355" r:id="rId65"/>
    <p:sldId id="356" r:id="rId66"/>
    <p:sldId id="357" r:id="rId67"/>
    <p:sldId id="358" r:id="rId68"/>
    <p:sldId id="359" r:id="rId69"/>
    <p:sldId id="360" r:id="rId70"/>
    <p:sldId id="361" r:id="rId71"/>
    <p:sldId id="395" r:id="rId72"/>
    <p:sldId id="362" r:id="rId73"/>
    <p:sldId id="363" r:id="rId74"/>
    <p:sldId id="364" r:id="rId75"/>
    <p:sldId id="396" r:id="rId76"/>
    <p:sldId id="397" r:id="rId77"/>
    <p:sldId id="365" r:id="rId78"/>
    <p:sldId id="367" r:id="rId79"/>
    <p:sldId id="399" r:id="rId80"/>
    <p:sldId id="368" r:id="rId81"/>
    <p:sldId id="373" r:id="rId82"/>
    <p:sldId id="374" r:id="rId83"/>
    <p:sldId id="375" r:id="rId84"/>
    <p:sldId id="376" r:id="rId85"/>
    <p:sldId id="377" r:id="rId86"/>
    <p:sldId id="378" r:id="rId87"/>
    <p:sldId id="379" r:id="rId88"/>
    <p:sldId id="398" r:id="rId8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3978" autoAdjust="0"/>
  </p:normalViewPr>
  <p:slideViewPr>
    <p:cSldViewPr>
      <p:cViewPr varScale="1">
        <p:scale>
          <a:sx n="85" d="100"/>
          <a:sy n="85" d="100"/>
        </p:scale>
        <p:origin x="134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48AC-F694-4284-AE06-FE91A1B12C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8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48AC-F694-4284-AE06-FE91A1B12C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9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48AC-F694-4284-AE06-FE91A1B12C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94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1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1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1F54F946-1720-4294-B759-AF164698A9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778E24CF-8FA8-4EDD-A845-65C55CE48E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4B927318-B86F-4979-AAFB-67999D5F8D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850A3-D4BB-44E2-8247-9517871AC8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847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68E508A-4F83-45EB-A6F5-5057CCE9EC0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58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C0FD017-661E-4C74-A47F-75B9D2167F2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933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768FA9D-AC31-4ECC-A668-85224168332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97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9C0BB6D-2845-4DDE-979F-EF07E27C848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89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48AC-F694-4284-AE06-FE91A1B12C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7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48AC-F694-4284-AE06-FE91A1B12C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2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48AC-F694-4284-AE06-FE91A1B12C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15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48AC-F694-4284-AE06-FE91A1B12C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4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48AC-F694-4284-AE06-FE91A1B12C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4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48AC-F694-4284-AE06-FE91A1B12C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49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48AC-F694-4284-AE06-FE91A1B12C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9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848AC-F694-4284-AE06-FE91A1B12C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89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848AC-F694-4284-AE06-FE91A1B12C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8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1.xml"/><Relationship Id="rId5" Type="http://schemas.openxmlformats.org/officeDocument/2006/relationships/image" Target="../media/image24.jpeg"/><Relationship Id="rId4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3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3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8.xml"/><Relationship Id="rId4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9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0.xml"/><Relationship Id="rId4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1.xml"/><Relationship Id="rId4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6.xml"/><Relationship Id="rId4" Type="http://schemas.openxmlformats.org/officeDocument/2006/relationships/image" Target="../media/image4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7.xml"/><Relationship Id="rId4" Type="http://schemas.openxmlformats.org/officeDocument/2006/relationships/image" Target="../media/image41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1.xml"/><Relationship Id="rId4" Type="http://schemas.openxmlformats.org/officeDocument/2006/relationships/image" Target="../media/image4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4.xml"/><Relationship Id="rId4" Type="http://schemas.openxmlformats.org/officeDocument/2006/relationships/image" Target="../media/image43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7.xml"/><Relationship Id="rId4" Type="http://schemas.openxmlformats.org/officeDocument/2006/relationships/image" Target="../media/image4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7.xml"/><Relationship Id="rId4" Type="http://schemas.openxmlformats.org/officeDocument/2006/relationships/image" Target="../media/image45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6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2.xml"/><Relationship Id="rId4" Type="http://schemas.openxmlformats.org/officeDocument/2006/relationships/image" Target="../media/image46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060748" y="0"/>
            <a:ext cx="7086600" cy="1431925"/>
          </a:xfrm>
        </p:spPr>
        <p:txBody>
          <a:bodyPr/>
          <a:lstStyle/>
          <a:p>
            <a:pPr algn="ctr"/>
            <a:r>
              <a:rPr lang="en-US" dirty="0"/>
              <a:t>ECONOMIC GEOGRAPHY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2348880"/>
            <a:ext cx="6400800" cy="1752600"/>
          </a:xfrm>
        </p:spPr>
        <p:txBody>
          <a:bodyPr/>
          <a:lstStyle/>
          <a:p>
            <a:r>
              <a:rPr lang="en-US" sz="2400" dirty="0"/>
              <a:t>The economy is a system of activities and people depending on each other to supply their needs.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Importance of the primary sector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0034" y="1736724"/>
            <a:ext cx="8110566" cy="5121275"/>
          </a:xfrm>
        </p:spPr>
        <p:txBody>
          <a:bodyPr/>
          <a:lstStyle/>
          <a:p>
            <a:r>
              <a:rPr lang="en-US" dirty="0"/>
              <a:t> It provides food</a:t>
            </a:r>
          </a:p>
          <a:p>
            <a:r>
              <a:rPr lang="en-US" dirty="0"/>
              <a:t> It provides raw materials for factories</a:t>
            </a:r>
          </a:p>
          <a:p>
            <a:r>
              <a:rPr lang="en-US" dirty="0"/>
              <a:t> It provides the coal to generate power   </a:t>
            </a:r>
          </a:p>
          <a:p>
            <a:r>
              <a:rPr lang="en-US" dirty="0"/>
              <a:t> It provides valuable export products </a:t>
            </a:r>
          </a:p>
          <a:p>
            <a:r>
              <a:rPr lang="en-US" dirty="0"/>
              <a:t> It provides employment </a:t>
            </a:r>
          </a:p>
          <a:p>
            <a:r>
              <a:rPr lang="en-US" dirty="0"/>
              <a:t>It stimulates the development of infrastructure</a:t>
            </a:r>
          </a:p>
          <a:p>
            <a:r>
              <a:rPr lang="en-US" dirty="0"/>
              <a:t>It stimulates the development of industries</a:t>
            </a:r>
          </a:p>
          <a:p>
            <a:endParaRPr lang="en-US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3200" b="1" dirty="0"/>
              <a:t>	</a:t>
            </a:r>
            <a:r>
              <a:rPr lang="en-ZA" sz="3200" dirty="0">
                <a:solidFill>
                  <a:srgbClr val="FF0000"/>
                </a:solidFill>
              </a:rPr>
              <a:t>Agriculture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b="1" dirty="0">
                <a:solidFill>
                  <a:srgbClr val="FF0000"/>
                </a:solidFill>
              </a:rPr>
              <a:t>Main agric products produced in SA</a:t>
            </a:r>
          </a:p>
          <a:p>
            <a:pPr marL="514350" indent="-514350">
              <a:buNone/>
            </a:pPr>
            <a:endParaRPr lang="en-ZA" b="1" dirty="0"/>
          </a:p>
          <a:p>
            <a:pPr marL="514350" indent="-514350">
              <a:buAutoNum type="arabicPeriod"/>
            </a:pPr>
            <a:r>
              <a:rPr lang="en-ZA" dirty="0"/>
              <a:t>Field crops e.g. Maize</a:t>
            </a:r>
          </a:p>
          <a:p>
            <a:pPr marL="514350" indent="-514350">
              <a:buAutoNum type="arabicPeriod"/>
            </a:pPr>
            <a:r>
              <a:rPr lang="en-ZA" dirty="0"/>
              <a:t>Horticulture (science and art behind fruit, flower and vegetable farming) e.g. Wine </a:t>
            </a:r>
          </a:p>
          <a:p>
            <a:pPr marL="514350" indent="-514350">
              <a:buAutoNum type="arabicPeriod"/>
            </a:pPr>
            <a:r>
              <a:rPr lang="en-ZA" dirty="0"/>
              <a:t>Animal products e.g. Meat and wool</a:t>
            </a:r>
          </a:p>
          <a:p>
            <a:pPr marL="514350" indent="-514350">
              <a:buAutoNum type="arabicPeriod"/>
            </a:pPr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2470280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7543800" cy="1357299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FARMING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BDFF205-D6A8-4211-A631-EB3266AED6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482872"/>
              </p:ext>
            </p:extLst>
          </p:nvPr>
        </p:nvGraphicFramePr>
        <p:xfrm>
          <a:off x="971600" y="1916832"/>
          <a:ext cx="7753671" cy="261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024">
                  <a:extLst>
                    <a:ext uri="{9D8B030D-6E8A-4147-A177-3AD203B41FA5}">
                      <a16:colId xmlns:a16="http://schemas.microsoft.com/office/drawing/2014/main" val="376591286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1869018865"/>
                    </a:ext>
                  </a:extLst>
                </a:gridCol>
                <a:gridCol w="3168351">
                  <a:extLst>
                    <a:ext uri="{9D8B030D-6E8A-4147-A177-3AD203B41FA5}">
                      <a16:colId xmlns:a16="http://schemas.microsoft.com/office/drawing/2014/main" val="11697797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LARGE SCALE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 SCALE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784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DEFINITION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/>
                        <a:t>Production of crops for local and overseas markets to make a profit. Only practiced on a commercial level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/>
                        <a:t>Farming on smaller plots of land with the purpose of making a profit. Can be practiced on a COMMERCIAL OR SUBSISTENCE LEVEL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TECHNOLOGY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/>
                        <a:t>Use of Scientific farming methods: </a:t>
                      </a:r>
                    </a:p>
                    <a:p>
                      <a:pPr algn="just"/>
                      <a:r>
                        <a:rPr lang="en-US" dirty="0"/>
                        <a:t>Chemicals, fertilizers, hybrid seeds, livestock, crop spraying, GM seeds, contour ploughing</a:t>
                      </a:r>
                    </a:p>
                    <a:p>
                      <a:pPr algn="just"/>
                      <a:r>
                        <a:rPr lang="en-US" dirty="0"/>
                        <a:t>Capital intensive – Use of high tech machinery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/>
                        <a:t>Specialised farming:</a:t>
                      </a:r>
                    </a:p>
                    <a:p>
                      <a:pPr algn="just"/>
                      <a:r>
                        <a:rPr lang="en-US" dirty="0"/>
                        <a:t>Use of irrigation and small dams</a:t>
                      </a:r>
                    </a:p>
                    <a:p>
                      <a:pPr algn="just"/>
                      <a:r>
                        <a:rPr lang="en-US" dirty="0"/>
                        <a:t>Intensive farming:</a:t>
                      </a:r>
                    </a:p>
                    <a:p>
                      <a:pPr algn="just"/>
                      <a:r>
                        <a:rPr lang="en-US" dirty="0"/>
                        <a:t>Every available piece of land is used. 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239609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7543800" cy="1357299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FARMING (Cont.)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340768"/>
            <a:ext cx="8396318" cy="5517232"/>
          </a:xfrm>
        </p:spPr>
        <p:txBody>
          <a:bodyPr/>
          <a:lstStyle/>
          <a:p>
            <a:pPr algn="just"/>
            <a:r>
              <a:rPr lang="en-US" b="1" i="1" dirty="0"/>
              <a:t>Subsistence farming</a:t>
            </a:r>
            <a:r>
              <a:rPr lang="en-US" dirty="0"/>
              <a:t>: farmers produce sufficient crops for the needs of their families.  Mixed farming, small farms, communal land ownership, traditional techniques</a:t>
            </a:r>
          </a:p>
          <a:p>
            <a:pPr algn="just"/>
            <a:r>
              <a:rPr lang="en-US" b="1" i="1" dirty="0"/>
              <a:t>Commercial farming</a:t>
            </a:r>
            <a:r>
              <a:rPr lang="en-US" dirty="0"/>
              <a:t>: farming that is conducted in order to sell the produce.  Specialize in fewer products, large farms, new techniques, more infrastructure, farm names and private landownership.  </a:t>
            </a:r>
          </a:p>
        </p:txBody>
      </p:sp>
    </p:spTree>
    <p:extLst>
      <p:ext uri="{BB962C8B-B14F-4D97-AF65-F5344CB8AC3E}">
        <p14:creationId xmlns:p14="http://schemas.microsoft.com/office/powerpoint/2010/main" val="4171200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SUBSISTENCE FARMING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/>
              <a:t>Traditional methods</a:t>
            </a:r>
          </a:p>
          <a:p>
            <a:r>
              <a:rPr lang="en-US" sz="2400" dirty="0"/>
              <a:t>No capital </a:t>
            </a:r>
          </a:p>
          <a:p>
            <a:r>
              <a:rPr lang="en-US" sz="2400" dirty="0"/>
              <a:t>Cereals </a:t>
            </a:r>
          </a:p>
          <a:p>
            <a:r>
              <a:rPr lang="en-US" sz="2400" dirty="0"/>
              <a:t>Vegetables </a:t>
            </a:r>
          </a:p>
        </p:txBody>
      </p:sp>
      <p:pic>
        <p:nvPicPr>
          <p:cNvPr id="13325" name="Picture 13" descr="Subsistence farming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859338" y="1989138"/>
            <a:ext cx="3744912" cy="1871662"/>
          </a:xfrm>
          <a:noFill/>
          <a:ln/>
        </p:spPr>
      </p:pic>
      <p:pic>
        <p:nvPicPr>
          <p:cNvPr id="13326" name="Picture 14" descr="Subsistence Farming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tretch>
            <a:fillRect/>
          </a:stretch>
        </p:blipFill>
        <p:spPr>
          <a:xfrm>
            <a:off x="5441950" y="4114800"/>
            <a:ext cx="2641600" cy="1981200"/>
          </a:xfrm>
          <a:noFill/>
          <a:ln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  <p:bldP spid="1332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COMMERCIAL FARMING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884947"/>
            <a:ext cx="3695700" cy="4114800"/>
          </a:xfrm>
        </p:spPr>
        <p:txBody>
          <a:bodyPr/>
          <a:lstStyle/>
          <a:p>
            <a:r>
              <a:rPr lang="en-US" sz="2400" dirty="0"/>
              <a:t>Modern machinery .</a:t>
            </a:r>
          </a:p>
          <a:p>
            <a:r>
              <a:rPr lang="en-US" sz="2400" dirty="0"/>
              <a:t>Specialize in certain products.</a:t>
            </a:r>
          </a:p>
          <a:p>
            <a:r>
              <a:rPr lang="en-US" sz="2400" dirty="0"/>
              <a:t>Cultivated lands and pastoral farming.</a:t>
            </a:r>
          </a:p>
          <a:p>
            <a:r>
              <a:rPr lang="en-US" sz="2400" dirty="0"/>
              <a:t>Scientific methods.</a:t>
            </a:r>
          </a:p>
          <a:p>
            <a:r>
              <a:rPr lang="en-US" sz="2400" dirty="0"/>
              <a:t>Market orientated </a:t>
            </a:r>
          </a:p>
        </p:txBody>
      </p:sp>
      <p:pic>
        <p:nvPicPr>
          <p:cNvPr id="22535" name="Picture 7" descr="Farming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076057" y="1340769"/>
            <a:ext cx="4067944" cy="2741948"/>
          </a:xfrm>
          <a:noFill/>
          <a:ln/>
        </p:spPr>
      </p:pic>
      <p:pic>
        <p:nvPicPr>
          <p:cNvPr id="22536" name="Picture 8" descr="Farming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tretch>
            <a:fillRect/>
          </a:stretch>
        </p:blipFill>
        <p:spPr>
          <a:xfrm>
            <a:off x="5862703" y="4114800"/>
            <a:ext cx="1800093" cy="1981200"/>
          </a:xfrm>
          <a:noFill/>
          <a:ln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extensive farming.jpg"/>
          <p:cNvPicPr>
            <a:picLocks noGrp="1" noChangeAspect="1"/>
          </p:cNvPicPr>
          <p:nvPr>
            <p:ph/>
          </p:nvPr>
        </p:nvPicPr>
        <p:blipFill>
          <a:blip r:embed="rId4"/>
          <a:stretch>
            <a:fillRect/>
          </a:stretch>
        </p:blipFill>
        <p:spPr>
          <a:xfrm>
            <a:off x="285720" y="1357298"/>
            <a:ext cx="8509382" cy="5214974"/>
          </a:xfrm>
        </p:spPr>
      </p:pic>
      <p:sp>
        <p:nvSpPr>
          <p:cNvPr id="4" name="TextBox 3"/>
          <p:cNvSpPr txBox="1"/>
          <p:nvPr/>
        </p:nvSpPr>
        <p:spPr>
          <a:xfrm>
            <a:off x="357158" y="357166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Extensive farms are large farms using low inputs per hectare. M</a:t>
            </a:r>
            <a:r>
              <a:rPr lang="en-ZA" sz="2400" dirty="0"/>
              <a:t>echanisations reduces</a:t>
            </a:r>
            <a:r>
              <a:rPr lang="en-US" sz="2400" dirty="0"/>
              <a:t> labour use. Sheep, cattle and game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intensive farming.jpg"/>
          <p:cNvPicPr>
            <a:picLocks noGrp="1" noChangeAspect="1"/>
          </p:cNvPicPr>
          <p:nvPr>
            <p:ph/>
          </p:nvPr>
        </p:nvPicPr>
        <p:blipFill>
          <a:blip r:embed="rId4"/>
          <a:stretch>
            <a:fillRect/>
          </a:stretch>
        </p:blipFill>
        <p:spPr>
          <a:xfrm>
            <a:off x="0" y="1000108"/>
            <a:ext cx="8929718" cy="5732900"/>
          </a:xfrm>
        </p:spPr>
      </p:pic>
      <p:sp>
        <p:nvSpPr>
          <p:cNvPr id="4" name="TextBox 3"/>
          <p:cNvSpPr txBox="1"/>
          <p:nvPr/>
        </p:nvSpPr>
        <p:spPr>
          <a:xfrm>
            <a:off x="285720" y="285728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Intensive farming: smaller farms using high levels of input. They produce high yields of high value goods.  Near to market areas.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MACHINERY</a:t>
            </a:r>
          </a:p>
        </p:txBody>
      </p:sp>
      <p:pic>
        <p:nvPicPr>
          <p:cNvPr id="31751" name="Picture 7" descr="Combine Harvester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57200" y="2488936"/>
            <a:ext cx="4038600" cy="2748491"/>
          </a:xfrm>
          <a:noFill/>
          <a:ln/>
        </p:spPr>
      </p:pic>
      <p:pic>
        <p:nvPicPr>
          <p:cNvPr id="31752" name="Picture 8" descr="Combine Harvester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476875" y="2910681"/>
            <a:ext cx="2381250" cy="1905000"/>
          </a:xfrm>
          <a:noFill/>
          <a:ln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STORAGE</a:t>
            </a:r>
          </a:p>
        </p:txBody>
      </p:sp>
      <p:pic>
        <p:nvPicPr>
          <p:cNvPr id="33801" name="Picture 9" descr="Grain Silo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066800" y="1820529"/>
            <a:ext cx="3695700" cy="2246312"/>
          </a:xfrm>
          <a:noFill/>
          <a:ln/>
        </p:spPr>
      </p:pic>
      <p:pic>
        <p:nvPicPr>
          <p:cNvPr id="33804" name="Picture 12" descr="Grain Silo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tretch>
            <a:fillRect/>
          </a:stretch>
        </p:blipFill>
        <p:spPr>
          <a:xfrm>
            <a:off x="2200302" y="4114800"/>
            <a:ext cx="1428696" cy="1981200"/>
          </a:xfrm>
          <a:noFill/>
          <a:ln/>
        </p:spPr>
      </p:pic>
      <p:pic>
        <p:nvPicPr>
          <p:cNvPr id="33803" name="Picture 11" descr="Grain Silo 2"/>
          <p:cNvPicPr>
            <a:picLocks noGrp="1" noChangeAspect="1" noChangeArrowheads="1"/>
          </p:cNvPicPr>
          <p:nvPr>
            <p:ph sz="half" idx="3"/>
          </p:nvPr>
        </p:nvPicPr>
        <p:blipFill>
          <a:blip r:embed="rId6"/>
          <a:stretch>
            <a:fillRect/>
          </a:stretch>
        </p:blipFill>
        <p:spPr>
          <a:xfrm>
            <a:off x="4914900" y="2381060"/>
            <a:ext cx="3695700" cy="3315079"/>
          </a:xfrm>
          <a:noFill/>
          <a:ln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0"/>
            <a:ext cx="8820472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Economics</a:t>
            </a:r>
            <a:r>
              <a:rPr lang="en-US" sz="3200" dirty="0"/>
              <a:t> : is the study of how people produce goods and services.</a:t>
            </a:r>
          </a:p>
          <a:p>
            <a:endParaRPr lang="en-US" sz="3200" dirty="0"/>
          </a:p>
          <a:p>
            <a:r>
              <a:rPr lang="en-US" sz="3200" b="1" i="1" dirty="0"/>
              <a:t>Economic Geography</a:t>
            </a:r>
            <a:r>
              <a:rPr lang="en-US" sz="3200" dirty="0"/>
              <a:t>: looks at where economic activities are carried out and why certain locations are chosen.</a:t>
            </a:r>
          </a:p>
          <a:p>
            <a:endParaRPr lang="en-US" sz="3200" dirty="0"/>
          </a:p>
          <a:p>
            <a:r>
              <a:rPr lang="en-US" sz="3200" b="1" i="1" dirty="0"/>
              <a:t>Gross Domestic Product (GDP): </a:t>
            </a:r>
            <a:r>
              <a:rPr lang="en-US" sz="3200" dirty="0"/>
              <a:t>the value of the goods and services produced in a country in a year.</a:t>
            </a:r>
          </a:p>
          <a:p>
            <a:endParaRPr lang="en-US" sz="3200" dirty="0"/>
          </a:p>
          <a:p>
            <a:r>
              <a:rPr lang="en-US" sz="3200" b="1" i="1" dirty="0"/>
              <a:t>GROSS NATIONAL PRODUCT  (GNP): </a:t>
            </a:r>
            <a:r>
              <a:rPr lang="en-US" sz="3200" i="1" dirty="0"/>
              <a:t>the value of goods and services produced by </a:t>
            </a:r>
            <a:r>
              <a:rPr lang="en-US" sz="3200" i="1" dirty="0" err="1"/>
              <a:t>permanet</a:t>
            </a:r>
            <a:r>
              <a:rPr lang="en-US" sz="3200" i="1" dirty="0"/>
              <a:t> citizen of a country in a year</a:t>
            </a:r>
          </a:p>
          <a:p>
            <a:endParaRPr lang="en-US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87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2800" b="1" dirty="0"/>
              <a:t> </a:t>
            </a:r>
            <a:r>
              <a:rPr lang="en-ZA" sz="2800" b="1" dirty="0">
                <a:solidFill>
                  <a:srgbClr val="FF0000"/>
                </a:solidFill>
              </a:rPr>
              <a:t>FACTORS THAT FAVOUR AGRICULTURE IN SA (NB!!!)</a:t>
            </a:r>
          </a:p>
          <a:p>
            <a:pPr marL="514350" indent="-514350">
              <a:buAutoNum type="arabicPeriod"/>
            </a:pPr>
            <a:r>
              <a:rPr lang="en-ZA" sz="2800" b="1" dirty="0">
                <a:solidFill>
                  <a:srgbClr val="FF0000"/>
                </a:solidFill>
              </a:rPr>
              <a:t>Climate</a:t>
            </a:r>
          </a:p>
          <a:p>
            <a:r>
              <a:rPr lang="en-US" sz="2800" dirty="0"/>
              <a:t>   A range of climates makes it possible for many products .</a:t>
            </a:r>
          </a:p>
          <a:p>
            <a:r>
              <a:rPr lang="en-US" sz="2800" dirty="0"/>
              <a:t>   Most arable areas have at least 200 frost free days.</a:t>
            </a:r>
            <a:endParaRPr lang="en-ZA" sz="2800" b="1" dirty="0"/>
          </a:p>
          <a:p>
            <a:pPr marL="514350" indent="-514350"/>
            <a:r>
              <a:rPr lang="en-ZA" sz="2800" dirty="0"/>
              <a:t>Temperatures are neither too hot nor too cold.</a:t>
            </a:r>
          </a:p>
          <a:p>
            <a:pPr marL="514350" indent="-514350"/>
            <a:r>
              <a:rPr lang="en-US" sz="2800" dirty="0"/>
              <a:t>Subsistence farmers have developed coping methods of dealing with moderate droughts .</a:t>
            </a:r>
          </a:p>
          <a:p>
            <a:pPr marL="514350" indent="-514350"/>
            <a:r>
              <a:rPr lang="en-US" sz="2800" dirty="0"/>
              <a:t>Improved climate research has made drought prediction more accurate</a:t>
            </a:r>
            <a:endParaRPr lang="en-ZA" sz="2800" dirty="0"/>
          </a:p>
          <a:p>
            <a:pPr marL="514350" indent="-514350"/>
            <a:r>
              <a:rPr lang="en-ZA" sz="2800" dirty="0"/>
              <a:t>East coast has no frost, allows for tropical fruits to grow (</a:t>
            </a:r>
            <a:r>
              <a:rPr lang="en-ZA" sz="2800" dirty="0" err="1"/>
              <a:t>Avos</a:t>
            </a:r>
            <a:r>
              <a:rPr lang="en-ZA" sz="2800" dirty="0"/>
              <a:t> and mangos)</a:t>
            </a:r>
          </a:p>
          <a:p>
            <a:pPr marL="0" indent="0">
              <a:buNone/>
            </a:pPr>
            <a:endParaRPr lang="en-ZA" sz="2600" dirty="0"/>
          </a:p>
          <a:p>
            <a:pPr marL="514350" indent="-514350">
              <a:buNone/>
            </a:pPr>
            <a:endParaRPr lang="en-ZA" sz="1800" dirty="0"/>
          </a:p>
          <a:p>
            <a:pPr marL="514350" indent="-514350">
              <a:buAutoNum type="arabicPeriod" startAt="2"/>
            </a:pPr>
            <a:endParaRPr lang="en-ZA" sz="2600" b="1" dirty="0"/>
          </a:p>
          <a:p>
            <a:pPr marL="514350" indent="-514350"/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1947461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60648"/>
            <a:ext cx="7543800" cy="6336704"/>
          </a:xfrm>
        </p:spPr>
        <p:txBody>
          <a:bodyPr/>
          <a:lstStyle/>
          <a:p>
            <a:pPr marL="514350" indent="-514350"/>
            <a:r>
              <a:rPr lang="en-ZA" dirty="0"/>
              <a:t>High rainfall on east coast (Sugarcane)</a:t>
            </a:r>
          </a:p>
          <a:p>
            <a:pPr marL="514350" indent="-514350"/>
            <a:r>
              <a:rPr lang="en-ZA" dirty="0"/>
              <a:t>SW Cape has winter rainfall (Wine)</a:t>
            </a:r>
            <a:r>
              <a:rPr lang="en-US" dirty="0"/>
              <a:t> </a:t>
            </a:r>
          </a:p>
          <a:p>
            <a:pPr marL="514350" indent="-514350"/>
            <a:r>
              <a:rPr lang="en-US" dirty="0"/>
              <a:t>Rivers and lakes can supply additional  water.</a:t>
            </a:r>
            <a:endParaRPr lang="en-ZA" dirty="0"/>
          </a:p>
          <a:p>
            <a:pPr marL="514350" indent="-514350">
              <a:buAutoNum type="arabicPeriod" startAt="2"/>
            </a:pPr>
            <a:r>
              <a:rPr lang="en-ZA" b="1" dirty="0">
                <a:solidFill>
                  <a:srgbClr val="FF0000"/>
                </a:solidFill>
              </a:rPr>
              <a:t>Soils</a:t>
            </a:r>
          </a:p>
          <a:p>
            <a:r>
              <a:rPr lang="en-US" dirty="0"/>
              <a:t>  Much of the landscape is flat .</a:t>
            </a:r>
            <a:endParaRPr lang="en-ZA" b="1" dirty="0"/>
          </a:p>
          <a:p>
            <a:pPr marL="514350" indent="-514350"/>
            <a:r>
              <a:rPr lang="en-ZA" dirty="0"/>
              <a:t>Neutral soils across the country </a:t>
            </a:r>
          </a:p>
          <a:p>
            <a:pPr marL="514350" indent="-514350"/>
            <a:r>
              <a:rPr lang="en-ZA" dirty="0"/>
              <a:t>Suited to livestock and mixed farming</a:t>
            </a:r>
          </a:p>
          <a:p>
            <a:pPr marL="514350" indent="-514350"/>
            <a:r>
              <a:rPr lang="en-US" dirty="0"/>
              <a:t>Exotic crops introduced can produce higher yields.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872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712968" cy="6120680"/>
          </a:xfrm>
        </p:spPr>
        <p:txBody>
          <a:bodyPr>
            <a:noAutofit/>
          </a:bodyPr>
          <a:lstStyle/>
          <a:p>
            <a:pPr marL="514350" indent="-514350">
              <a:buAutoNum type="arabicPeriod" startAt="3"/>
            </a:pPr>
            <a:r>
              <a:rPr lang="en-ZA" b="1" dirty="0">
                <a:solidFill>
                  <a:srgbClr val="FF0000"/>
                </a:solidFill>
              </a:rPr>
              <a:t>Ownership of land</a:t>
            </a:r>
          </a:p>
          <a:p>
            <a:pPr marL="514350" indent="-514350"/>
            <a:r>
              <a:rPr lang="en-ZA" dirty="0"/>
              <a:t>Large commercial farms across country</a:t>
            </a:r>
          </a:p>
          <a:p>
            <a:pPr marL="514350" indent="-514350"/>
            <a:r>
              <a:rPr lang="en-ZA" dirty="0"/>
              <a:t>Irrigation (watering) of crops, GM crops and pesticides.</a:t>
            </a:r>
          </a:p>
          <a:p>
            <a:pPr marL="514350" indent="-514350"/>
            <a:r>
              <a:rPr lang="en-ZA" dirty="0"/>
              <a:t>Water from transfer schemes e.g. Lesotho Highlands.</a:t>
            </a:r>
          </a:p>
          <a:p>
            <a:pPr marL="514350" indent="-514350">
              <a:buAutoNum type="arabicPeriod" startAt="4"/>
            </a:pPr>
            <a:r>
              <a:rPr lang="en-ZA" b="1" dirty="0">
                <a:solidFill>
                  <a:srgbClr val="FF0000"/>
                </a:solidFill>
              </a:rPr>
              <a:t>Trade</a:t>
            </a:r>
          </a:p>
          <a:p>
            <a:pPr marL="514350" indent="-514350"/>
            <a:r>
              <a:rPr lang="en-ZA" dirty="0"/>
              <a:t>EU and SA have NO trade restrictions.</a:t>
            </a:r>
          </a:p>
          <a:p>
            <a:pPr marL="514350" indent="-514350"/>
            <a:r>
              <a:rPr lang="en-ZA" dirty="0"/>
              <a:t>Import duties are limited.</a:t>
            </a:r>
          </a:p>
          <a:p>
            <a:pPr marL="514350" indent="-514350"/>
            <a:r>
              <a:rPr lang="en-ZA" dirty="0"/>
              <a:t>N hemisphere relies on SA products in their winter.</a:t>
            </a:r>
          </a:p>
        </p:txBody>
      </p:sp>
    </p:spTree>
    <p:extLst>
      <p:ext uri="{BB962C8B-B14F-4D97-AF65-F5344CB8AC3E}">
        <p14:creationId xmlns:p14="http://schemas.microsoft.com/office/powerpoint/2010/main" val="3051364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ZA" sz="3100" b="1" dirty="0"/>
              <a:t> </a:t>
            </a:r>
            <a:r>
              <a:rPr lang="en-ZA" sz="3100" b="1" dirty="0">
                <a:solidFill>
                  <a:srgbClr val="FF0000"/>
                </a:solidFill>
              </a:rPr>
              <a:t>Factors that hinder agriculture in SA (NB!!!)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ZA" sz="3100" b="1" dirty="0">
                <a:solidFill>
                  <a:srgbClr val="FF0000"/>
                </a:solidFill>
              </a:rPr>
              <a:t>Climate</a:t>
            </a:r>
          </a:p>
          <a:p>
            <a:r>
              <a:rPr lang="en-US" sz="3300" dirty="0"/>
              <a:t>Insufficient rain and shortage of water.</a:t>
            </a:r>
            <a:endParaRPr lang="en-ZA" sz="3300" b="1" dirty="0"/>
          </a:p>
          <a:p>
            <a:pPr marL="514350" indent="-514350"/>
            <a:r>
              <a:rPr lang="en-ZA" sz="3300" dirty="0"/>
              <a:t>SA average annual rainfall is 495mm/ year (World </a:t>
            </a:r>
            <a:r>
              <a:rPr lang="en-ZA" sz="3300" dirty="0" err="1"/>
              <a:t>avg</a:t>
            </a:r>
            <a:r>
              <a:rPr lang="en-ZA" sz="3300" dirty="0"/>
              <a:t> 850mm/year)</a:t>
            </a:r>
          </a:p>
          <a:p>
            <a:pPr marL="514350" indent="-514350"/>
            <a:r>
              <a:rPr lang="en-ZA" sz="3300" dirty="0"/>
              <a:t>West coast dry with high evaporation rates – farming is difficult</a:t>
            </a:r>
          </a:p>
          <a:p>
            <a:pPr marL="514350" indent="-514350"/>
            <a:r>
              <a:rPr lang="en-ZA" sz="3300" dirty="0"/>
              <a:t>Frost is common on the plateau</a:t>
            </a:r>
          </a:p>
          <a:p>
            <a:pPr marL="514350" indent="-514350"/>
            <a:r>
              <a:rPr lang="en-ZA" sz="3300" dirty="0"/>
              <a:t>Subsistence farmers are at risk of droughts</a:t>
            </a:r>
          </a:p>
          <a:p>
            <a:pPr marL="514350" indent="-514350">
              <a:buNone/>
            </a:pPr>
            <a:endParaRPr lang="en-ZA" sz="1800" dirty="0"/>
          </a:p>
          <a:p>
            <a:pPr marL="514350" indent="-514350">
              <a:buAutoNum type="arabicPeriod" startAt="2"/>
            </a:pPr>
            <a:r>
              <a:rPr lang="en-ZA" sz="3100" b="1" dirty="0">
                <a:solidFill>
                  <a:srgbClr val="FF0000"/>
                </a:solidFill>
              </a:rPr>
              <a:t>Soils</a:t>
            </a:r>
          </a:p>
          <a:p>
            <a:r>
              <a:rPr lang="en-US" dirty="0"/>
              <a:t>Only 7% of the land is arable. </a:t>
            </a:r>
          </a:p>
          <a:p>
            <a:r>
              <a:rPr lang="en-US" dirty="0"/>
              <a:t>Many arable areas are too densely populated for farmers to develop commercial farms </a:t>
            </a:r>
          </a:p>
          <a:p>
            <a:r>
              <a:rPr lang="en-US" dirty="0"/>
              <a:t>Many arable areas are too densely populated for farmers to develop commercial farms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/>
            <a:endParaRPr lang="en-US" sz="2800" dirty="0"/>
          </a:p>
          <a:p>
            <a:pPr marL="514350" indent="-514350"/>
            <a:endParaRPr lang="en-ZA" sz="2600" dirty="0"/>
          </a:p>
          <a:p>
            <a:pPr marL="514350" indent="-514350"/>
            <a:endParaRPr lang="en-ZA" sz="2600" dirty="0"/>
          </a:p>
          <a:p>
            <a:pPr marL="514350" indent="-514350">
              <a:buNone/>
            </a:pPr>
            <a:endParaRPr lang="en-ZA" sz="1800" dirty="0"/>
          </a:p>
          <a:p>
            <a:pPr marL="514350" indent="-514350"/>
            <a:endParaRPr lang="en-ZA" sz="1800" dirty="0"/>
          </a:p>
          <a:p>
            <a:pPr marL="514350" indent="-514350"/>
            <a:endParaRPr lang="en-ZA" sz="1800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21894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712968" cy="6048672"/>
          </a:xfrm>
        </p:spPr>
        <p:txBody>
          <a:bodyPr/>
          <a:lstStyle/>
          <a:p>
            <a:r>
              <a:rPr lang="en-US" dirty="0"/>
              <a:t>Soils are thin especially those on steep slopes</a:t>
            </a:r>
            <a:endParaRPr lang="en-ZA" sz="3600" b="1" dirty="0"/>
          </a:p>
          <a:p>
            <a:pPr marL="514350" indent="-514350"/>
            <a:r>
              <a:rPr lang="en-ZA" b="1" dirty="0"/>
              <a:t>Alkaline (PH greater than 7) </a:t>
            </a:r>
            <a:r>
              <a:rPr lang="en-ZA" dirty="0"/>
              <a:t>soils on west coast mean few crops can grow</a:t>
            </a:r>
          </a:p>
          <a:p>
            <a:pPr marL="514350" indent="-514350"/>
            <a:r>
              <a:rPr lang="en-ZA" dirty="0"/>
              <a:t>Severe overgrazing and poor farming techniques has damaged soils</a:t>
            </a:r>
          </a:p>
          <a:p>
            <a:pPr marL="514350" indent="-514350"/>
            <a:r>
              <a:rPr lang="en-US" dirty="0"/>
              <a:t>Some exotic crops like maize produce good yields in years with enough rain but are very poor in times of drought </a:t>
            </a:r>
          </a:p>
          <a:p>
            <a:pPr marL="514350" indent="-514350"/>
            <a:r>
              <a:rPr lang="en-US" dirty="0"/>
              <a:t>Poverty seriously limits agricultural development.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447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3"/>
            </a:pPr>
            <a:r>
              <a:rPr lang="en-ZA" b="1" dirty="0">
                <a:solidFill>
                  <a:srgbClr val="FF0000"/>
                </a:solidFill>
              </a:rPr>
              <a:t>Ownership of lands</a:t>
            </a:r>
          </a:p>
          <a:p>
            <a:pPr marL="514350" indent="-514350"/>
            <a:r>
              <a:rPr lang="en-ZA" dirty="0"/>
              <a:t>Land tenure </a:t>
            </a:r>
          </a:p>
          <a:p>
            <a:pPr marL="514350" indent="-514350"/>
            <a:r>
              <a:rPr lang="en-ZA" dirty="0"/>
              <a:t>Nationalisation</a:t>
            </a:r>
          </a:p>
          <a:p>
            <a:pPr marL="514350" indent="-514350"/>
            <a:r>
              <a:rPr lang="en-ZA" dirty="0"/>
              <a:t>Farm attacks</a:t>
            </a:r>
          </a:p>
          <a:p>
            <a:pPr marL="514350" indent="-514350">
              <a:buNone/>
            </a:pPr>
            <a:endParaRPr lang="en-ZA" dirty="0"/>
          </a:p>
          <a:p>
            <a:pPr marL="514350" indent="-514350">
              <a:buAutoNum type="arabicPeriod" startAt="4"/>
            </a:pPr>
            <a:r>
              <a:rPr lang="en-ZA" b="1" dirty="0">
                <a:solidFill>
                  <a:srgbClr val="FF0000"/>
                </a:solidFill>
              </a:rPr>
              <a:t>Trade</a:t>
            </a:r>
          </a:p>
          <a:p>
            <a:pPr marL="514350" indent="-514350"/>
            <a:r>
              <a:rPr lang="en-ZA" dirty="0"/>
              <a:t>Subsidies after 1980 decreased</a:t>
            </a:r>
          </a:p>
          <a:p>
            <a:pPr marL="514350" indent="-514350"/>
            <a:r>
              <a:rPr lang="en-US" dirty="0"/>
              <a:t>Foreign competition is often a serious hindrance</a:t>
            </a:r>
            <a:endParaRPr lang="en-ZA" dirty="0"/>
          </a:p>
          <a:p>
            <a:pPr marL="514350" indent="-514350"/>
            <a:r>
              <a:rPr lang="en-ZA" dirty="0"/>
              <a:t>Fluctuations in maize price has hurt farmers</a:t>
            </a:r>
          </a:p>
          <a:p>
            <a:pPr marL="514350" indent="-514350"/>
            <a:endParaRPr lang="en-ZA" sz="2600" dirty="0"/>
          </a:p>
          <a:p>
            <a:pPr>
              <a:buNone/>
            </a:pPr>
            <a:endParaRPr lang="en-ZA" b="1" dirty="0"/>
          </a:p>
          <a:p>
            <a:pPr>
              <a:buNone/>
            </a:pPr>
            <a:endParaRPr lang="en-ZA" b="1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47211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7"/>
          </a:xfrm>
        </p:spPr>
        <p:txBody>
          <a:bodyPr/>
          <a:lstStyle/>
          <a:p>
            <a:pPr algn="ctr"/>
            <a:r>
              <a:rPr lang="en-US" sz="3600" dirty="0"/>
              <a:t>Food security </a:t>
            </a:r>
            <a:br>
              <a:rPr lang="en-US" sz="2000" dirty="0"/>
            </a:br>
            <a:r>
              <a:rPr lang="en-US" sz="2000" dirty="0">
                <a:solidFill>
                  <a:schemeClr val="tx1"/>
                </a:solidFill>
              </a:rPr>
              <a:t>When all people have </a:t>
            </a:r>
            <a:r>
              <a:rPr lang="en-US" sz="2000" u="sng" dirty="0">
                <a:solidFill>
                  <a:schemeClr val="tx1"/>
                </a:solidFill>
              </a:rPr>
              <a:t>excess</a:t>
            </a:r>
            <a:r>
              <a:rPr lang="en-US" sz="2000" dirty="0">
                <a:solidFill>
                  <a:schemeClr val="tx1"/>
                </a:solidFill>
              </a:rPr>
              <a:t> to </a:t>
            </a:r>
            <a:r>
              <a:rPr lang="en-US" sz="2000" u="sng" dirty="0">
                <a:solidFill>
                  <a:schemeClr val="tx1"/>
                </a:solidFill>
              </a:rPr>
              <a:t>nutritious</a:t>
            </a:r>
            <a:r>
              <a:rPr lang="en-US" sz="2000" dirty="0">
                <a:solidFill>
                  <a:schemeClr val="tx1"/>
                </a:solidFill>
              </a:rPr>
              <a:t>  food to meet their needs for a healthy and productive life. </a:t>
            </a:r>
          </a:p>
        </p:txBody>
      </p:sp>
      <p:pic>
        <p:nvPicPr>
          <p:cNvPr id="4" name="Content Placeholder 3" descr="FoodSecurityTwo 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90750" y="2277269"/>
            <a:ext cx="4762500" cy="3171825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d insecurity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049117"/>
            <a:ext cx="6286544" cy="4749800"/>
          </a:xfrm>
          <a:prstGeom prst="rect">
            <a:avLst/>
          </a:prstGeom>
        </p:spPr>
      </p:pic>
      <p:pic>
        <p:nvPicPr>
          <p:cNvPr id="3" name="Picture 2" descr="food insecurity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-26342"/>
            <a:ext cx="414340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85720" y="214290"/>
            <a:ext cx="414340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2"/>
                </a:solidFill>
              </a:rPr>
              <a:t>Food insecurity exists when people live in fear of hunger and starvation.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15140" y="3714752"/>
            <a:ext cx="2000264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As many as 39% of our population lives with food insecurity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8280920" cy="602128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  </a:t>
            </a:r>
            <a:r>
              <a:rPr lang="en-US" b="1" dirty="0">
                <a:solidFill>
                  <a:srgbClr val="FF0000"/>
                </a:solidFill>
              </a:rPr>
              <a:t>Importance of food security in South Africa</a:t>
            </a:r>
            <a:endParaRPr lang="en-US" b="1" dirty="0"/>
          </a:p>
          <a:p>
            <a:r>
              <a:rPr lang="en-US" dirty="0"/>
              <a:t>Food needs to be available on a national and household level</a:t>
            </a:r>
          </a:p>
          <a:p>
            <a:r>
              <a:rPr lang="en-US" dirty="0"/>
              <a:t>Food must be accessible on a sustainable basis to households and at national level.</a:t>
            </a:r>
          </a:p>
          <a:p>
            <a:r>
              <a:rPr lang="en-US" dirty="0"/>
              <a:t>Food must be affordable</a:t>
            </a:r>
          </a:p>
          <a:p>
            <a:r>
              <a:rPr lang="en-US" dirty="0"/>
              <a:t>Food supply must be reliable and produced under safety regulations</a:t>
            </a:r>
          </a:p>
          <a:p>
            <a:r>
              <a:rPr lang="en-US" dirty="0"/>
              <a:t>Food must be distributed so that country is food secure in all areas.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8739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332656"/>
            <a:ext cx="7543800" cy="6336704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Factors influencing food security</a:t>
            </a:r>
          </a:p>
          <a:p>
            <a:r>
              <a:rPr lang="en-US" sz="2800" dirty="0"/>
              <a:t>Climatic effects such as floods or drought</a:t>
            </a:r>
          </a:p>
          <a:p>
            <a:r>
              <a:rPr lang="en-US" sz="2800" dirty="0"/>
              <a:t>High fuel prices makes food products more expensive to transport</a:t>
            </a:r>
          </a:p>
          <a:p>
            <a:r>
              <a:rPr lang="en-US" sz="2800" dirty="0"/>
              <a:t>High levels of HIV/Aids lowers productivity and yields</a:t>
            </a:r>
          </a:p>
          <a:p>
            <a:r>
              <a:rPr lang="en-US" sz="2800" dirty="0"/>
              <a:t>Unstable socio-political environments</a:t>
            </a:r>
          </a:p>
          <a:p>
            <a:r>
              <a:rPr lang="en-US" sz="2800" dirty="0"/>
              <a:t>Imbalances in trade mean that consumers push prices</a:t>
            </a:r>
          </a:p>
          <a:p>
            <a:r>
              <a:rPr lang="en-US" sz="2800" dirty="0"/>
              <a:t>Lack of natural resources hampers the ability to grow food.</a:t>
            </a:r>
          </a:p>
          <a:p>
            <a:r>
              <a:rPr lang="en-US" sz="2800" dirty="0"/>
              <a:t>Population growth-as population grow so must food supply</a:t>
            </a:r>
          </a:p>
          <a:p>
            <a:pPr marL="0" indent="0"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7638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7543800" cy="766746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ECONOMIC SECTORS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357298"/>
            <a:ext cx="8610632" cy="521495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b="1" i="1" dirty="0"/>
              <a:t>Primary sector</a:t>
            </a:r>
            <a:r>
              <a:rPr lang="en-US" dirty="0"/>
              <a:t>: the exploitation of natural resources e.g. farming , mining, fishing, forestry and hunting.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b="1" i="1" dirty="0"/>
              <a:t>Secondary sector</a:t>
            </a:r>
            <a:r>
              <a:rPr lang="en-US" dirty="0"/>
              <a:t>: change raw materials into something more useful and valuable e.g. processing and manufacturing.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b="1" i="1" dirty="0"/>
              <a:t>Tertiary sector</a:t>
            </a:r>
            <a:r>
              <a:rPr lang="en-US" dirty="0"/>
              <a:t>: The provision of services, profession, trade and transport.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b="1" i="1" dirty="0"/>
              <a:t>Quaternary sector</a:t>
            </a:r>
            <a:r>
              <a:rPr lang="en-US" dirty="0"/>
              <a:t>: Intellectual services, e.g. research, espionage, IT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Challenges facing South African agriculture </a:t>
            </a:r>
          </a:p>
        </p:txBody>
      </p:sp>
      <p:pic>
        <p:nvPicPr>
          <p:cNvPr id="4" name="Content Placeholder 3" descr="scan001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74305" y="1736725"/>
            <a:ext cx="7858180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MINING</a:t>
            </a:r>
          </a:p>
        </p:txBody>
      </p:sp>
      <p:pic>
        <p:nvPicPr>
          <p:cNvPr id="58378" name="Picture 10" descr="Mining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79388" y="2060575"/>
            <a:ext cx="4321175" cy="3960813"/>
          </a:xfrm>
          <a:noFill/>
          <a:ln/>
        </p:spPr>
      </p:pic>
      <p:pic>
        <p:nvPicPr>
          <p:cNvPr id="58379" name="Picture 11" descr="Mining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648200" y="2348706"/>
            <a:ext cx="4038600" cy="3028950"/>
          </a:xfrm>
          <a:noFill/>
          <a:ln/>
        </p:spPr>
      </p:pic>
      <p:sp>
        <p:nvSpPr>
          <p:cNvPr id="583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36957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/>
              <a:t>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1"/>
            <a:ext cx="7543800" cy="819944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The importance of mining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124745"/>
            <a:ext cx="7543800" cy="573325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SA has a wide variety of minerals e.g. </a:t>
            </a:r>
            <a:r>
              <a:rPr lang="en-ZA" sz="2800" dirty="0"/>
              <a:t>Gold, coal, platinum, diamonds </a:t>
            </a:r>
            <a:r>
              <a:rPr lang="en-ZA" sz="2800" dirty="0" err="1"/>
              <a:t>etc</a:t>
            </a:r>
            <a:r>
              <a:rPr lang="en-ZA" sz="2800" dirty="0"/>
              <a:t> 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It employs over a 1 million workers.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It has created numerous other industries and services due to the ripple effect it has had on the economy.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It stimulates import-export trade.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It brings in foreign revenue into the country.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It contributes large amounts of revenue to the SA government in the form of taxes.</a:t>
            </a:r>
          </a:p>
          <a:p>
            <a:pPr>
              <a:lnSpc>
                <a:spcPct val="90000"/>
              </a:lnSpc>
            </a:pPr>
            <a:r>
              <a:rPr lang="en-ZA" sz="2800" b="1" dirty="0"/>
              <a:t>Beneficiation</a:t>
            </a:r>
            <a:r>
              <a:rPr lang="en-ZA" sz="2800" dirty="0"/>
              <a:t> (separation and crush minerals into valuable substances)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124744"/>
            <a:ext cx="8208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/>
              <a:t>  Mining contributed </a:t>
            </a:r>
            <a:r>
              <a:rPr lang="en-ZA" sz="2800" dirty="0"/>
              <a:t>9.5% of GDP in 2014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/>
              <a:t>R302, 2 billion worth of sales in 2014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800" b="1" dirty="0"/>
              <a:t>Beneficiation</a:t>
            </a:r>
            <a:r>
              <a:rPr lang="en-ZA" sz="2800" dirty="0"/>
              <a:t> (separation and crush minerals into valuable substances)</a:t>
            </a:r>
            <a:r>
              <a:rPr lang="en-US" sz="2800" dirty="0"/>
              <a:t>       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 The wealth derived from mining has funded the     </a:t>
            </a:r>
          </a:p>
          <a:p>
            <a:r>
              <a:rPr lang="en-US" sz="2800" dirty="0"/>
              <a:t>   building of South Africa’s infrastructure 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 Mines and the people they employ pay  many  </a:t>
            </a:r>
          </a:p>
          <a:p>
            <a:r>
              <a:rPr lang="en-US" sz="2800" dirty="0"/>
              <a:t>   billions of </a:t>
            </a:r>
            <a:r>
              <a:rPr lang="en-US" sz="2800" dirty="0" err="1"/>
              <a:t>rands</a:t>
            </a:r>
            <a:r>
              <a:rPr lang="en-US" sz="2800" dirty="0"/>
              <a:t> in taxes.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 Our coal provides for 92% of the electricity      </a:t>
            </a:r>
          </a:p>
          <a:p>
            <a:r>
              <a:rPr lang="en-US" sz="2800" dirty="0"/>
              <a:t>   generated and for 30% of liquid fuel </a:t>
            </a:r>
          </a:p>
          <a:p>
            <a:r>
              <a:rPr lang="en-US" sz="2800" dirty="0"/>
              <a:t>   production by SASOL.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184484"/>
            <a:ext cx="7543800" cy="1431925"/>
          </a:xfrm>
        </p:spPr>
        <p:txBody>
          <a:bodyPr/>
          <a:lstStyle/>
          <a:p>
            <a:pPr algn="ctr"/>
            <a:r>
              <a:rPr lang="en-US" sz="2800" dirty="0"/>
              <a:t>PLATINUM</a:t>
            </a:r>
          </a:p>
        </p:txBody>
      </p:sp>
      <p:pic>
        <p:nvPicPr>
          <p:cNvPr id="81932" name="Picture 12" descr="Platinum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066800" y="2162006"/>
            <a:ext cx="3695700" cy="3753188"/>
          </a:xfrm>
          <a:noFill/>
          <a:ln/>
        </p:spPr>
      </p:pic>
      <p:pic>
        <p:nvPicPr>
          <p:cNvPr id="81930" name="Picture 10" descr="Platinu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5219700" y="2133600"/>
            <a:ext cx="2952750" cy="1763713"/>
          </a:xfrm>
          <a:noFill/>
          <a:ln/>
        </p:spPr>
      </p:pic>
      <p:pic>
        <p:nvPicPr>
          <p:cNvPr id="81931" name="Picture 11" descr="Platinum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>
          <a:xfrm>
            <a:off x="5219700" y="4221163"/>
            <a:ext cx="3024188" cy="1655762"/>
          </a:xfrm>
          <a:noFill/>
          <a:ln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GOLD</a:t>
            </a:r>
            <a:r>
              <a:rPr lang="en-US" dirty="0"/>
              <a:t> </a:t>
            </a:r>
          </a:p>
        </p:txBody>
      </p:sp>
      <p:pic>
        <p:nvPicPr>
          <p:cNvPr id="63493" name="Picture 5" descr="Gold Bars 1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41594" y="1600200"/>
            <a:ext cx="6460812" cy="4525963"/>
          </a:xfrm>
          <a:noFill/>
          <a:ln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GOLD BEARING ROCKS </a:t>
            </a:r>
          </a:p>
        </p:txBody>
      </p:sp>
      <p:pic>
        <p:nvPicPr>
          <p:cNvPr id="67592" name="Picture 8" descr="Reefs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066800" y="2583063"/>
            <a:ext cx="3695700" cy="2911074"/>
          </a:xfrm>
          <a:noFill/>
          <a:ln/>
        </p:spPr>
      </p:pic>
      <p:pic>
        <p:nvPicPr>
          <p:cNvPr id="67593" name="Picture 9" descr="Conglomerate Rock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tretch>
            <a:fillRect/>
          </a:stretch>
        </p:blipFill>
        <p:spPr>
          <a:xfrm>
            <a:off x="5577979" y="1981200"/>
            <a:ext cx="2369541" cy="1981200"/>
          </a:xfrm>
          <a:noFill/>
          <a:ln/>
        </p:spPr>
      </p:pic>
      <p:pic>
        <p:nvPicPr>
          <p:cNvPr id="67594" name="Picture 10" descr="Conglomerate Rock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/>
          <a:stretch>
            <a:fillRect/>
          </a:stretch>
        </p:blipFill>
        <p:spPr>
          <a:xfrm>
            <a:off x="5428609" y="4114800"/>
            <a:ext cx="2668282" cy="1981200"/>
          </a:xfrm>
          <a:noFill/>
          <a:ln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GOLD MINE</a:t>
            </a:r>
          </a:p>
        </p:txBody>
      </p:sp>
      <p:pic>
        <p:nvPicPr>
          <p:cNvPr id="72710" name="Picture 6" descr="Gold Mine SA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900113" y="1989138"/>
            <a:ext cx="3862387" cy="4103687"/>
          </a:xfrm>
          <a:noFill/>
          <a:ln/>
        </p:spPr>
      </p:pic>
      <p:pic>
        <p:nvPicPr>
          <p:cNvPr id="72712" name="Picture 8" descr="Gold Mining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865125" y="1600200"/>
            <a:ext cx="3604749" cy="4525963"/>
          </a:xfrm>
          <a:noFill/>
          <a:ln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COAL </a:t>
            </a:r>
          </a:p>
        </p:txBody>
      </p:sp>
      <p:pic>
        <p:nvPicPr>
          <p:cNvPr id="83974" name="Picture 6" descr="Coal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54691" y="1600200"/>
            <a:ext cx="6034617" cy="4525963"/>
          </a:xfrm>
          <a:noFill/>
          <a:ln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Open Cast Coal Mining Equipment</a:t>
            </a:r>
          </a:p>
        </p:txBody>
      </p:sp>
      <p:pic>
        <p:nvPicPr>
          <p:cNvPr id="88069" name="Picture 5" descr="Dump Trucks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56049" y="1600200"/>
            <a:ext cx="6231902" cy="4525963"/>
          </a:xfrm>
          <a:noFill/>
          <a:ln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DUMISANI\Pictures\key-sectors-2013-artic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424936" cy="648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528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304801"/>
            <a:ext cx="8359080" cy="1035968"/>
          </a:xfrm>
        </p:spPr>
        <p:txBody>
          <a:bodyPr/>
          <a:lstStyle/>
          <a:p>
            <a:pPr algn="ctr"/>
            <a:r>
              <a:rPr lang="en-US" sz="2800" dirty="0"/>
              <a:t>Underground Mining : Board and Pillar Method</a:t>
            </a:r>
          </a:p>
        </p:txBody>
      </p:sp>
      <p:pic>
        <p:nvPicPr>
          <p:cNvPr id="106502" name="Picture 6" descr="Board and Pillar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68670" y="1600200"/>
            <a:ext cx="7606660" cy="4525963"/>
          </a:xfrm>
          <a:noFill/>
          <a:ln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>
          <a:xfrm>
            <a:off x="1005068" y="363100"/>
            <a:ext cx="7543800" cy="589424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Beneficiation Plant </a:t>
            </a:r>
          </a:p>
        </p:txBody>
      </p:sp>
      <p:pic>
        <p:nvPicPr>
          <p:cNvPr id="94214" name="Picture 6" descr="Beneficiation Plant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67000" y="2434431"/>
            <a:ext cx="3810000" cy="2857500"/>
          </a:xfrm>
          <a:noFill/>
          <a:ln/>
        </p:spPr>
      </p:pic>
      <p:sp>
        <p:nvSpPr>
          <p:cNvPr id="2" name="Rectangle 1"/>
          <p:cNvSpPr/>
          <p:nvPr/>
        </p:nvSpPr>
        <p:spPr>
          <a:xfrm>
            <a:off x="746417" y="962811"/>
            <a:ext cx="84249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ZA" sz="2800" b="1" dirty="0"/>
              <a:t>Beneficiation</a:t>
            </a:r>
            <a:r>
              <a:rPr lang="en-ZA" dirty="0"/>
              <a:t> (</a:t>
            </a:r>
            <a:r>
              <a:rPr lang="en-ZA" sz="2400" dirty="0"/>
              <a:t>separation and crush minerals into valuable substances)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ZA" sz="2800" b="1" dirty="0">
                <a:solidFill>
                  <a:srgbClr val="FF0000"/>
                </a:solidFill>
              </a:rPr>
              <a:t>Factors that favour mining in SA</a:t>
            </a:r>
          </a:p>
          <a:p>
            <a:pPr marL="514350" indent="-514350">
              <a:buAutoNum type="arabicPeriod"/>
            </a:pPr>
            <a:r>
              <a:rPr lang="en-ZA" sz="2800" b="1" dirty="0">
                <a:solidFill>
                  <a:srgbClr val="FF0000"/>
                </a:solidFill>
              </a:rPr>
              <a:t>Geology</a:t>
            </a:r>
          </a:p>
          <a:p>
            <a:r>
              <a:rPr lang="en-ZA" sz="2800" dirty="0"/>
              <a:t>Thick deposits (Bushveld Igneous Complex &amp; Witbank)</a:t>
            </a:r>
          </a:p>
          <a:p>
            <a:r>
              <a:rPr lang="en-US" sz="2800" dirty="0"/>
              <a:t>South Africa has a wide range of minerals.</a:t>
            </a:r>
          </a:p>
          <a:p>
            <a:r>
              <a:rPr lang="en-US" sz="2800" dirty="0"/>
              <a:t>The quality and concentrations of minerals is very high.</a:t>
            </a:r>
          </a:p>
          <a:p>
            <a:r>
              <a:rPr lang="en-US" sz="2800" dirty="0"/>
              <a:t>Most of the minerals are quite near the surface, reducing production costs.</a:t>
            </a:r>
          </a:p>
          <a:p>
            <a:r>
              <a:rPr lang="en-US" sz="2800" dirty="0"/>
              <a:t>South African rock layers also have a low thermal gradient </a:t>
            </a:r>
            <a:endParaRPr lang="en-ZA" sz="2800" dirty="0"/>
          </a:p>
          <a:p>
            <a:pPr marL="514350" indent="-514350">
              <a:buAutoNum type="arabicPeriod" startAt="2"/>
            </a:pPr>
            <a:r>
              <a:rPr lang="en-ZA" sz="2800" b="1" dirty="0">
                <a:solidFill>
                  <a:srgbClr val="FF0000"/>
                </a:solidFill>
              </a:rPr>
              <a:t>Labour</a:t>
            </a:r>
          </a:p>
          <a:p>
            <a:pPr marL="514350" indent="-514350"/>
            <a:r>
              <a:rPr lang="en-ZA" sz="2800" dirty="0"/>
              <a:t>Both skilled and unskilled; migrant labourers</a:t>
            </a:r>
          </a:p>
          <a:p>
            <a:pPr marL="514350" indent="-514350"/>
            <a:endParaRPr lang="en-ZA" sz="2600" dirty="0"/>
          </a:p>
          <a:p>
            <a:pPr>
              <a:buNone/>
            </a:pPr>
            <a:endParaRPr lang="en-ZA" sz="2600" b="1" dirty="0"/>
          </a:p>
          <a:p>
            <a:pPr>
              <a:buNone/>
            </a:pPr>
            <a:endParaRPr lang="en-ZA" sz="2600" b="1" dirty="0"/>
          </a:p>
        </p:txBody>
      </p:sp>
    </p:spTree>
    <p:extLst>
      <p:ext uri="{BB962C8B-B14F-4D97-AF65-F5344CB8AC3E}">
        <p14:creationId xmlns:p14="http://schemas.microsoft.com/office/powerpoint/2010/main" val="3414608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692696"/>
            <a:ext cx="7543800" cy="5616624"/>
          </a:xfrm>
        </p:spPr>
        <p:txBody>
          <a:bodyPr/>
          <a:lstStyle/>
          <a:p>
            <a:pPr marL="514350" indent="-514350">
              <a:buAutoNum type="arabicPeriod" startAt="3"/>
            </a:pPr>
            <a:r>
              <a:rPr lang="en-ZA" b="1" dirty="0">
                <a:solidFill>
                  <a:srgbClr val="FF0000"/>
                </a:solidFill>
              </a:rPr>
              <a:t>Investment</a:t>
            </a:r>
          </a:p>
          <a:p>
            <a:pPr marL="514350" indent="-514350"/>
            <a:r>
              <a:rPr lang="en-ZA" dirty="0"/>
              <a:t>Countries have invested money in our mines</a:t>
            </a:r>
          </a:p>
          <a:p>
            <a:pPr marL="514350" indent="-514350">
              <a:buAutoNum type="arabicPeriod" startAt="4"/>
            </a:pPr>
            <a:r>
              <a:rPr lang="en-ZA" b="1" dirty="0">
                <a:solidFill>
                  <a:srgbClr val="FF0000"/>
                </a:solidFill>
              </a:rPr>
              <a:t>Infrastructure</a:t>
            </a:r>
          </a:p>
          <a:p>
            <a:pPr marL="514350" indent="-514350"/>
            <a:r>
              <a:rPr lang="en-ZA" dirty="0"/>
              <a:t>Railway, roads, water and electricity readily available</a:t>
            </a:r>
          </a:p>
          <a:p>
            <a:r>
              <a:rPr lang="en-GB" dirty="0"/>
              <a:t>Harbours give access to overseas markets</a:t>
            </a:r>
          </a:p>
        </p:txBody>
      </p:sp>
    </p:spTree>
    <p:extLst>
      <p:ext uri="{BB962C8B-B14F-4D97-AF65-F5344CB8AC3E}">
        <p14:creationId xmlns:p14="http://schemas.microsoft.com/office/powerpoint/2010/main" val="246248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ZA" sz="2800" b="1" dirty="0"/>
              <a:t> </a:t>
            </a:r>
            <a:r>
              <a:rPr lang="en-ZA" b="1" dirty="0">
                <a:solidFill>
                  <a:srgbClr val="FF0000"/>
                </a:solidFill>
              </a:rPr>
              <a:t>Factors that hinder mining in SA</a:t>
            </a:r>
          </a:p>
          <a:p>
            <a:pPr marL="514350" indent="-514350">
              <a:buAutoNum type="arabicPeriod"/>
            </a:pPr>
            <a:r>
              <a:rPr lang="en-ZA" sz="2800" b="1" dirty="0">
                <a:solidFill>
                  <a:srgbClr val="FF0000"/>
                </a:solidFill>
              </a:rPr>
              <a:t>Climate</a:t>
            </a:r>
          </a:p>
          <a:p>
            <a:pPr marL="514350" indent="-514350"/>
            <a:r>
              <a:rPr lang="en-ZA" sz="2800" dirty="0"/>
              <a:t>High temps (</a:t>
            </a:r>
            <a:r>
              <a:rPr lang="en-ZA" sz="2800" dirty="0" err="1"/>
              <a:t>Kuruman</a:t>
            </a:r>
            <a:r>
              <a:rPr lang="en-ZA" sz="2800" dirty="0"/>
              <a:t>) hard to cool mines down</a:t>
            </a:r>
          </a:p>
          <a:p>
            <a:pPr marL="514350" indent="-514350">
              <a:buAutoNum type="arabicPeriod" startAt="2"/>
            </a:pPr>
            <a:r>
              <a:rPr lang="en-ZA" sz="2800" b="1" dirty="0">
                <a:solidFill>
                  <a:srgbClr val="FF0000"/>
                </a:solidFill>
              </a:rPr>
              <a:t>Distance</a:t>
            </a:r>
          </a:p>
          <a:p>
            <a:r>
              <a:rPr lang="en-US" sz="2800" dirty="0"/>
              <a:t> Many of our mines are far inland.</a:t>
            </a:r>
            <a:endParaRPr lang="en-ZA" sz="2800" b="1" dirty="0"/>
          </a:p>
          <a:p>
            <a:pPr marL="514350" indent="-514350"/>
            <a:r>
              <a:rPr lang="en-ZA" sz="2800" dirty="0"/>
              <a:t>Huge distances from mines to harbour (Witbank – Richards bay 500kms)</a:t>
            </a:r>
          </a:p>
          <a:p>
            <a:pPr marL="514350" indent="-514350">
              <a:buAutoNum type="arabicPeriod" startAt="3"/>
            </a:pPr>
            <a:r>
              <a:rPr lang="en-ZA" sz="2800" b="1" dirty="0">
                <a:solidFill>
                  <a:srgbClr val="FF0000"/>
                </a:solidFill>
              </a:rPr>
              <a:t>Labour/Accidents</a:t>
            </a:r>
          </a:p>
          <a:p>
            <a:pPr marL="514350" indent="-514350"/>
            <a:r>
              <a:rPr lang="en-ZA" sz="2800" dirty="0"/>
              <a:t>Strikes, tribal fighting &amp; high cost of training new staff</a:t>
            </a:r>
          </a:p>
          <a:p>
            <a:pPr marL="514350" indent="-514350"/>
            <a:r>
              <a:rPr lang="en-US" sz="2800" dirty="0"/>
              <a:t>The cost of wages is increasing.</a:t>
            </a:r>
            <a:endParaRPr lang="en-ZA" sz="2800" dirty="0"/>
          </a:p>
          <a:p>
            <a:pPr marL="514350" indent="-514350"/>
            <a:r>
              <a:rPr lang="en-US" sz="2800" dirty="0"/>
              <a:t>HIV/AIDS is affecting the workforce.</a:t>
            </a:r>
          </a:p>
          <a:p>
            <a:pPr marL="514350" indent="-514350"/>
            <a:endParaRPr lang="en-ZA" sz="2800" dirty="0"/>
          </a:p>
          <a:p>
            <a:pPr marL="514350" indent="-514350"/>
            <a:endParaRPr lang="en-ZA" sz="2600" dirty="0"/>
          </a:p>
        </p:txBody>
      </p:sp>
    </p:spTree>
    <p:extLst>
      <p:ext uri="{BB962C8B-B14F-4D97-AF65-F5344CB8AC3E}">
        <p14:creationId xmlns:p14="http://schemas.microsoft.com/office/powerpoint/2010/main" val="577649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476672"/>
            <a:ext cx="7543800" cy="5619328"/>
          </a:xfrm>
        </p:spPr>
        <p:txBody>
          <a:bodyPr/>
          <a:lstStyle/>
          <a:p>
            <a:pPr marL="514350" indent="-514350">
              <a:buAutoNum type="arabicPeriod" startAt="4"/>
            </a:pPr>
            <a:r>
              <a:rPr lang="en-ZA" b="1" dirty="0">
                <a:solidFill>
                  <a:srgbClr val="FF0000"/>
                </a:solidFill>
              </a:rPr>
              <a:t>Water</a:t>
            </a:r>
          </a:p>
          <a:p>
            <a:pPr marL="514350" indent="-514350"/>
            <a:r>
              <a:rPr lang="en-ZA" dirty="0"/>
              <a:t>Water shortages</a:t>
            </a:r>
          </a:p>
          <a:p>
            <a:pPr marL="514350" indent="-514350"/>
            <a:r>
              <a:rPr lang="en-US" dirty="0"/>
              <a:t>Underground water is dangerous.</a:t>
            </a:r>
          </a:p>
          <a:p>
            <a:pPr marL="514350" indent="-514350"/>
            <a:endParaRPr lang="en-ZA" dirty="0"/>
          </a:p>
          <a:p>
            <a:pPr marL="514350" indent="-514350">
              <a:buAutoNum type="arabicPeriod" startAt="5"/>
            </a:pPr>
            <a:r>
              <a:rPr lang="en-ZA" b="1" dirty="0">
                <a:solidFill>
                  <a:srgbClr val="FF0000"/>
                </a:solidFill>
              </a:rPr>
              <a:t>Price</a:t>
            </a:r>
          </a:p>
          <a:p>
            <a:pPr marL="514350" indent="-514350"/>
            <a:r>
              <a:rPr lang="en-ZA" dirty="0"/>
              <a:t>Gold price drops then mines close</a:t>
            </a:r>
          </a:p>
          <a:p>
            <a:pPr marL="514350" indent="-514350"/>
            <a:r>
              <a:rPr lang="en-US" dirty="0"/>
              <a:t>Much of our mineral output is exported, and income from minerals is dependent on changes in the rand dollar exchange rate.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839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changing face of the mining sector </a:t>
            </a:r>
          </a:p>
        </p:txBody>
      </p:sp>
      <p:pic>
        <p:nvPicPr>
          <p:cNvPr id="6" name="Content Placeholder 5" descr="beneficiation 1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4282" y="2071678"/>
            <a:ext cx="4143404" cy="4572032"/>
          </a:xfrm>
        </p:spPr>
      </p:pic>
      <p:pic>
        <p:nvPicPr>
          <p:cNvPr id="7" name="Picture 6" descr="diamond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2071678"/>
            <a:ext cx="4362450" cy="45672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Change of ownership of mines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The share of ownership and management of mines by black South Africans is increasing.</a:t>
            </a:r>
          </a:p>
          <a:p>
            <a:r>
              <a:rPr lang="en-US" dirty="0"/>
              <a:t> Black South Africans buy shares and workers are paid in part by shares in the mines.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Environmental responsibility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981200"/>
            <a:ext cx="8039128" cy="4114800"/>
          </a:xfrm>
        </p:spPr>
        <p:txBody>
          <a:bodyPr/>
          <a:lstStyle/>
          <a:p>
            <a:r>
              <a:rPr lang="en-US" dirty="0"/>
              <a:t> Mining companies have to take greater   care of the natural environments in which they operate.</a:t>
            </a:r>
          </a:p>
          <a:p>
            <a:r>
              <a:rPr lang="en-US" dirty="0"/>
              <a:t> Mines have released acids and poisons into streams and into the groundwater.</a:t>
            </a:r>
          </a:p>
          <a:p>
            <a:r>
              <a:rPr lang="en-US" dirty="0"/>
              <a:t> When mining operations cease, the environments have to be restored.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Social responsibility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981200"/>
            <a:ext cx="8110566" cy="2662246"/>
          </a:xfrm>
        </p:spPr>
        <p:txBody>
          <a:bodyPr/>
          <a:lstStyle/>
          <a:p>
            <a:r>
              <a:rPr lang="en-US" dirty="0"/>
              <a:t> Some mining companies have been forced to make payments to workers and their families who got lung diseases and from inhaling fine </a:t>
            </a:r>
            <a:r>
              <a:rPr lang="en-US" dirty="0" err="1"/>
              <a:t>fibres</a:t>
            </a:r>
            <a:r>
              <a:rPr lang="en-US" dirty="0"/>
              <a:t> that blew from an old asbestos mine.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The structure of South Africa’s economy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71600" y="1628800"/>
            <a:ext cx="3695700" cy="4876800"/>
          </a:xfrm>
        </p:spPr>
        <p:txBody>
          <a:bodyPr/>
          <a:lstStyle/>
          <a:p>
            <a:pPr>
              <a:buNone/>
            </a:pPr>
            <a:r>
              <a:rPr lang="en-US" sz="1800" dirty="0"/>
              <a:t>Contribution of different sectors :</a:t>
            </a:r>
          </a:p>
          <a:p>
            <a:pPr>
              <a:buNone/>
            </a:pPr>
            <a:r>
              <a:rPr lang="en-US" sz="1800" dirty="0"/>
              <a:t>- Primary sector : </a:t>
            </a:r>
          </a:p>
          <a:p>
            <a:pPr>
              <a:buNone/>
            </a:pPr>
            <a:r>
              <a:rPr lang="en-US" sz="1800" dirty="0"/>
              <a:t>1,6 million workers </a:t>
            </a:r>
          </a:p>
          <a:p>
            <a:pPr>
              <a:buNone/>
            </a:pPr>
            <a:r>
              <a:rPr lang="en-US" sz="1800" dirty="0"/>
              <a:t>Mainly agriculture and mining </a:t>
            </a:r>
          </a:p>
          <a:p>
            <a:pPr>
              <a:buNone/>
            </a:pPr>
            <a:endParaRPr lang="en-US" sz="1800" dirty="0"/>
          </a:p>
          <a:p>
            <a:pPr>
              <a:buFontTx/>
              <a:buChar char="-"/>
            </a:pPr>
            <a:r>
              <a:rPr lang="en-US" sz="1800" dirty="0"/>
              <a:t>Secondary sector :</a:t>
            </a:r>
          </a:p>
          <a:p>
            <a:pPr>
              <a:buNone/>
            </a:pPr>
            <a:r>
              <a:rPr lang="en-US" sz="1800" dirty="0"/>
              <a:t>2,6 million workers </a:t>
            </a:r>
          </a:p>
          <a:p>
            <a:pPr>
              <a:buNone/>
            </a:pPr>
            <a:r>
              <a:rPr lang="en-US" sz="1800" dirty="0"/>
              <a:t>Mainly manufacturing and construction</a:t>
            </a:r>
          </a:p>
          <a:p>
            <a:pPr>
              <a:buNone/>
            </a:pPr>
            <a:endParaRPr lang="en-US" sz="1800" dirty="0"/>
          </a:p>
          <a:p>
            <a:pPr>
              <a:buFontTx/>
              <a:buChar char="-"/>
            </a:pPr>
            <a:r>
              <a:rPr lang="en-US" sz="1800" dirty="0"/>
              <a:t>Tertiary and Quaternary sector: </a:t>
            </a:r>
          </a:p>
          <a:p>
            <a:pPr>
              <a:buNone/>
            </a:pPr>
            <a:r>
              <a:rPr lang="en-US" sz="1800" dirty="0"/>
              <a:t>6,8 million  workers </a:t>
            </a:r>
          </a:p>
          <a:p>
            <a:pPr>
              <a:buNone/>
            </a:pPr>
            <a:r>
              <a:rPr lang="en-US" sz="1800" dirty="0"/>
              <a:t>Mainly wholesale and retail </a:t>
            </a:r>
          </a:p>
          <a:p>
            <a:pPr>
              <a:buNone/>
            </a:pPr>
            <a:r>
              <a:rPr lang="en-US" sz="2400" dirty="0"/>
              <a:t> </a:t>
            </a:r>
          </a:p>
        </p:txBody>
      </p:sp>
      <p:pic>
        <p:nvPicPr>
          <p:cNvPr id="7" name="Content Placeholder 6" descr="scan0001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80432" y="2262981"/>
            <a:ext cx="3374136" cy="3200400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31640" y="2780928"/>
            <a:ext cx="7086600" cy="1584176"/>
          </a:xfrm>
        </p:spPr>
        <p:txBody>
          <a:bodyPr/>
          <a:lstStyle/>
          <a:p>
            <a:r>
              <a:rPr lang="en-GB" sz="4800" dirty="0">
                <a:solidFill>
                  <a:srgbClr val="FF0000"/>
                </a:solidFill>
              </a:rPr>
              <a:t>SECONDARY SECTOR</a:t>
            </a:r>
          </a:p>
        </p:txBody>
      </p:sp>
    </p:spTree>
    <p:extLst>
      <p:ext uri="{BB962C8B-B14F-4D97-AF65-F5344CB8AC3E}">
        <p14:creationId xmlns:p14="http://schemas.microsoft.com/office/powerpoint/2010/main" val="2068224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195736" y="260648"/>
            <a:ext cx="4320480" cy="1431925"/>
          </a:xfrm>
        </p:spPr>
        <p:txBody>
          <a:bodyPr/>
          <a:lstStyle/>
          <a:p>
            <a:pPr algn="r"/>
            <a:r>
              <a:rPr lang="en-US" sz="2800" dirty="0">
                <a:solidFill>
                  <a:srgbClr val="FF0000"/>
                </a:solidFill>
              </a:rPr>
              <a:t>SECONDARY SECTOR</a:t>
            </a:r>
          </a:p>
        </p:txBody>
      </p:sp>
      <p:sp>
        <p:nvSpPr>
          <p:cNvPr id="2053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1066800" y="1981200"/>
            <a:ext cx="7543800" cy="3320008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400" dirty="0"/>
              <a:t>Include those human activities in which the form of the original material is changed into a more useful and valuable product.  </a:t>
            </a:r>
          </a:p>
          <a:p>
            <a:pPr>
              <a:buFont typeface="Arial" charset="0"/>
              <a:buNone/>
            </a:pPr>
            <a:r>
              <a:rPr lang="en-US" sz="2400" dirty="0"/>
              <a:t>	Wool = Clothes	Iron = Steel </a:t>
            </a:r>
          </a:p>
          <a:p>
            <a:r>
              <a:rPr lang="en-US" sz="2400" dirty="0"/>
              <a:t>They are manufactured for the express purpose of selling or trading these products.</a:t>
            </a:r>
          </a:p>
          <a:p>
            <a:r>
              <a:rPr lang="en-US" sz="2400" dirty="0"/>
              <a:t> Most of the processing is done in factories.</a:t>
            </a:r>
          </a:p>
        </p:txBody>
      </p:sp>
    </p:spTree>
    <p:extLst>
      <p:ext uri="{BB962C8B-B14F-4D97-AF65-F5344CB8AC3E}">
        <p14:creationId xmlns:p14="http://schemas.microsoft.com/office/powerpoint/2010/main" val="4274348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C143B8-D322-4FA6-A684-0C464E9CD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dirty="0"/>
              <a:t>Secondary Economic Activities- Light and heavy Industries</a:t>
            </a:r>
            <a:endParaRPr lang="en-ZA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F3B343E-9424-41A5-B464-38D9899360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796275"/>
              </p:ext>
            </p:extLst>
          </p:nvPr>
        </p:nvGraphicFramePr>
        <p:xfrm>
          <a:off x="467544" y="1196752"/>
          <a:ext cx="8219256" cy="3802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2856">
                  <a:extLst>
                    <a:ext uri="{9D8B030D-6E8A-4147-A177-3AD203B41FA5}">
                      <a16:colId xmlns:a16="http://schemas.microsoft.com/office/drawing/2014/main" val="210415684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7318497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003769281"/>
                    </a:ext>
                  </a:extLst>
                </a:gridCol>
              </a:tblGrid>
              <a:tr h="438081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Light Industry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Heavy Industry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703450"/>
                  </a:ext>
                </a:extLst>
              </a:tr>
              <a:tr h="438081">
                <a:tc>
                  <a:txBody>
                    <a:bodyPr/>
                    <a:lstStyle/>
                    <a:p>
                      <a:r>
                        <a:rPr lang="en-US" dirty="0"/>
                        <a:t>         EXAMPLE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Jewellery making, clothes factory, computer manufacturer, food and beverages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Power stations, iron and steel factory, motor vehicles factory, paper Mill.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16650"/>
                  </a:ext>
                </a:extLst>
              </a:tr>
              <a:tr h="438081">
                <a:tc>
                  <a:txBody>
                    <a:bodyPr/>
                    <a:lstStyle/>
                    <a:p>
                      <a:r>
                        <a:rPr lang="en-US" dirty="0"/>
                        <a:t>          LOCATION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a city in the CBD, in the zone of Decay, in an industrial estate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 the outskirts of the </a:t>
                      </a:r>
                      <a:r>
                        <a:rPr lang="en-US" dirty="0" err="1"/>
                        <a:t>city,in</a:t>
                      </a:r>
                      <a:r>
                        <a:rPr lang="en-US" dirty="0"/>
                        <a:t> rural areas near the raw material source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487243"/>
                  </a:ext>
                </a:extLst>
              </a:tr>
              <a:tr h="438081">
                <a:tc>
                  <a:txBody>
                    <a:bodyPr/>
                    <a:lstStyle/>
                    <a:p>
                      <a:r>
                        <a:rPr lang="en-US" dirty="0"/>
                        <a:t>RAW MATERIAL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Small, may be partially processed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Large bulk not processed.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885350"/>
                  </a:ext>
                </a:extLst>
              </a:tr>
              <a:tr h="438081">
                <a:tc>
                  <a:txBody>
                    <a:bodyPr/>
                    <a:lstStyle/>
                    <a:p>
                      <a:r>
                        <a:rPr lang="en-US" dirty="0"/>
                        <a:t>LAND REQUIREMENTS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specific needs, may be in a multi </a:t>
                      </a:r>
                      <a:r>
                        <a:rPr lang="en-US" dirty="0" err="1"/>
                        <a:t>storey</a:t>
                      </a:r>
                      <a:r>
                        <a:rPr lang="en-US" dirty="0"/>
                        <a:t> building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Needs a large area of flat land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011292"/>
                  </a:ext>
                </a:extLst>
              </a:tr>
              <a:tr h="438081">
                <a:tc>
                  <a:txBody>
                    <a:bodyPr/>
                    <a:lstStyle/>
                    <a:p>
                      <a:r>
                        <a:rPr lang="en-US" dirty="0"/>
                        <a:t>INFRASTRUCTURE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Uses existing road network and local power supply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Needs access to major roads or railways, water supply and power supply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875575"/>
                  </a:ext>
                </a:extLst>
              </a:tr>
              <a:tr h="438081">
                <a:tc>
                  <a:txBody>
                    <a:bodyPr/>
                    <a:lstStyle/>
                    <a:p>
                      <a:r>
                        <a:rPr lang="en-US" dirty="0"/>
                        <a:t>ENVIRONMENTAL IMPACT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 little or no impact on the surrounding area.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Utilises</a:t>
                      </a:r>
                      <a:r>
                        <a:rPr lang="en-US" dirty="0"/>
                        <a:t> a large amount of water and causes air and noise pollution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630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8069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112" y="188640"/>
            <a:ext cx="7543800" cy="6669360"/>
          </a:xfrm>
        </p:spPr>
        <p:txBody>
          <a:bodyPr/>
          <a:lstStyle/>
          <a:p>
            <a:pPr lvl="0">
              <a:lnSpc>
                <a:spcPct val="80000"/>
              </a:lnSpc>
              <a:buClr>
                <a:srgbClr val="A3C145"/>
              </a:buClr>
              <a:buSzPct val="80000"/>
              <a:buFont typeface="Arial" charset="0"/>
              <a:buChar char="►"/>
            </a:pPr>
            <a:r>
              <a:rPr lang="en-US" b="1" i="1" dirty="0">
                <a:solidFill>
                  <a:srgbClr val="FF0000"/>
                </a:solidFill>
              </a:rPr>
              <a:t>Raw material orientated industry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rgbClr val="FFFFFF"/>
                </a:solidFill>
              </a:rPr>
              <a:t>is found close to the source of the raw materials. The raw material could be bulky and expensive to transport.</a:t>
            </a:r>
          </a:p>
          <a:p>
            <a:pPr lvl="0">
              <a:lnSpc>
                <a:spcPct val="80000"/>
              </a:lnSpc>
              <a:buClr>
                <a:srgbClr val="A3C145"/>
              </a:buClr>
              <a:buSzPct val="80000"/>
              <a:buFont typeface="Arial" charset="0"/>
              <a:buChar char="►"/>
            </a:pPr>
            <a:r>
              <a:rPr lang="en-US" b="1" i="1" dirty="0">
                <a:solidFill>
                  <a:srgbClr val="FF0000"/>
                </a:solidFill>
              </a:rPr>
              <a:t>Market Orientated industry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rgbClr val="FFFFFF"/>
                </a:solidFill>
              </a:rPr>
              <a:t>located close to the market. The product could be perishable.</a:t>
            </a:r>
          </a:p>
          <a:p>
            <a:pPr>
              <a:lnSpc>
                <a:spcPct val="80000"/>
              </a:lnSpc>
              <a:buClr>
                <a:srgbClr val="A3C145"/>
              </a:buClr>
              <a:buSzPct val="80000"/>
              <a:buFont typeface="Arial" charset="0"/>
              <a:buChar char="►"/>
            </a:pPr>
            <a:r>
              <a:rPr lang="en-US" b="1" i="1" dirty="0">
                <a:solidFill>
                  <a:srgbClr val="FF0000"/>
                </a:solidFill>
              </a:rPr>
              <a:t>Footloose industry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ZA" b="1" dirty="0"/>
              <a:t> </a:t>
            </a:r>
            <a:r>
              <a:rPr lang="en-ZA" dirty="0"/>
              <a:t>technology allows these industries to be located anywhere (Vodacom)</a:t>
            </a:r>
          </a:p>
          <a:p>
            <a:pPr lvl="0">
              <a:lnSpc>
                <a:spcPct val="80000"/>
              </a:lnSpc>
              <a:buClr>
                <a:srgbClr val="A3C145"/>
              </a:buClr>
              <a:buSzPct val="80000"/>
              <a:buFont typeface="Arial" charset="0"/>
              <a:buChar char="►"/>
            </a:pPr>
            <a:r>
              <a:rPr lang="en-US" b="1" i="1" dirty="0">
                <a:solidFill>
                  <a:srgbClr val="FF0000"/>
                </a:solidFill>
              </a:rPr>
              <a:t>Ubiquitous industry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rgbClr val="FFFFFF"/>
                </a:solidFill>
              </a:rPr>
              <a:t> not located at a particular space on a landscape </a:t>
            </a:r>
            <a:r>
              <a:rPr lang="en-ZA" dirty="0"/>
              <a:t>(Telkom – cables cover entire country)</a:t>
            </a:r>
            <a:endParaRPr lang="en-US" dirty="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buClr>
                <a:srgbClr val="A3C145"/>
              </a:buClr>
              <a:buSzPct val="80000"/>
              <a:buFont typeface="Arial" charset="0"/>
              <a:buChar char="►"/>
            </a:pPr>
            <a:r>
              <a:rPr lang="en-US" b="1" i="1" dirty="0">
                <a:solidFill>
                  <a:srgbClr val="FF0000"/>
                </a:solidFill>
              </a:rPr>
              <a:t>Bridge (break-of-bulk) industry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located between the raw materials and the market.</a:t>
            </a:r>
          </a:p>
          <a:p>
            <a:pPr marL="0" lvl="0" indent="0">
              <a:lnSpc>
                <a:spcPct val="80000"/>
              </a:lnSpc>
              <a:buClr>
                <a:srgbClr val="A3C145"/>
              </a:buClr>
              <a:buSzPct val="80000"/>
              <a:buNone/>
            </a:pPr>
            <a:endParaRPr lang="en-US" sz="2800" dirty="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buClr>
                <a:srgbClr val="A3C145"/>
              </a:buClr>
              <a:buSzPct val="80000"/>
              <a:buFont typeface="Arial" charset="0"/>
              <a:buChar char="►"/>
            </a:pPr>
            <a:endParaRPr lang="en-US" sz="2800" dirty="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buClr>
                <a:srgbClr val="A3C145"/>
              </a:buClr>
              <a:buSzPct val="80000"/>
              <a:buFont typeface="Arial" charset="0"/>
              <a:buChar char="►"/>
            </a:pPr>
            <a:endParaRPr lang="en-US" sz="2800" dirty="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buClr>
                <a:srgbClr val="A3C145"/>
              </a:buClr>
              <a:buSzPct val="80000"/>
              <a:buFont typeface="Arial" charset="0"/>
              <a:buChar char="►"/>
            </a:pPr>
            <a:endParaRPr lang="en-US" sz="2800" dirty="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buClr>
                <a:srgbClr val="A3C145"/>
              </a:buClr>
              <a:buSzPct val="80000"/>
              <a:buFont typeface="Arial" charset="0"/>
              <a:buChar char="►"/>
            </a:pPr>
            <a:endParaRPr lang="en-US" sz="2800" dirty="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buClr>
                <a:srgbClr val="A3C145"/>
              </a:buClr>
              <a:buSzPct val="80000"/>
              <a:buFont typeface="Arial" charset="0"/>
              <a:buChar char="►"/>
            </a:pPr>
            <a:endParaRPr lang="en-US" sz="2800" dirty="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buClr>
                <a:srgbClr val="A3C145"/>
              </a:buClr>
              <a:buSzPct val="80000"/>
              <a:buFont typeface="Arial" charset="0"/>
              <a:buChar char="►"/>
            </a:pPr>
            <a:endParaRPr lang="en-US" sz="2800" dirty="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buClr>
                <a:srgbClr val="A3C145"/>
              </a:buClr>
              <a:buSzPct val="80000"/>
              <a:buFont typeface="Arial" charset="0"/>
              <a:buChar char="►"/>
            </a:pPr>
            <a:endParaRPr lang="en-US" sz="2800" dirty="0">
              <a:solidFill>
                <a:srgbClr val="FFFFFF"/>
              </a:solidFill>
            </a:endParaRPr>
          </a:p>
          <a:p>
            <a:pPr marL="0" lvl="0" indent="0">
              <a:lnSpc>
                <a:spcPct val="80000"/>
              </a:lnSpc>
              <a:buClr>
                <a:srgbClr val="A3C145"/>
              </a:buClr>
              <a:buSzPct val="80000"/>
              <a:buNone/>
            </a:pPr>
            <a:endParaRPr lang="en-US" sz="2800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416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1"/>
            <a:ext cx="7543800" cy="1179984"/>
          </a:xfrm>
        </p:spPr>
        <p:txBody>
          <a:bodyPr>
            <a:normAutofit/>
          </a:bodyPr>
          <a:lstStyle/>
          <a:p>
            <a:pPr algn="l"/>
            <a:r>
              <a:rPr lang="en-ZA" sz="3200" b="1" dirty="0">
                <a:solidFill>
                  <a:srgbClr val="FF0000"/>
                </a:solidFill>
              </a:rPr>
              <a:t>Secondary and tertiary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ZA" sz="2800" b="1" dirty="0"/>
              <a:t> </a:t>
            </a:r>
            <a:r>
              <a:rPr lang="en-ZA" sz="2800" b="1" dirty="0">
                <a:solidFill>
                  <a:srgbClr val="FF0000"/>
                </a:solidFill>
              </a:rPr>
              <a:t>FOUR main industrial regions in SA</a:t>
            </a:r>
          </a:p>
          <a:p>
            <a:pPr>
              <a:buNone/>
            </a:pPr>
            <a:r>
              <a:rPr lang="en-ZA" sz="2600" dirty="0"/>
              <a:t>Refer to notes and REMEMBER:</a:t>
            </a:r>
          </a:p>
          <a:p>
            <a:r>
              <a:rPr lang="en-ZA" sz="2600" b="1" dirty="0"/>
              <a:t>Factors influencing the location</a:t>
            </a:r>
          </a:p>
          <a:p>
            <a:r>
              <a:rPr lang="en-ZA" sz="2600" b="1" dirty="0"/>
              <a:t>Problems</a:t>
            </a:r>
          </a:p>
          <a:p>
            <a:r>
              <a:rPr lang="en-ZA" sz="2600" b="1" dirty="0"/>
              <a:t>Main industrial activity</a:t>
            </a:r>
          </a:p>
          <a:p>
            <a:pPr>
              <a:buNone/>
            </a:pPr>
            <a:endParaRPr lang="en-ZA" sz="2600" b="1" dirty="0"/>
          </a:p>
          <a:p>
            <a:pPr marL="514350" indent="-514350">
              <a:buAutoNum type="arabicPeriod"/>
            </a:pPr>
            <a:r>
              <a:rPr lang="en-ZA" sz="2600" dirty="0"/>
              <a:t>Gauteng/PWV</a:t>
            </a:r>
            <a:r>
              <a:rPr lang="en-ZA" sz="2600" b="1" dirty="0"/>
              <a:t> </a:t>
            </a:r>
            <a:r>
              <a:rPr lang="en-ZA" sz="2600" dirty="0"/>
              <a:t>(Pretoria, Witwatersrand &amp; Vereeniging)</a:t>
            </a:r>
          </a:p>
          <a:p>
            <a:pPr marL="514350" indent="-514350">
              <a:buAutoNum type="arabicPeriod"/>
            </a:pPr>
            <a:r>
              <a:rPr lang="en-ZA" sz="2600" dirty="0"/>
              <a:t>Durban/Pinetown</a:t>
            </a:r>
          </a:p>
          <a:p>
            <a:pPr marL="514350" indent="-514350">
              <a:buAutoNum type="arabicPeriod"/>
            </a:pPr>
            <a:r>
              <a:rPr lang="en-ZA" sz="2600" dirty="0"/>
              <a:t>SW Cape</a:t>
            </a:r>
          </a:p>
          <a:p>
            <a:pPr marL="514350" indent="-514350">
              <a:buAutoNum type="arabicPeriod"/>
            </a:pPr>
            <a:r>
              <a:rPr lang="en-ZA" sz="2600" dirty="0"/>
              <a:t>PE – Uitenhage</a:t>
            </a:r>
          </a:p>
        </p:txBody>
      </p:sp>
    </p:spTree>
    <p:extLst>
      <p:ext uri="{BB962C8B-B14F-4D97-AF65-F5344CB8AC3E}">
        <p14:creationId xmlns:p14="http://schemas.microsoft.com/office/powerpoint/2010/main" val="4176523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 marL="514350" indent="-514350" algn="ctr">
              <a:buNone/>
            </a:pPr>
            <a:r>
              <a:rPr lang="en-ZA" sz="3000" b="1" dirty="0">
                <a:solidFill>
                  <a:srgbClr val="FF0000"/>
                </a:solidFill>
              </a:rPr>
              <a:t>Factors influencing industrial development</a:t>
            </a:r>
          </a:p>
          <a:p>
            <a:pPr marL="514350" indent="-514350">
              <a:buNone/>
            </a:pPr>
            <a:r>
              <a:rPr lang="en-ZA" sz="2800" b="1" dirty="0"/>
              <a:t>1.	Raw materials – </a:t>
            </a:r>
            <a:r>
              <a:rPr lang="en-ZA" sz="2800" dirty="0"/>
              <a:t>coal kick-start industry</a:t>
            </a:r>
            <a:endParaRPr lang="en-ZA" sz="2800" b="1" dirty="0"/>
          </a:p>
          <a:p>
            <a:pPr marL="514350" indent="-514350">
              <a:buNone/>
            </a:pPr>
            <a:r>
              <a:rPr lang="en-ZA" sz="2800" b="1" dirty="0"/>
              <a:t>2.	Labour supply – </a:t>
            </a:r>
            <a:r>
              <a:rPr lang="en-ZA" sz="2800" dirty="0"/>
              <a:t>skilled, unskilled &amp; migrant</a:t>
            </a:r>
            <a:endParaRPr lang="en-ZA" sz="2800" b="1" dirty="0"/>
          </a:p>
          <a:p>
            <a:pPr marL="514350" indent="-514350">
              <a:buAutoNum type="arabicPeriod" startAt="3"/>
            </a:pPr>
            <a:r>
              <a:rPr lang="en-ZA" sz="2800" b="1" dirty="0"/>
              <a:t>Transport infrastructure – </a:t>
            </a:r>
            <a:r>
              <a:rPr lang="en-ZA" sz="2800" dirty="0"/>
              <a:t>air, roads, rail &amp; harbour</a:t>
            </a:r>
          </a:p>
          <a:p>
            <a:pPr marL="514350" indent="-514350">
              <a:buAutoNum type="arabicPeriod" startAt="3"/>
            </a:pPr>
            <a:r>
              <a:rPr lang="en-ZA" sz="2800" b="1" dirty="0"/>
              <a:t>Water supply – </a:t>
            </a:r>
            <a:r>
              <a:rPr lang="en-ZA" sz="2800" dirty="0"/>
              <a:t>high rainfall on the eastern part</a:t>
            </a:r>
            <a:endParaRPr lang="en-ZA" sz="2800" b="1" dirty="0"/>
          </a:p>
          <a:p>
            <a:pPr marL="514350" indent="-514350">
              <a:buNone/>
            </a:pPr>
            <a:r>
              <a:rPr lang="en-ZA" sz="2800" b="1" dirty="0"/>
              <a:t>4.	Political intervention – </a:t>
            </a:r>
            <a:r>
              <a:rPr lang="en-ZA" sz="2800" dirty="0"/>
              <a:t>generate cash to funds projects (Water schemes)</a:t>
            </a:r>
          </a:p>
          <a:p>
            <a:pPr marL="514350" indent="-514350">
              <a:buAutoNum type="arabicPeriod" startAt="5"/>
            </a:pPr>
            <a:r>
              <a:rPr lang="en-ZA" sz="2800" b="1" dirty="0"/>
              <a:t>Agglomeration – </a:t>
            </a:r>
            <a:r>
              <a:rPr lang="en-ZA" sz="2800" dirty="0"/>
              <a:t>industries locate where other factories have already been established (Toyota factory has stimulate glass, tyre and panel beaters in KZN)</a:t>
            </a:r>
          </a:p>
          <a:p>
            <a:pPr marL="514350" indent="-514350">
              <a:buAutoNum type="arabicPeriod" startAt="5"/>
            </a:pPr>
            <a:r>
              <a:rPr lang="en-ZA" sz="2800" b="1" dirty="0"/>
              <a:t>MARKETS – </a:t>
            </a:r>
            <a:r>
              <a:rPr lang="en-ZA" sz="2800" dirty="0"/>
              <a:t>large local and overseas markets</a:t>
            </a:r>
            <a:endParaRPr lang="en-ZA" sz="2800" b="1" dirty="0"/>
          </a:p>
        </p:txBody>
      </p:sp>
    </p:spTree>
    <p:extLst>
      <p:ext uri="{BB962C8B-B14F-4D97-AF65-F5344CB8AC3E}">
        <p14:creationId xmlns:p14="http://schemas.microsoft.com/office/powerpoint/2010/main" val="1486876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836712"/>
            <a:ext cx="7543800" cy="4114800"/>
          </a:xfrm>
        </p:spPr>
        <p:txBody>
          <a:bodyPr/>
          <a:lstStyle/>
          <a:p>
            <a:pPr marL="0" lvl="0" indent="0">
              <a:lnSpc>
                <a:spcPct val="80000"/>
              </a:lnSpc>
              <a:buClr>
                <a:srgbClr val="A3C145"/>
              </a:buClr>
              <a:buSzPct val="80000"/>
              <a:buNone/>
            </a:pPr>
            <a:endParaRPr lang="en-US" sz="2800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620688"/>
            <a:ext cx="79208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Factors influencing industrial development in South Africa</a:t>
            </a:r>
          </a:p>
          <a:p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Raw materials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Energy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/>
              <a:t>Labour</a:t>
            </a:r>
            <a:r>
              <a:rPr lang="en-US" sz="2400" dirty="0"/>
              <a:t> supply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Markets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Link industries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Transport infrastructure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Water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Capital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Land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Competition and trade</a:t>
            </a:r>
          </a:p>
        </p:txBody>
      </p:sp>
    </p:spTree>
    <p:extLst>
      <p:ext uri="{BB962C8B-B14F-4D97-AF65-F5344CB8AC3E}">
        <p14:creationId xmlns:p14="http://schemas.microsoft.com/office/powerpoint/2010/main" val="3228555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620688"/>
            <a:ext cx="9144000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24399" y="2492896"/>
            <a:ext cx="1066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itchFamily="34" charset="0"/>
              </a:rPr>
              <a:t>GAUTENG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6216" y="3736079"/>
            <a:ext cx="1600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KWAZULU-NATAL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9407" y="5207042"/>
            <a:ext cx="15076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Black" pitchFamily="34" charset="0"/>
              </a:rPr>
              <a:t>EASTERN CAPE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335" y="5921829"/>
            <a:ext cx="1600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Black" pitchFamily="34" charset="0"/>
              </a:rPr>
              <a:t>WESTERN CAPE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188640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SOUTH AFRICA’S INDUSTRIAL REGIONS</a:t>
            </a:r>
          </a:p>
        </p:txBody>
      </p:sp>
    </p:spTree>
    <p:extLst>
      <p:ext uri="{BB962C8B-B14F-4D97-AF65-F5344CB8AC3E}">
        <p14:creationId xmlns:p14="http://schemas.microsoft.com/office/powerpoint/2010/main" val="2006285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892480" cy="6453336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GAUTENG  (PWV AREAS)</a:t>
            </a:r>
          </a:p>
        </p:txBody>
      </p:sp>
      <p:pic>
        <p:nvPicPr>
          <p:cNvPr id="6" name="Picture 5" descr="gauteng 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894"/>
            <a:ext cx="9144000" cy="6215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2972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1"/>
            <a:ext cx="7543800" cy="747936"/>
          </a:xfrm>
        </p:spPr>
        <p:txBody>
          <a:bodyPr/>
          <a:lstStyle/>
          <a:p>
            <a:r>
              <a:rPr lang="en-GB" sz="3200" dirty="0">
                <a:solidFill>
                  <a:srgbClr val="FF0000"/>
                </a:solidFill>
              </a:rPr>
              <a:t>Gauteng(PWV)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8532440" cy="5517232"/>
          </a:xfrm>
        </p:spPr>
        <p:txBody>
          <a:bodyPr/>
          <a:lstStyle/>
          <a:p>
            <a:r>
              <a:rPr lang="en-US" dirty="0"/>
              <a:t>Over 10 million people live in Gauteng </a:t>
            </a:r>
          </a:p>
          <a:p>
            <a:r>
              <a:rPr lang="en-US" dirty="0"/>
              <a:t>Formerly known as the PWV (Pretoria Witwatersrand Vereeniging) </a:t>
            </a:r>
          </a:p>
          <a:p>
            <a:r>
              <a:rPr lang="en-US" dirty="0"/>
              <a:t>This industrial region produces 43% of all of South Africa’s manufactured goods.</a:t>
            </a:r>
          </a:p>
          <a:p>
            <a:r>
              <a:rPr lang="en-US" dirty="0"/>
              <a:t>Key factor: the discovery of gold </a:t>
            </a:r>
          </a:p>
          <a:p>
            <a:r>
              <a:rPr lang="en-US" dirty="0"/>
              <a:t>The mining industry and the presence of a fast -growing population provided an immediate market for a huge range of manufactures</a:t>
            </a:r>
          </a:p>
        </p:txBody>
      </p:sp>
    </p:spTree>
    <p:extLst>
      <p:ext uri="{BB962C8B-B14F-4D97-AF65-F5344CB8AC3E}">
        <p14:creationId xmlns:p14="http://schemas.microsoft.com/office/powerpoint/2010/main" val="1992572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Contribution by the provinces to the GDP </a:t>
            </a:r>
          </a:p>
        </p:txBody>
      </p:sp>
      <p:pic>
        <p:nvPicPr>
          <p:cNvPr id="7" name="Content Placeholder 6" descr="scan000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07208" y="2240121"/>
            <a:ext cx="3529584" cy="3246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6633"/>
            <a:ext cx="7992888" cy="1224136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Factors influencing the location and  development of manufacturing in Gauteng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340769"/>
            <a:ext cx="7543800" cy="4824536"/>
          </a:xfrm>
        </p:spPr>
        <p:txBody>
          <a:bodyPr/>
          <a:lstStyle/>
          <a:p>
            <a:r>
              <a:rPr lang="en-US" sz="2400" dirty="0"/>
              <a:t>Gold</a:t>
            </a:r>
          </a:p>
          <a:p>
            <a:r>
              <a:rPr lang="en-US" sz="2400" dirty="0"/>
              <a:t>People</a:t>
            </a:r>
          </a:p>
          <a:p>
            <a:r>
              <a:rPr lang="en-US" sz="2400" dirty="0"/>
              <a:t>Wide range of MARKETS </a:t>
            </a:r>
          </a:p>
          <a:p>
            <a:r>
              <a:rPr lang="en-US" sz="2400" dirty="0"/>
              <a:t> Huge resources of coal for ENERGY not far to the east.</a:t>
            </a:r>
          </a:p>
          <a:p>
            <a:r>
              <a:rPr lang="en-US" sz="2400" dirty="0"/>
              <a:t> Many skilled and unskilled members of the LABOUR  force.</a:t>
            </a:r>
          </a:p>
          <a:p>
            <a:r>
              <a:rPr lang="en-US" sz="2400" dirty="0"/>
              <a:t> Many RAW MATERIALS available.</a:t>
            </a:r>
          </a:p>
          <a:p>
            <a:r>
              <a:rPr lang="en-US" sz="2400" dirty="0"/>
              <a:t> WATER is drawn from the nearby Vaal dam.</a:t>
            </a:r>
          </a:p>
          <a:p>
            <a:r>
              <a:rPr lang="en-US" sz="2400" dirty="0"/>
              <a:t> Good TRANSPORT  links to ports by road and rail.</a:t>
            </a:r>
          </a:p>
          <a:p>
            <a:r>
              <a:rPr lang="en-US" sz="2400" dirty="0"/>
              <a:t>Capital provided by European investors.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6497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952" cy="648072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Main industrial activities in Gauteng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352928" cy="5805264"/>
          </a:xfrm>
        </p:spPr>
        <p:txBody>
          <a:bodyPr/>
          <a:lstStyle/>
          <a:p>
            <a:r>
              <a:rPr lang="en-US" dirty="0"/>
              <a:t>Gold mining</a:t>
            </a:r>
          </a:p>
          <a:p>
            <a:r>
              <a:rPr lang="en-US" dirty="0"/>
              <a:t>Iron and steel</a:t>
            </a:r>
          </a:p>
          <a:p>
            <a:r>
              <a:rPr lang="en-US" dirty="0"/>
              <a:t>Related metal industries</a:t>
            </a:r>
          </a:p>
          <a:p>
            <a:r>
              <a:rPr lang="en-US" dirty="0"/>
              <a:t>Explosives</a:t>
            </a:r>
          </a:p>
          <a:p>
            <a:r>
              <a:rPr lang="en-US" dirty="0"/>
              <a:t>Chemical industries</a:t>
            </a:r>
          </a:p>
          <a:p>
            <a:r>
              <a:rPr lang="en-US" dirty="0"/>
              <a:t>Sasol</a:t>
            </a:r>
          </a:p>
          <a:p>
            <a:r>
              <a:rPr lang="en-US" dirty="0"/>
              <a:t>Denel aviation</a:t>
            </a:r>
          </a:p>
          <a:p>
            <a:r>
              <a:rPr lang="en-US" dirty="0"/>
              <a:t>Glass</a:t>
            </a:r>
          </a:p>
          <a:p>
            <a:r>
              <a:rPr lang="en-US" dirty="0"/>
              <a:t>Motor vehicles</a:t>
            </a:r>
          </a:p>
          <a:p>
            <a:r>
              <a:rPr lang="en-US" dirty="0"/>
              <a:t>Food and beverages</a:t>
            </a:r>
          </a:p>
        </p:txBody>
      </p:sp>
    </p:spTree>
    <p:extLst>
      <p:ext uri="{BB962C8B-B14F-4D97-AF65-F5344CB8AC3E}">
        <p14:creationId xmlns:p14="http://schemas.microsoft.com/office/powerpoint/2010/main" val="3766956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3" y="0"/>
            <a:ext cx="5089376" cy="747935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DURBAN-PINETOWN</a:t>
            </a:r>
          </a:p>
        </p:txBody>
      </p:sp>
      <p:pic>
        <p:nvPicPr>
          <p:cNvPr id="4" name="Content Placeholder 3" descr="scan0004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692696"/>
            <a:ext cx="9144000" cy="6165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9784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144" y="0"/>
            <a:ext cx="7543800" cy="1431925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Factors influencing the location of Durban-Pinetown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31925"/>
            <a:ext cx="8676456" cy="5273352"/>
          </a:xfrm>
        </p:spPr>
        <p:txBody>
          <a:bodyPr/>
          <a:lstStyle/>
          <a:p>
            <a:r>
              <a:rPr lang="en-US" sz="2400" dirty="0"/>
              <a:t> </a:t>
            </a:r>
            <a:r>
              <a:rPr lang="en-US" sz="2800" dirty="0"/>
              <a:t>The PORT  of Durban. Protected facing the Indian Ocean. Suited to trade with the eastern hemisphere.</a:t>
            </a:r>
          </a:p>
          <a:p>
            <a:r>
              <a:rPr lang="en-US" sz="2800" dirty="0"/>
              <a:t> </a:t>
            </a:r>
            <a:r>
              <a:rPr lang="en-US" sz="2800" dirty="0" err="1"/>
              <a:t>Kwazulu</a:t>
            </a:r>
            <a:r>
              <a:rPr lang="en-US" sz="2800" dirty="0"/>
              <a:t>– Natal has the highest population providing a mix of skilled and unskilled LABOUR. </a:t>
            </a:r>
          </a:p>
          <a:p>
            <a:r>
              <a:rPr lang="en-US" sz="2800" dirty="0"/>
              <a:t>A warm moist climate produces many RESOURCES.</a:t>
            </a:r>
          </a:p>
          <a:p>
            <a:r>
              <a:rPr lang="en-US" sz="2800" dirty="0"/>
              <a:t>WATER is plentiful due to higher rainfall in the east.</a:t>
            </a:r>
          </a:p>
          <a:p>
            <a:r>
              <a:rPr lang="en-US" sz="2800" dirty="0"/>
              <a:t>ENERGY is derived from the coalfields of Northern Natal and Mpumalanga.</a:t>
            </a:r>
          </a:p>
          <a:p>
            <a:r>
              <a:rPr lang="en-US" sz="2800" dirty="0"/>
              <a:t>The flat land along the coast is ideal for factories </a:t>
            </a:r>
          </a:p>
          <a:p>
            <a:r>
              <a:rPr lang="en-US" sz="2800" dirty="0"/>
              <a:t>Local and International MARKETS </a:t>
            </a:r>
          </a:p>
        </p:txBody>
      </p:sp>
    </p:spTree>
    <p:extLst>
      <p:ext uri="{BB962C8B-B14F-4D97-AF65-F5344CB8AC3E}">
        <p14:creationId xmlns:p14="http://schemas.microsoft.com/office/powerpoint/2010/main" val="3596181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48681"/>
            <a:ext cx="7543800" cy="36004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Main industrial activities in Durban-Pinetown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12776"/>
            <a:ext cx="7543800" cy="5445224"/>
          </a:xfrm>
        </p:spPr>
        <p:txBody>
          <a:bodyPr/>
          <a:lstStyle/>
          <a:p>
            <a:r>
              <a:rPr lang="en-US" dirty="0"/>
              <a:t>Chemical industries</a:t>
            </a:r>
          </a:p>
          <a:p>
            <a:r>
              <a:rPr lang="en-US" dirty="0"/>
              <a:t>Oil refineries</a:t>
            </a:r>
          </a:p>
          <a:p>
            <a:r>
              <a:rPr lang="en-US" dirty="0"/>
              <a:t>Soap making</a:t>
            </a:r>
          </a:p>
          <a:p>
            <a:r>
              <a:rPr lang="en-US" dirty="0"/>
              <a:t>Footwear</a:t>
            </a:r>
          </a:p>
          <a:p>
            <a:r>
              <a:rPr lang="en-US" dirty="0"/>
              <a:t>Sugar refinery</a:t>
            </a:r>
          </a:p>
          <a:p>
            <a:r>
              <a:rPr lang="en-US" dirty="0"/>
              <a:t>Textiles</a:t>
            </a:r>
          </a:p>
          <a:p>
            <a:r>
              <a:rPr lang="en-US" dirty="0"/>
              <a:t>Metalwork and machinery</a:t>
            </a:r>
          </a:p>
          <a:p>
            <a:r>
              <a:rPr lang="en-US" dirty="0"/>
              <a:t>Motor vehicle assembly</a:t>
            </a:r>
          </a:p>
          <a:p>
            <a:r>
              <a:rPr lang="en-US" dirty="0"/>
              <a:t>Food processing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6437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43800" cy="747936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South Western Cape</a:t>
            </a:r>
          </a:p>
        </p:txBody>
      </p:sp>
      <p:pic>
        <p:nvPicPr>
          <p:cNvPr id="4" name="Content Placeholder 3" descr="scan0005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908720"/>
            <a:ext cx="9144000" cy="6237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347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304801"/>
            <a:ext cx="7543800" cy="1035968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Factors influencing the location of South Western Cape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84784"/>
            <a:ext cx="7543800" cy="5373216"/>
          </a:xfrm>
        </p:spPr>
        <p:txBody>
          <a:bodyPr/>
          <a:lstStyle/>
          <a:p>
            <a:r>
              <a:rPr lang="en-US" sz="2800" dirty="0"/>
              <a:t>Cape Town was the first western style city in South Africa. (INDUSTRIAL INERTIA)</a:t>
            </a:r>
          </a:p>
          <a:p>
            <a:r>
              <a:rPr lang="en-US" sz="2800" dirty="0"/>
              <a:t>Cape Town has over 3 million inhabitants.</a:t>
            </a:r>
          </a:p>
          <a:p>
            <a:r>
              <a:rPr lang="en-US" sz="2800" dirty="0"/>
              <a:t>RAW MATERIALS like fruit, wheat , fish and wool are found in abundance.</a:t>
            </a:r>
          </a:p>
          <a:p>
            <a:r>
              <a:rPr lang="en-US" sz="2800" dirty="0"/>
              <a:t>ENERGY is obtained from the </a:t>
            </a:r>
            <a:r>
              <a:rPr lang="en-US" sz="2800" dirty="0" err="1"/>
              <a:t>Koeberg</a:t>
            </a:r>
            <a:r>
              <a:rPr lang="en-US" sz="2800" dirty="0"/>
              <a:t> nuclear power plant.</a:t>
            </a:r>
          </a:p>
          <a:p>
            <a:r>
              <a:rPr lang="en-US" sz="2800" dirty="0"/>
              <a:t>It is situated on an important sea route around Africa.</a:t>
            </a:r>
          </a:p>
          <a:p>
            <a:r>
              <a:rPr lang="en-US" sz="2800" dirty="0"/>
              <a:t>Local and international markets.</a:t>
            </a:r>
          </a:p>
          <a:p>
            <a:r>
              <a:rPr lang="en-US" sz="2800" dirty="0"/>
              <a:t>Political influence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03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640960" cy="1251992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Main industrial activities in South Western Cape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88840"/>
            <a:ext cx="8359080" cy="4320480"/>
          </a:xfrm>
        </p:spPr>
        <p:txBody>
          <a:bodyPr/>
          <a:lstStyle/>
          <a:p>
            <a:r>
              <a:rPr lang="en-US" sz="2800" dirty="0"/>
              <a:t>Fruit and canning</a:t>
            </a:r>
          </a:p>
          <a:p>
            <a:r>
              <a:rPr lang="en-US" sz="2800" dirty="0"/>
              <a:t>Viticulture</a:t>
            </a:r>
          </a:p>
          <a:p>
            <a:r>
              <a:rPr lang="en-US" sz="2800" dirty="0"/>
              <a:t>Textiles</a:t>
            </a:r>
          </a:p>
          <a:p>
            <a:r>
              <a:rPr lang="en-US" sz="2800" dirty="0"/>
              <a:t>Fishing</a:t>
            </a:r>
          </a:p>
          <a:p>
            <a:r>
              <a:rPr lang="en-US" sz="2800" dirty="0"/>
              <a:t>Furniture</a:t>
            </a:r>
          </a:p>
          <a:p>
            <a:r>
              <a:rPr lang="en-US" sz="2800" dirty="0"/>
              <a:t>Explosives</a:t>
            </a:r>
          </a:p>
          <a:p>
            <a:r>
              <a:rPr lang="en-US" sz="2800" dirty="0"/>
              <a:t>Petroleum refinery</a:t>
            </a:r>
          </a:p>
          <a:p>
            <a:r>
              <a:rPr lang="en-US" sz="2800" dirty="0"/>
              <a:t>Link industries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0922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1035968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The Nelson Mandela Metropolitan Region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(Port Elizabeth-Uitenhage) 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252520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61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543800" cy="1179984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Factors influencing the location of Port Elizabeth-</a:t>
            </a:r>
            <a:r>
              <a:rPr lang="en-US" sz="2800" dirty="0" err="1">
                <a:solidFill>
                  <a:srgbClr val="FF0000"/>
                </a:solidFill>
              </a:rPr>
              <a:t>Uitenhage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7584" y="1628800"/>
            <a:ext cx="8316416" cy="4824536"/>
          </a:xfrm>
        </p:spPr>
        <p:txBody>
          <a:bodyPr/>
          <a:lstStyle/>
          <a:p>
            <a:r>
              <a:rPr lang="en-US" sz="2800" dirty="0"/>
              <a:t>Port Elizabeth is the </a:t>
            </a:r>
            <a:r>
              <a:rPr lang="en-US" sz="2800" dirty="0" err="1"/>
              <a:t>habour</a:t>
            </a:r>
            <a:r>
              <a:rPr lang="en-US" sz="2800" dirty="0"/>
              <a:t> most central to the motor car consumer markets.</a:t>
            </a:r>
          </a:p>
          <a:p>
            <a:r>
              <a:rPr lang="en-US" sz="2800" dirty="0"/>
              <a:t>WATER SUPPLY supplemented by the Orange River Project.</a:t>
            </a:r>
          </a:p>
          <a:p>
            <a:r>
              <a:rPr lang="en-US" sz="2800" dirty="0"/>
              <a:t>Modern facilities at the Port Elizabeth HARBOUR.</a:t>
            </a:r>
          </a:p>
          <a:p>
            <a:r>
              <a:rPr lang="en-US" sz="2800" dirty="0"/>
              <a:t>EQUALISED RAIL TARIFFS, made rail costs for the transportation of containers  the same  all over the country. </a:t>
            </a:r>
          </a:p>
          <a:p>
            <a:r>
              <a:rPr lang="en-US" sz="2800" dirty="0"/>
              <a:t>Large LABOUR  resource in the Eastern Cape.</a:t>
            </a:r>
          </a:p>
          <a:p>
            <a:r>
              <a:rPr lang="en-US" sz="2800" dirty="0"/>
              <a:t>The </a:t>
            </a:r>
            <a:r>
              <a:rPr lang="en-US" sz="2800" dirty="0" err="1"/>
              <a:t>Coega</a:t>
            </a:r>
            <a:r>
              <a:rPr lang="en-US" sz="2800" dirty="0"/>
              <a:t> Project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33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737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496944" cy="1431925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Main industrial activities in Port Elizabeth-</a:t>
            </a:r>
            <a:r>
              <a:rPr lang="en-US" sz="3200" dirty="0" err="1">
                <a:solidFill>
                  <a:srgbClr val="FF0000"/>
                </a:solidFill>
              </a:rPr>
              <a:t>Uitenhage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928" y="1988840"/>
            <a:ext cx="7963544" cy="4114800"/>
          </a:xfrm>
        </p:spPr>
        <p:txBody>
          <a:bodyPr/>
          <a:lstStyle/>
          <a:p>
            <a:r>
              <a:rPr lang="en-US" dirty="0"/>
              <a:t>Motor assembly</a:t>
            </a:r>
          </a:p>
          <a:p>
            <a:r>
              <a:rPr lang="en-US" dirty="0"/>
              <a:t>Subsidiary industries to motor</a:t>
            </a:r>
          </a:p>
          <a:p>
            <a:r>
              <a:rPr lang="en-US" dirty="0" err="1"/>
              <a:t>Tyre</a:t>
            </a:r>
            <a:r>
              <a:rPr lang="en-US" dirty="0"/>
              <a:t> manufacturers</a:t>
            </a:r>
          </a:p>
          <a:p>
            <a:r>
              <a:rPr lang="en-US" dirty="0"/>
              <a:t>Leather works</a:t>
            </a:r>
          </a:p>
          <a:p>
            <a:r>
              <a:rPr lang="en-US" dirty="0"/>
              <a:t>Wool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012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037609"/>
              </p:ext>
            </p:extLst>
          </p:nvPr>
        </p:nvGraphicFramePr>
        <p:xfrm>
          <a:off x="0" y="0"/>
          <a:ext cx="9143999" cy="74651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1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5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3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40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90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Gauteng                                     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     (PWV Complex)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77" marR="5997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eThekwini      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   (Durban Pinetown)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77" marR="5997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South Western Cape                               (S.W.CA)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77" marR="5997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Nelson Mandela 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  (PE –Uitenhage)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77" marR="5997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25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u="sng" dirty="0">
                          <a:effectLst/>
                        </a:rPr>
                        <a:t>Major industries 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</a:rPr>
                        <a:t>Iron and steel, metal products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ISCOR, AMCOR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</a:rPr>
                        <a:t>Chemical products ,explosives AE&amp;CI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</a:rPr>
                        <a:t>Sasol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</a:rPr>
                        <a:t>Engineering – aircraft (Denel Aviation)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</a:rPr>
                        <a:t>Clothing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</a:rPr>
                        <a:t>Food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</a:rPr>
                        <a:t>Glass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77" marR="599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u="sng" dirty="0">
                          <a:effectLst/>
                        </a:rPr>
                        <a:t>Major industries 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</a:rPr>
                        <a:t>Petrol refinery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</a:rPr>
                        <a:t>Chemical industries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</a:rPr>
                        <a:t>Sugar mills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</a:rPr>
                        <a:t>Textiles / footwear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</a:rPr>
                        <a:t>Ship building and repairs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</a:rPr>
                        <a:t>Paper industry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</a:rPr>
                        <a:t>Motor vehicle assembly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</a:rPr>
                        <a:t>Metal works and machinery.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77" marR="599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u="sng" dirty="0">
                          <a:effectLst/>
                        </a:rPr>
                        <a:t>Major industries 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</a:rPr>
                        <a:t>Food and beverage – fruit , fish canning, flour and wine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</a:rPr>
                        <a:t>Saw mills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</a:rPr>
                        <a:t>Textiles , shoes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</a:rPr>
                        <a:t>Ship repairs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</a:rPr>
                        <a:t>Petrol and oil refining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100" dirty="0">
                          <a:effectLst/>
                        </a:rPr>
                        <a:t>Printing and publishing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77" marR="599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u="sng" dirty="0">
                          <a:effectLst/>
                        </a:rPr>
                        <a:t>Major industries </a:t>
                      </a:r>
                      <a:endParaRPr lang="en-US" sz="1100" dirty="0">
                        <a:effectLst/>
                      </a:endParaRPr>
                    </a:p>
                    <a:p>
                      <a:pPr marL="4572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Textiles , shoes, leather </a:t>
                      </a:r>
                    </a:p>
                    <a:p>
                      <a:pPr marL="4572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Associated industries with cars</a:t>
                      </a:r>
                    </a:p>
                    <a:p>
                      <a:pPr marL="4572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Wool cotton</a:t>
                      </a:r>
                    </a:p>
                    <a:p>
                      <a:pPr marL="4572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Rubber products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77" marR="5997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64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u="sng" dirty="0">
                          <a:effectLst/>
                        </a:rPr>
                        <a:t>Factors promoting development: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en-US" sz="700" dirty="0">
                          <a:effectLst/>
                        </a:rPr>
                        <a:t>Demand for machines for mines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en-US" sz="700" dirty="0">
                          <a:effectLst/>
                        </a:rPr>
                        <a:t>Abundance of raw materials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en-US" sz="700" dirty="0">
                          <a:effectLst/>
                        </a:rPr>
                        <a:t>Abundance of unskilled and semi-skilled </a:t>
                      </a:r>
                      <a:r>
                        <a:rPr lang="en-US" sz="700" dirty="0" err="1">
                          <a:effectLst/>
                        </a:rPr>
                        <a:t>labour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en-US" sz="700" dirty="0">
                          <a:effectLst/>
                        </a:rPr>
                        <a:t>Power from ESCOM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en-US" sz="700" dirty="0">
                          <a:effectLst/>
                        </a:rPr>
                        <a:t>Water supply from the Vaal and Lesotho Highlands water project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en-US" sz="700" dirty="0">
                          <a:effectLst/>
                        </a:rPr>
                        <a:t>Effective infrastructure (roads, rail)</a:t>
                      </a:r>
                      <a:endParaRPr lang="en-US" sz="10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en-US" sz="700" dirty="0">
                          <a:effectLst/>
                        </a:rPr>
                        <a:t>High population density creates a market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77" marR="599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 dirty="0">
                          <a:effectLst/>
                        </a:rPr>
                        <a:t>Factors promoting development: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50" dirty="0">
                          <a:effectLst/>
                        </a:rPr>
                        <a:t>Busiest harbor for general Cargo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50" dirty="0">
                          <a:effectLst/>
                        </a:rPr>
                        <a:t>Industries related to imported goods (petrol refinery)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50" dirty="0">
                          <a:effectLst/>
                        </a:rPr>
                        <a:t>Good </a:t>
                      </a:r>
                      <a:r>
                        <a:rPr lang="en-US" sz="1050" dirty="0" err="1">
                          <a:effectLst/>
                        </a:rPr>
                        <a:t>labour</a:t>
                      </a:r>
                      <a:r>
                        <a:rPr lang="en-US" sz="1050" dirty="0">
                          <a:effectLst/>
                        </a:rPr>
                        <a:t> force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50" dirty="0">
                          <a:effectLst/>
                        </a:rPr>
                        <a:t>Electricity available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50" dirty="0">
                          <a:effectLst/>
                        </a:rPr>
                        <a:t>Good transport links with interior of SA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77" marR="599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 dirty="0">
                          <a:effectLst/>
                        </a:rPr>
                        <a:t>Factors promoting development:</a:t>
                      </a:r>
                      <a:endParaRPr lang="en-US" sz="1050" dirty="0">
                        <a:effectLst/>
                      </a:endParaRPr>
                    </a:p>
                    <a:p>
                      <a:pPr marL="4572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</a:rPr>
                        <a:t>Habour</a:t>
                      </a:r>
                      <a:endParaRPr lang="en-US" sz="1050" dirty="0">
                        <a:effectLst/>
                      </a:endParaRPr>
                    </a:p>
                    <a:p>
                      <a:pPr marL="4572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Dry dock facilities</a:t>
                      </a:r>
                    </a:p>
                    <a:p>
                      <a:pPr marL="4572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Raw materials</a:t>
                      </a:r>
                    </a:p>
                    <a:p>
                      <a:pPr marL="4572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Population numbers for worker </a:t>
                      </a:r>
                    </a:p>
                    <a:p>
                      <a:pPr marL="4572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Local market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77" marR="599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 dirty="0">
                          <a:effectLst/>
                        </a:rPr>
                        <a:t>Factors promoting development:</a:t>
                      </a:r>
                      <a:endParaRPr lang="en-US" sz="105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50" dirty="0">
                          <a:effectLst/>
                        </a:rPr>
                        <a:t>A huge container break of bulk point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50" dirty="0">
                          <a:effectLst/>
                        </a:rPr>
                        <a:t>Deepest port in SA – biggest ships can dock (Port of </a:t>
                      </a:r>
                      <a:r>
                        <a:rPr lang="en-US" sz="1050" dirty="0" err="1">
                          <a:effectLst/>
                        </a:rPr>
                        <a:t>Nqgura</a:t>
                      </a:r>
                      <a:r>
                        <a:rPr lang="en-US" sz="1050" dirty="0">
                          <a:effectLst/>
                        </a:rPr>
                        <a:t>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50" dirty="0">
                          <a:effectLst/>
                        </a:rPr>
                        <a:t>Raw materials: cotton, wool subtropical and deciduous fruit.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50" dirty="0">
                          <a:effectLst/>
                        </a:rPr>
                        <a:t>Motor parts trade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50" dirty="0">
                          <a:effectLst/>
                        </a:rPr>
                        <a:t>Motor industries.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77" marR="5997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46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u="sng" dirty="0">
                          <a:effectLst/>
                        </a:rPr>
                        <a:t>Problems encountered </a:t>
                      </a:r>
                      <a:endParaRPr lang="en-US" sz="105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50" dirty="0">
                          <a:effectLst/>
                        </a:rPr>
                        <a:t>Water shortage ( Tugela pumped water and Lesotho Highlands scheme)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50" dirty="0">
                          <a:effectLst/>
                        </a:rPr>
                        <a:t>Pollution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050" dirty="0">
                          <a:effectLst/>
                        </a:rPr>
                        <a:t>Vulnerable – half of all industries located here.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77" marR="599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u="sng">
                          <a:effectLst/>
                        </a:rPr>
                        <a:t>Problems encountered </a:t>
                      </a:r>
                      <a:endParaRPr lang="en-US" sz="105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50">
                          <a:effectLst/>
                        </a:rPr>
                        <a:t>Hilly topography very little flat land hinders expansion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50">
                          <a:effectLst/>
                        </a:rPr>
                        <a:t>Hot humid climate not conducive to work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50">
                          <a:effectLst/>
                        </a:rPr>
                        <a:t>Pollution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050">
                          <a:effectLst/>
                        </a:rPr>
                        <a:t>Limited industry development as harbor cannot expand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77" marR="599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u="sng" dirty="0">
                          <a:effectLst/>
                        </a:rPr>
                        <a:t>Problems encountered </a:t>
                      </a:r>
                      <a:endParaRPr lang="en-US" sz="105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50" dirty="0">
                          <a:effectLst/>
                        </a:rPr>
                        <a:t>Electricity expensive- far from coal fields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50" dirty="0">
                          <a:effectLst/>
                        </a:rPr>
                        <a:t>High transport costs into interior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50" dirty="0">
                          <a:effectLst/>
                        </a:rPr>
                        <a:t>Water shortages ( </a:t>
                      </a:r>
                      <a:r>
                        <a:rPr lang="en-US" sz="1050" dirty="0" err="1">
                          <a:effectLst/>
                        </a:rPr>
                        <a:t>Gariep</a:t>
                      </a:r>
                      <a:r>
                        <a:rPr lang="en-US" sz="1050" dirty="0">
                          <a:effectLst/>
                        </a:rPr>
                        <a:t> dam water scheme) often experience summer droughts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50" dirty="0">
                          <a:effectLst/>
                        </a:rPr>
                        <a:t>No raw materials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050" dirty="0">
                          <a:effectLst/>
                        </a:rPr>
                        <a:t>Lower salaries /less buying power.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77" marR="599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u="sng" dirty="0">
                          <a:effectLst/>
                        </a:rPr>
                        <a:t>Problems encountered </a:t>
                      </a:r>
                      <a:endParaRPr lang="en-US" sz="105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50" dirty="0">
                          <a:effectLst/>
                        </a:rPr>
                        <a:t>No mineral raw materials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50" dirty="0">
                          <a:effectLst/>
                        </a:rPr>
                        <a:t>Electricity expensive.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050" dirty="0">
                          <a:effectLst/>
                        </a:rPr>
                        <a:t>Motor companies have moved their assembly points to Gauteng OR disinvested in SA .</a:t>
                      </a:r>
                    </a:p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77" marR="5997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78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STRATEGIES FOR INDUSTRIAL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"/>
            </a:pPr>
            <a:r>
              <a:rPr lang="en-US" sz="2800" b="1" dirty="0"/>
              <a:t>Apartheid industrial development strategies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r>
              <a:rPr lang="en-US" sz="2800" b="1" i="1" dirty="0"/>
              <a:t>Border Industries</a:t>
            </a:r>
          </a:p>
          <a:p>
            <a:r>
              <a:rPr lang="en-US" sz="2400" dirty="0"/>
              <a:t>To provide employment in the borders of new homelands</a:t>
            </a:r>
          </a:p>
          <a:p>
            <a:r>
              <a:rPr lang="en-US" sz="2400" dirty="0"/>
              <a:t>By opening factories in or near homelands</a:t>
            </a:r>
          </a:p>
          <a:p>
            <a:r>
              <a:rPr lang="en-US" sz="2400" dirty="0"/>
              <a:t>To define a white South Africa as distinct from the ten self-governing homelands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2720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 development plans had the following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81200"/>
            <a:ext cx="8316416" cy="4114800"/>
          </a:xfrm>
        </p:spPr>
        <p:txBody>
          <a:bodyPr/>
          <a:lstStyle/>
          <a:p>
            <a:r>
              <a:rPr lang="en-US" sz="2800" b="1" i="1" dirty="0"/>
              <a:t>Industrial development points</a:t>
            </a:r>
            <a:r>
              <a:rPr lang="en-US" sz="2400" dirty="0"/>
              <a:t>: To keep black workers in their homelands.</a:t>
            </a:r>
          </a:p>
          <a:p>
            <a:r>
              <a:rPr lang="en-US" sz="2800" b="1" i="1" dirty="0"/>
              <a:t>Regional deconcentration points</a:t>
            </a:r>
            <a:r>
              <a:rPr lang="en-US" sz="2400" dirty="0"/>
              <a:t>: Close to the metropolitan areas towards which future industrial growth could be developed to reduce overconcentration.</a:t>
            </a:r>
          </a:p>
          <a:p>
            <a:r>
              <a:rPr lang="en-US" sz="2800" b="1" i="1" dirty="0"/>
              <a:t>Metropolitan areas</a:t>
            </a:r>
            <a:r>
              <a:rPr lang="en-US" sz="2400" dirty="0"/>
              <a:t>: The existing city areas that were already attractive to private enterprise.</a:t>
            </a:r>
          </a:p>
        </p:txBody>
      </p:sp>
    </p:spTree>
    <p:extLst>
      <p:ext uri="{BB962C8B-B14F-4D97-AF65-F5344CB8AC3E}">
        <p14:creationId xmlns:p14="http://schemas.microsoft.com/office/powerpoint/2010/main" val="3949468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Post apartheid industrial development strategies.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Post apartheid government aimed at creating industries along national routes that lead to harbours.</a:t>
            </a:r>
          </a:p>
          <a:p>
            <a:r>
              <a:rPr lang="en-US" sz="2400" dirty="0"/>
              <a:t>Aimed at making industries more productive, efficient and competitive.</a:t>
            </a:r>
          </a:p>
          <a:p>
            <a:r>
              <a:rPr lang="en-US" sz="2400" dirty="0"/>
              <a:t>Aimed at increasing investment and reducing high unemployment.</a:t>
            </a:r>
          </a:p>
          <a:p>
            <a:r>
              <a:rPr lang="en-US" sz="2400" dirty="0"/>
              <a:t>Through the RDP programme water supply was improved, new jobs created and more houses were built.</a:t>
            </a:r>
          </a:p>
        </p:txBody>
      </p:sp>
    </p:spTree>
    <p:extLst>
      <p:ext uri="{BB962C8B-B14F-4D97-AF65-F5344CB8AC3E}">
        <p14:creationId xmlns:p14="http://schemas.microsoft.com/office/powerpoint/2010/main" val="682689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INDUSTRIAL DEVEOPMENT ZONES</a:t>
            </a:r>
            <a:br>
              <a:rPr lang="en-GB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8388424" cy="1752600"/>
          </a:xfrm>
        </p:spPr>
        <p:txBody>
          <a:bodyPr/>
          <a:lstStyle/>
          <a:p>
            <a:r>
              <a:rPr lang="en-GB" dirty="0"/>
              <a:t>Prescribed IDZ for 2019 – </a:t>
            </a:r>
            <a:r>
              <a:rPr lang="en-GB" dirty="0" err="1"/>
              <a:t>Saldanha</a:t>
            </a:r>
            <a:r>
              <a:rPr lang="en-GB" dirty="0"/>
              <a:t> Bay IDZ</a:t>
            </a:r>
          </a:p>
        </p:txBody>
      </p:sp>
    </p:spTree>
    <p:extLst>
      <p:ext uri="{BB962C8B-B14F-4D97-AF65-F5344CB8AC3E}">
        <p14:creationId xmlns:p14="http://schemas.microsoft.com/office/powerpoint/2010/main" val="1449978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2600" b="1" dirty="0"/>
              <a:t> </a:t>
            </a:r>
            <a:r>
              <a:rPr lang="en-ZA" sz="2600" b="1" dirty="0">
                <a:solidFill>
                  <a:srgbClr val="FF0000"/>
                </a:solidFill>
              </a:rPr>
              <a:t>Industrial Development Zones (IDZs)</a:t>
            </a:r>
          </a:p>
          <a:p>
            <a:pPr marL="514350" indent="-514350"/>
            <a:r>
              <a:rPr lang="en-ZA" sz="2600" dirty="0"/>
              <a:t>Encourage competition</a:t>
            </a:r>
          </a:p>
          <a:p>
            <a:pPr marL="514350" indent="-514350"/>
            <a:r>
              <a:rPr lang="en-ZA" sz="2600" dirty="0"/>
              <a:t>Attract foreign investment</a:t>
            </a:r>
          </a:p>
          <a:p>
            <a:pPr marL="514350" indent="-514350">
              <a:buNone/>
            </a:pPr>
            <a:r>
              <a:rPr lang="en-ZA" sz="2600" dirty="0"/>
              <a:t>There are FOUR IDZ’s:</a:t>
            </a:r>
          </a:p>
          <a:p>
            <a:pPr marL="514350" indent="-514350">
              <a:buAutoNum type="arabicPeriod"/>
            </a:pPr>
            <a:r>
              <a:rPr lang="en-ZA" sz="2600" dirty="0"/>
              <a:t>PE (</a:t>
            </a:r>
            <a:r>
              <a:rPr lang="en-ZA" sz="2600" dirty="0" err="1"/>
              <a:t>Coega</a:t>
            </a:r>
            <a:r>
              <a:rPr lang="en-ZA" sz="2600" dirty="0"/>
              <a:t> IDZ)</a:t>
            </a:r>
          </a:p>
          <a:p>
            <a:pPr marL="514350" indent="-514350">
              <a:buAutoNum type="arabicPeriod"/>
            </a:pPr>
            <a:r>
              <a:rPr lang="en-ZA" sz="2600" dirty="0"/>
              <a:t>East London (ELIDZ)</a:t>
            </a:r>
          </a:p>
          <a:p>
            <a:pPr marL="514350" indent="-514350">
              <a:buAutoNum type="arabicPeriod"/>
            </a:pPr>
            <a:r>
              <a:rPr lang="en-ZA" sz="2600" dirty="0"/>
              <a:t>Richards Bay (RBIDZ)</a:t>
            </a:r>
          </a:p>
          <a:p>
            <a:pPr marL="514350" indent="-514350">
              <a:buAutoNum type="arabicPeriod"/>
            </a:pPr>
            <a:r>
              <a:rPr lang="en-ZA" sz="2600" dirty="0"/>
              <a:t>Gauteng (OR Tambo International Airport)</a:t>
            </a:r>
          </a:p>
          <a:p>
            <a:pPr marL="514350" indent="-514350"/>
            <a:endParaRPr lang="en-ZA" sz="2600" dirty="0"/>
          </a:p>
          <a:p>
            <a:pPr marL="514350" indent="-514350"/>
            <a:endParaRPr lang="en-ZA" sz="2600" b="1" dirty="0"/>
          </a:p>
        </p:txBody>
      </p:sp>
    </p:spTree>
    <p:extLst>
      <p:ext uri="{BB962C8B-B14F-4D97-AF65-F5344CB8AC3E}">
        <p14:creationId xmlns:p14="http://schemas.microsoft.com/office/powerpoint/2010/main" val="1518160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Concept and distribution of Industrial Development Zones (IDZs)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IDZ is a scheme designed to encourage competition in the country’s economic sectors and to attract increased amounts of foreign investments.</a:t>
            </a:r>
          </a:p>
          <a:p>
            <a:r>
              <a:rPr lang="en-US" sz="2400" dirty="0"/>
              <a:t>These IDZ places are around ports or airports.</a:t>
            </a:r>
          </a:p>
          <a:p>
            <a:r>
              <a:rPr lang="en-US" sz="2400" dirty="0"/>
              <a:t>The aim is to upgrade the infrastructure and services of these places to make them more competitive.</a:t>
            </a:r>
          </a:p>
          <a:p>
            <a:r>
              <a:rPr lang="en-US" sz="2400" dirty="0"/>
              <a:t>The government intends to promote these places by offering special tax incentives to attract investors.</a:t>
            </a:r>
          </a:p>
        </p:txBody>
      </p:sp>
    </p:spTree>
    <p:extLst>
      <p:ext uri="{BB962C8B-B14F-4D97-AF65-F5344CB8AC3E}">
        <p14:creationId xmlns:p14="http://schemas.microsoft.com/office/powerpoint/2010/main" val="2435697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 descr="C:\Users\DUMISANI\Pictures\65-254-105-168-overcoming_apartheid-a0a8a8-a_32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41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Spatial Development Initiatives (SDI’s)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8244408" cy="1752600"/>
          </a:xfrm>
        </p:spPr>
        <p:txBody>
          <a:bodyPr/>
          <a:lstStyle/>
          <a:p>
            <a:r>
              <a:rPr lang="en-GB" dirty="0"/>
              <a:t>Prescribed SDI’s for 2019 – Platinum SDI and Richards Bay SDI</a:t>
            </a:r>
          </a:p>
        </p:txBody>
      </p:sp>
    </p:spTree>
    <p:extLst>
      <p:ext uri="{BB962C8B-B14F-4D97-AF65-F5344CB8AC3E}">
        <p14:creationId xmlns:p14="http://schemas.microsoft.com/office/powerpoint/2010/main" val="3151268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Changing economic structure </a:t>
            </a:r>
          </a:p>
        </p:txBody>
      </p:sp>
      <p:pic>
        <p:nvPicPr>
          <p:cNvPr id="4" name="Content Placeholder 3" descr="scan0003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78708" y="1883505"/>
            <a:ext cx="2386584" cy="3959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1"/>
            <a:ext cx="7543800" cy="891952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Spatial Development Initiatives (SDI)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68760"/>
            <a:ext cx="7543800" cy="5328592"/>
          </a:xfrm>
        </p:spPr>
        <p:txBody>
          <a:bodyPr/>
          <a:lstStyle/>
          <a:p>
            <a:r>
              <a:rPr lang="en-US" sz="2400" dirty="0"/>
              <a:t>It is an area along a major transport route linking major markets with harbours.</a:t>
            </a:r>
          </a:p>
          <a:p>
            <a:r>
              <a:rPr lang="en-US" sz="2400" dirty="0"/>
              <a:t>It encourages industry to relocate along this major transport route.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Aims :</a:t>
            </a:r>
          </a:p>
          <a:p>
            <a:pPr>
              <a:buFont typeface="Wingdings" pitchFamily="2" charset="2"/>
              <a:buChar char=""/>
            </a:pPr>
            <a:r>
              <a:rPr lang="en-US" sz="2400" dirty="0"/>
              <a:t>to develop and improve existing transport infrastructure.</a:t>
            </a:r>
          </a:p>
          <a:p>
            <a:pPr>
              <a:buFont typeface="Wingdings" pitchFamily="2" charset="2"/>
              <a:buChar char=""/>
            </a:pPr>
            <a:r>
              <a:rPr lang="en-US" sz="2400" dirty="0"/>
              <a:t>To create an attractive environment for private-sector investment.</a:t>
            </a:r>
          </a:p>
          <a:p>
            <a:pPr>
              <a:buFont typeface="Wingdings" pitchFamily="2" charset="2"/>
              <a:buChar char=""/>
            </a:pPr>
            <a:r>
              <a:rPr lang="en-US" sz="2400" dirty="0"/>
              <a:t>To initiate and support economic activities along those transport corridors.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8916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1"/>
            <a:ext cx="7543800" cy="459903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Industrial centralisation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764704"/>
            <a:ext cx="7543800" cy="4536504"/>
          </a:xfrm>
        </p:spPr>
        <p:txBody>
          <a:bodyPr/>
          <a:lstStyle/>
          <a:p>
            <a:r>
              <a:rPr lang="en-US" sz="2400" dirty="0"/>
              <a:t>It refers to the fact that there must be something on the surface that is attractive to people.</a:t>
            </a:r>
          </a:p>
          <a:p>
            <a:r>
              <a:rPr lang="en-US" sz="2400" dirty="0"/>
              <a:t>It draws people from all areas to converge around the industries.</a:t>
            </a:r>
          </a:p>
          <a:p>
            <a:pPr marL="0" indent="0">
              <a:buNone/>
            </a:pPr>
            <a:r>
              <a:rPr lang="en-US" sz="2400" b="1" dirty="0"/>
              <a:t>Challenges:</a:t>
            </a:r>
          </a:p>
          <a:p>
            <a:r>
              <a:rPr lang="en-US" sz="2400" dirty="0"/>
              <a:t>Lack of housing</a:t>
            </a:r>
          </a:p>
          <a:p>
            <a:r>
              <a:rPr lang="en-US" sz="2400" dirty="0"/>
              <a:t>Pollution</a:t>
            </a:r>
          </a:p>
          <a:p>
            <a:r>
              <a:rPr lang="en-US" sz="2400" dirty="0"/>
              <a:t>Increase in property and rental prices</a:t>
            </a:r>
          </a:p>
          <a:p>
            <a:r>
              <a:rPr lang="en-US" sz="2400" dirty="0"/>
              <a:t>High crime rate</a:t>
            </a:r>
          </a:p>
          <a:p>
            <a:r>
              <a:rPr lang="en-US" sz="2400" dirty="0"/>
              <a:t>Congestion</a:t>
            </a:r>
          </a:p>
        </p:txBody>
      </p:sp>
    </p:spTree>
    <p:extLst>
      <p:ext uri="{BB962C8B-B14F-4D97-AF65-F5344CB8AC3E}">
        <p14:creationId xmlns:p14="http://schemas.microsoft.com/office/powerpoint/2010/main" val="412159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543800" cy="747936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Industrial decentralisation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052736"/>
            <a:ext cx="7543800" cy="2592288"/>
          </a:xfrm>
        </p:spPr>
        <p:txBody>
          <a:bodyPr/>
          <a:lstStyle/>
          <a:p>
            <a:r>
              <a:rPr lang="en-US" sz="2400" dirty="0"/>
              <a:t>In South Africa it was a political policy not based on sound economic practice.</a:t>
            </a:r>
          </a:p>
          <a:p>
            <a:r>
              <a:rPr lang="en-US" sz="2400" dirty="0"/>
              <a:t>It was important for the government to be seen to be providing jobs for people living in townships.</a:t>
            </a:r>
          </a:p>
          <a:p>
            <a:r>
              <a:rPr lang="en-US" sz="2400" dirty="0"/>
              <a:t>Industries were given incentives to set up close to townships and homelands.</a:t>
            </a:r>
          </a:p>
        </p:txBody>
      </p:sp>
    </p:spTree>
    <p:extLst>
      <p:ext uri="{BB962C8B-B14F-4D97-AF65-F5344CB8AC3E}">
        <p14:creationId xmlns:p14="http://schemas.microsoft.com/office/powerpoint/2010/main" val="1039387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1"/>
            <a:ext cx="7543800" cy="603920"/>
          </a:xfrm>
        </p:spPr>
        <p:txBody>
          <a:bodyPr/>
          <a:lstStyle/>
          <a:p>
            <a:r>
              <a:rPr lang="en-US" sz="2800" dirty="0"/>
              <a:t>Informal Sector</a:t>
            </a:r>
          </a:p>
        </p:txBody>
      </p:sp>
      <p:pic>
        <p:nvPicPr>
          <p:cNvPr id="4" name="Content Placeholder 3" descr="informal sector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836712"/>
            <a:ext cx="914400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57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1"/>
            <a:ext cx="7543800" cy="675928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268760"/>
            <a:ext cx="7711008" cy="5187280"/>
          </a:xfrm>
        </p:spPr>
        <p:txBody>
          <a:bodyPr/>
          <a:lstStyle/>
          <a:p>
            <a:r>
              <a:rPr lang="en-US" sz="2800" dirty="0"/>
              <a:t>Contributes significantly to the South African economy</a:t>
            </a:r>
          </a:p>
          <a:p>
            <a:r>
              <a:rPr lang="en-US" sz="2800" dirty="0"/>
              <a:t>Does not pay company tax</a:t>
            </a:r>
          </a:p>
          <a:p>
            <a:r>
              <a:rPr lang="en-US" sz="2800" dirty="0"/>
              <a:t>Creates jobs</a:t>
            </a:r>
          </a:p>
          <a:p>
            <a:r>
              <a:rPr lang="en-US" sz="2800" dirty="0"/>
              <a:t>In South Africa sales take place in </a:t>
            </a:r>
            <a:r>
              <a:rPr lang="en-US" sz="2800" dirty="0" err="1"/>
              <a:t>spaza</a:t>
            </a:r>
            <a:r>
              <a:rPr lang="en-US" sz="2800" dirty="0"/>
              <a:t> shops and fast foods stands on the streets or at taxi ranks</a:t>
            </a:r>
          </a:p>
          <a:p>
            <a:r>
              <a:rPr lang="en-US" sz="2800" dirty="0"/>
              <a:t>Reduces unemployment and poverty</a:t>
            </a:r>
          </a:p>
          <a:p>
            <a:r>
              <a:rPr lang="en-US" sz="2800" dirty="0"/>
              <a:t>Businesses are easy to start</a:t>
            </a:r>
          </a:p>
          <a:p>
            <a:r>
              <a:rPr lang="en-US" sz="2800" dirty="0"/>
              <a:t>The business belongs to the owner</a:t>
            </a:r>
          </a:p>
        </p:txBody>
      </p:sp>
    </p:spTree>
    <p:extLst>
      <p:ext uri="{BB962C8B-B14F-4D97-AF65-F5344CB8AC3E}">
        <p14:creationId xmlns:p14="http://schemas.microsoft.com/office/powerpoint/2010/main" val="3169526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543800" cy="1179983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Reasons for high informal sector employment in South 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276872"/>
            <a:ext cx="7543800" cy="4114800"/>
          </a:xfrm>
        </p:spPr>
        <p:txBody>
          <a:bodyPr/>
          <a:lstStyle/>
          <a:p>
            <a:r>
              <a:rPr lang="en-US" sz="2400" dirty="0"/>
              <a:t>Unemployment rates in formal occupations are high</a:t>
            </a:r>
          </a:p>
          <a:p>
            <a:r>
              <a:rPr lang="en-US" sz="2400" dirty="0"/>
              <a:t>People venture into informal work part time due to personal reasons such as pregnancy, retirement etc.</a:t>
            </a:r>
          </a:p>
          <a:p>
            <a:r>
              <a:rPr lang="en-US" sz="2400" dirty="0"/>
              <a:t>Poverty</a:t>
            </a:r>
          </a:p>
          <a:p>
            <a:r>
              <a:rPr lang="en-US" sz="2400" dirty="0"/>
              <a:t>Illegal immigrants cannot find jobs in the formal sector</a:t>
            </a:r>
          </a:p>
        </p:txBody>
      </p:sp>
    </p:spTree>
    <p:extLst>
      <p:ext uri="{BB962C8B-B14F-4D97-AF65-F5344CB8AC3E}">
        <p14:creationId xmlns:p14="http://schemas.microsoft.com/office/powerpoint/2010/main" val="3106246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1"/>
            <a:ext cx="7543800" cy="819944"/>
          </a:xfrm>
        </p:spPr>
        <p:txBody>
          <a:bodyPr/>
          <a:lstStyle/>
          <a:p>
            <a:r>
              <a:rPr lang="en-US" sz="2800" dirty="0"/>
              <a:t>Challenges facing South Africa’s informal sector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24745"/>
            <a:ext cx="7543800" cy="573325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Institutional Challenges:</a:t>
            </a:r>
          </a:p>
          <a:p>
            <a:r>
              <a:rPr lang="en-US" sz="2800" dirty="0"/>
              <a:t>No access to education</a:t>
            </a:r>
          </a:p>
          <a:p>
            <a:r>
              <a:rPr lang="en-US" sz="2800" dirty="0"/>
              <a:t>Limited access to finance and banking institution</a:t>
            </a:r>
          </a:p>
          <a:p>
            <a:r>
              <a:rPr lang="en-US" sz="2800" dirty="0"/>
              <a:t>Limited access to land and property</a:t>
            </a:r>
          </a:p>
          <a:p>
            <a:pPr marL="514350" indent="-514350"/>
            <a:r>
              <a:rPr lang="en-US" sz="2800" dirty="0"/>
              <a:t>Excessive government regulations</a:t>
            </a:r>
          </a:p>
          <a:p>
            <a:pPr marL="514350" indent="-514350"/>
            <a:r>
              <a:rPr lang="en-ZA" sz="2800" dirty="0"/>
              <a:t>Ltd land &amp; property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Infrastructure challenges:</a:t>
            </a:r>
          </a:p>
          <a:p>
            <a:r>
              <a:rPr lang="en-US" sz="2800" dirty="0"/>
              <a:t>Lack of working premises</a:t>
            </a:r>
          </a:p>
          <a:p>
            <a:r>
              <a:rPr lang="en-US" sz="2800" dirty="0"/>
              <a:t>Lack of storing facilities</a:t>
            </a:r>
          </a:p>
          <a:p>
            <a:r>
              <a:rPr lang="en-US" sz="2800" dirty="0"/>
              <a:t>Lack of sanitation (toilets)</a:t>
            </a:r>
          </a:p>
        </p:txBody>
      </p:sp>
    </p:spTree>
    <p:extLst>
      <p:ext uri="{BB962C8B-B14F-4D97-AF65-F5344CB8AC3E}">
        <p14:creationId xmlns:p14="http://schemas.microsoft.com/office/powerpoint/2010/main" val="3963065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836712"/>
            <a:ext cx="7543800" cy="504056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Economic challenges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  <a:p>
            <a:r>
              <a:rPr lang="en-US" sz="2400" dirty="0"/>
              <a:t>Insufficient funds do not allow for further investments</a:t>
            </a:r>
          </a:p>
          <a:p>
            <a:r>
              <a:rPr lang="en-US" sz="2400" dirty="0"/>
              <a:t>Low income</a:t>
            </a:r>
          </a:p>
          <a:p>
            <a:r>
              <a:rPr lang="en-US" sz="2400" dirty="0"/>
              <a:t>Lack of business skills</a:t>
            </a:r>
          </a:p>
          <a:p>
            <a:r>
              <a:rPr lang="en-US" sz="2400" dirty="0"/>
              <a:t>Lack of opportunities for bulk purchase</a:t>
            </a:r>
          </a:p>
          <a:p>
            <a:r>
              <a:rPr lang="en-US" sz="2400" dirty="0"/>
              <a:t>Limited access to technology</a:t>
            </a:r>
          </a:p>
          <a:p>
            <a:r>
              <a:rPr lang="en-US" sz="2400" dirty="0"/>
              <a:t>Limited communication strategies and channels</a:t>
            </a:r>
          </a:p>
          <a:p>
            <a:r>
              <a:rPr lang="en-US" sz="2400" dirty="0"/>
              <a:t>Limited capacity in collective bargaining</a:t>
            </a:r>
            <a:endParaRPr lang="en-ZA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8682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386A0D-8C13-40DD-A910-2051B8E8E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4486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785786" y="22536"/>
            <a:ext cx="7543800" cy="1123936"/>
          </a:xfrm>
        </p:spPr>
        <p:txBody>
          <a:bodyPr/>
          <a:lstStyle/>
          <a:p>
            <a:pPr algn="ctr"/>
            <a:r>
              <a:rPr lang="en-US" dirty="0"/>
              <a:t>PRIMARY SECTOR </a:t>
            </a:r>
          </a:p>
        </p:txBody>
      </p:sp>
      <p:pic>
        <p:nvPicPr>
          <p:cNvPr id="10247" name="Picture 7" descr="Farming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42844" y="1428736"/>
            <a:ext cx="4214842" cy="5242752"/>
          </a:xfrm>
          <a:noFill/>
          <a:ln/>
        </p:spPr>
      </p:pic>
      <p:pic>
        <p:nvPicPr>
          <p:cNvPr id="10248" name="Picture 8" descr="Mining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622471" y="2654867"/>
            <a:ext cx="2090057" cy="2416629"/>
          </a:xfrm>
          <a:noFill/>
          <a:ln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1781</TotalTime>
  <Words>3593</Words>
  <Application>Microsoft Office PowerPoint</Application>
  <PresentationFormat>On-screen Show (4:3)</PresentationFormat>
  <Paragraphs>559</Paragraphs>
  <Slides>88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4" baseType="lpstr">
      <vt:lpstr>Arial</vt:lpstr>
      <vt:lpstr>Arial Black</vt:lpstr>
      <vt:lpstr>Calibri</vt:lpstr>
      <vt:lpstr>Tahoma</vt:lpstr>
      <vt:lpstr>Wingdings</vt:lpstr>
      <vt:lpstr>1_Office Theme</vt:lpstr>
      <vt:lpstr>ECONOMIC GEOGRAPHY</vt:lpstr>
      <vt:lpstr>PowerPoint Presentation</vt:lpstr>
      <vt:lpstr>ECONOMIC SECTORS</vt:lpstr>
      <vt:lpstr>PowerPoint Presentation</vt:lpstr>
      <vt:lpstr>The structure of South Africa’s economy </vt:lpstr>
      <vt:lpstr>Contribution by the provinces to the GDP </vt:lpstr>
      <vt:lpstr>PowerPoint Presentation</vt:lpstr>
      <vt:lpstr>Changing economic structure </vt:lpstr>
      <vt:lpstr>PRIMARY SECTOR </vt:lpstr>
      <vt:lpstr>Importance of the primary sector </vt:lpstr>
      <vt:lpstr> Agriculture</vt:lpstr>
      <vt:lpstr>FARMING</vt:lpstr>
      <vt:lpstr>FARMING (Cont.)</vt:lpstr>
      <vt:lpstr>SUBSISTENCE FARMING</vt:lpstr>
      <vt:lpstr>COMMERCIAL FARMING</vt:lpstr>
      <vt:lpstr>PowerPoint Presentation</vt:lpstr>
      <vt:lpstr>PowerPoint Presentation</vt:lpstr>
      <vt:lpstr>MACHINERY</vt:lpstr>
      <vt:lpstr>STORAGE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Food security  When all people have excess to nutritious  food to meet their needs for a healthy and productive life. </vt:lpstr>
      <vt:lpstr>PowerPoint Presentation</vt:lpstr>
      <vt:lpstr>PowerPoint Presentation</vt:lpstr>
      <vt:lpstr>PowerPoint Presentation</vt:lpstr>
      <vt:lpstr>Challenges facing South African agriculture </vt:lpstr>
      <vt:lpstr>MINING</vt:lpstr>
      <vt:lpstr>The importance of mining</vt:lpstr>
      <vt:lpstr>PowerPoint Presentation</vt:lpstr>
      <vt:lpstr>PLATINUM</vt:lpstr>
      <vt:lpstr>GOLD </vt:lpstr>
      <vt:lpstr>GOLD BEARING ROCKS </vt:lpstr>
      <vt:lpstr>GOLD MINE</vt:lpstr>
      <vt:lpstr>COAL </vt:lpstr>
      <vt:lpstr>Open Cast Coal Mining Equipment</vt:lpstr>
      <vt:lpstr>Underground Mining : Board and Pillar Method</vt:lpstr>
      <vt:lpstr>Beneficiation Plant </vt:lpstr>
      <vt:lpstr>PowerPoint Presentation</vt:lpstr>
      <vt:lpstr>PowerPoint Presentation</vt:lpstr>
      <vt:lpstr>PowerPoint Presentation</vt:lpstr>
      <vt:lpstr>PowerPoint Presentation</vt:lpstr>
      <vt:lpstr>The changing face of the mining sector </vt:lpstr>
      <vt:lpstr>Change of ownership of mines </vt:lpstr>
      <vt:lpstr>Environmental responsibility  </vt:lpstr>
      <vt:lpstr>Social responsibility </vt:lpstr>
      <vt:lpstr>SECONDARY SECTOR</vt:lpstr>
      <vt:lpstr>SECONDARY SECTOR</vt:lpstr>
      <vt:lpstr>Secondary Economic Activities- Light and heavy Industries</vt:lpstr>
      <vt:lpstr>PowerPoint Presentation</vt:lpstr>
      <vt:lpstr>Secondary and tertiary activities</vt:lpstr>
      <vt:lpstr>PowerPoint Presentation</vt:lpstr>
      <vt:lpstr>PowerPoint Presentation</vt:lpstr>
      <vt:lpstr>PowerPoint Presentation</vt:lpstr>
      <vt:lpstr>PowerPoint Presentation</vt:lpstr>
      <vt:lpstr>Gauteng(PWV) Region</vt:lpstr>
      <vt:lpstr>Factors influencing the location and  development of manufacturing in Gauteng </vt:lpstr>
      <vt:lpstr>Main industrial activities in Gauteng</vt:lpstr>
      <vt:lpstr>DURBAN-PINETOWN</vt:lpstr>
      <vt:lpstr>Factors influencing the location of Durban-Pinetown region</vt:lpstr>
      <vt:lpstr>Main industrial activities in Durban-Pinetown</vt:lpstr>
      <vt:lpstr>South Western Cape</vt:lpstr>
      <vt:lpstr>Factors influencing the location of South Western Cape</vt:lpstr>
      <vt:lpstr>Main industrial activities in South Western Cape</vt:lpstr>
      <vt:lpstr>The Nelson Mandela Metropolitan Region (Port Elizabeth-Uitenhage)  </vt:lpstr>
      <vt:lpstr>Factors influencing the location of Port Elizabeth-Uitenhage </vt:lpstr>
      <vt:lpstr>Main industrial activities in Port Elizabeth-Uitenhage</vt:lpstr>
      <vt:lpstr>PowerPoint Presentation</vt:lpstr>
      <vt:lpstr>STRATEGIES FOR INDUSTRIAL DEVELOPMENT</vt:lpstr>
      <vt:lpstr>The  development plans had the following initiatives</vt:lpstr>
      <vt:lpstr>Post apartheid industrial development strategies.</vt:lpstr>
      <vt:lpstr>INDUSTRIAL DEVEOPMENT ZONES </vt:lpstr>
      <vt:lpstr>PowerPoint Presentation</vt:lpstr>
      <vt:lpstr>Concept and distribution of Industrial Development Zones (IDZs)</vt:lpstr>
      <vt:lpstr>PowerPoint Presentation</vt:lpstr>
      <vt:lpstr>Spatial Development Initiatives (SDI’s)</vt:lpstr>
      <vt:lpstr>Spatial Development Initiatives (SDI)</vt:lpstr>
      <vt:lpstr>Industrial centralisation</vt:lpstr>
      <vt:lpstr>Industrial decentralisation </vt:lpstr>
      <vt:lpstr>Informal Sector</vt:lpstr>
      <vt:lpstr>Characteristics</vt:lpstr>
      <vt:lpstr>Reasons for high informal sector employment in South Africa</vt:lpstr>
      <vt:lpstr>Challenges facing South Africa’s informal sector</vt:lpstr>
      <vt:lpstr>PowerPoint Presentation</vt:lpstr>
      <vt:lpstr>Thank you</vt:lpstr>
    </vt:vector>
  </TitlesOfParts>
  <Company>Pretoria Boys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GEOGRAPHY</dc:title>
  <dc:creator>Peter Franken</dc:creator>
  <cp:lastModifiedBy>Penny Japhta</cp:lastModifiedBy>
  <cp:revision>195</cp:revision>
  <dcterms:created xsi:type="dcterms:W3CDTF">2006-09-18T07:01:14Z</dcterms:created>
  <dcterms:modified xsi:type="dcterms:W3CDTF">2020-06-18T13:42:08Z</dcterms:modified>
</cp:coreProperties>
</file>