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8" r:id="rId2"/>
    <p:sldId id="257" r:id="rId3"/>
    <p:sldId id="297" r:id="rId4"/>
    <p:sldId id="261" r:id="rId5"/>
    <p:sldId id="260" r:id="rId6"/>
    <p:sldId id="267" r:id="rId7"/>
    <p:sldId id="275" r:id="rId8"/>
    <p:sldId id="276" r:id="rId9"/>
    <p:sldId id="273" r:id="rId10"/>
    <p:sldId id="277" r:id="rId11"/>
    <p:sldId id="280" r:id="rId12"/>
    <p:sldId id="299" r:id="rId13"/>
    <p:sldId id="304" r:id="rId14"/>
    <p:sldId id="305" r:id="rId15"/>
    <p:sldId id="284" r:id="rId16"/>
    <p:sldId id="286" r:id="rId17"/>
    <p:sldId id="285" r:id="rId18"/>
    <p:sldId id="288" r:id="rId19"/>
    <p:sldId id="287" r:id="rId20"/>
    <p:sldId id="291" r:id="rId21"/>
    <p:sldId id="289" r:id="rId22"/>
    <p:sldId id="292" r:id="rId23"/>
    <p:sldId id="300" r:id="rId24"/>
    <p:sldId id="293" r:id="rId25"/>
    <p:sldId id="294" r:id="rId26"/>
    <p:sldId id="269" r:id="rId27"/>
    <p:sldId id="295" r:id="rId28"/>
    <p:sldId id="274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asa Sanda" initials="ZS" lastIdx="8" clrIdx="0">
    <p:extLst>
      <p:ext uri="{19B8F6BF-5375-455C-9EA6-DF929625EA0E}">
        <p15:presenceInfo xmlns:p15="http://schemas.microsoft.com/office/powerpoint/2012/main" userId="fccf6616607e63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6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06:19:03.892" idx="2">
    <p:pos x="940" y="2751"/>
    <p:text>I changed prominent to bulging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782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015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92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061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DBE8ADE-1594-457E-BCF5-C9EBC6195552}" type="datetimeFigureOut">
              <a:rPr lang="en-US" smtClean="0"/>
              <a:t>2020/05/29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B179B10-5180-4CCC-AFE0-4C63C295BD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658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hyperlink" Target="https://cs.stackexchange.com/questions/19061/when-describing-a-cs-paper-can-it-be-assumed-that-the-meaning-of-tick-is-know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mea2z.blogspot.com/2016/12/clear-illustration-about-phaco-cataract-surgrey.html" TargetMode="External"/><Relationship Id="rId2" Type="http://schemas.openxmlformats.org/officeDocument/2006/relationships/hyperlink" Target="https://www.vectorstock.com/royalty-free-vector/myopia-vector-351025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hjournal.org/article/how-to-measure-intraocular-pressure-applanation-tonometry/" TargetMode="External"/><Relationship Id="rId4" Type="http://schemas.openxmlformats.org/officeDocument/2006/relationships/hyperlink" Target="https://www.spindeleye.com/procedures/astigmatism-treatmen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0658-A679-4BF9-9FE7-68098DA18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200" y="170382"/>
            <a:ext cx="5791426" cy="3254321"/>
          </a:xfrm>
        </p:spPr>
        <p:txBody>
          <a:bodyPr>
            <a:normAutofit/>
          </a:bodyPr>
          <a:lstStyle/>
          <a:p>
            <a:pPr algn="l"/>
            <a:r>
              <a:rPr lang="en-ZA" sz="6500" b="1" dirty="0"/>
              <a:t>Responding to the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C173A-8E83-4E31-9C0C-2452A748F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2" y="3424703"/>
            <a:ext cx="5791424" cy="1086237"/>
          </a:xfrm>
        </p:spPr>
        <p:txBody>
          <a:bodyPr>
            <a:no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HUMAN EYE: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DEFECTS AND TREATMENT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ZA" sz="1600" dirty="0"/>
              <a:t>Mrs </a:t>
            </a:r>
            <a:r>
              <a:rPr lang="en-ZA" sz="1600" dirty="0" err="1"/>
              <a:t>C.Chitsiga</a:t>
            </a:r>
            <a:r>
              <a:rPr lang="en-ZA" sz="1600" dirty="0"/>
              <a:t>- </a:t>
            </a:r>
            <a:r>
              <a:rPr lang="en-ZA" sz="1600" dirty="0" err="1"/>
              <a:t>Magasela</a:t>
            </a:r>
            <a:endParaRPr lang="en-ZA" sz="1600" dirty="0"/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ZA" sz="1600" i="1" dirty="0"/>
              <a:t>(Sarah </a:t>
            </a:r>
            <a:r>
              <a:rPr lang="en-ZA" sz="1600" i="1" dirty="0" err="1"/>
              <a:t>Baartman</a:t>
            </a:r>
            <a:r>
              <a:rPr lang="en-ZA" sz="1600" i="1" dirty="0"/>
              <a:t> District</a:t>
            </a:r>
            <a:r>
              <a:rPr lang="en-ZA" sz="1600" dirty="0"/>
              <a:t>)</a:t>
            </a:r>
          </a:p>
        </p:txBody>
      </p:sp>
      <p:pic>
        <p:nvPicPr>
          <p:cNvPr id="6146" name="Picture 2" descr="2017 Staff Photos Feb Christina Chitsinga (9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173" y="1778977"/>
            <a:ext cx="3267942" cy="3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77ED0-DC67-4342-839B-8E1E13A1A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33" t="20794" r="5407" b="-313"/>
          <a:stretch/>
        </p:blipFill>
        <p:spPr>
          <a:xfrm>
            <a:off x="425685" y="5147648"/>
            <a:ext cx="5376918" cy="12759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9CFDBD-9E5D-4C8A-A467-865158C6B079}"/>
              </a:ext>
            </a:extLst>
          </p:cNvPr>
          <p:cNvSpPr/>
          <p:nvPr/>
        </p:nvSpPr>
        <p:spPr>
          <a:xfrm>
            <a:off x="7341919" y="5323139"/>
            <a:ext cx="359399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Presentation is Click Activated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2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63"/>
    </mc:Choice>
    <mc:Fallback xmlns="">
      <p:transition advTm="4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CONSEQUENCES OF LONG-SIGHTEDNESS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958" y="1215189"/>
            <a:ext cx="5223040" cy="5277686"/>
          </a:xfrm>
        </p:spPr>
        <p:txBody>
          <a:bodyPr>
            <a:noAutofit/>
          </a:bodyPr>
          <a:lstStyle/>
          <a:p>
            <a:r>
              <a:rPr lang="en-US" sz="2400" dirty="0"/>
              <a:t>There is</a:t>
            </a:r>
            <a:r>
              <a:rPr lang="en-US" sz="2400" i="1" dirty="0"/>
              <a:t> </a:t>
            </a:r>
            <a:r>
              <a:rPr lang="en-US" sz="2400" dirty="0"/>
              <a:t>an</a:t>
            </a:r>
            <a:r>
              <a:rPr lang="en-US" sz="2400" i="1" dirty="0"/>
              <a:t> </a:t>
            </a:r>
            <a:r>
              <a:rPr lang="en-US" sz="2400" b="1" dirty="0"/>
              <a:t>increase in focal </a:t>
            </a:r>
            <a:r>
              <a:rPr lang="en-US" sz="2400" b="1" i="1" dirty="0"/>
              <a:t>length</a:t>
            </a:r>
            <a:r>
              <a:rPr lang="en-US" sz="2400" b="1" dirty="0"/>
              <a:t> </a:t>
            </a:r>
            <a:r>
              <a:rPr lang="en-US" sz="2400" dirty="0"/>
              <a:t>of the eye lens, </a:t>
            </a:r>
          </a:p>
          <a:p>
            <a:r>
              <a:rPr lang="en-US" sz="2400" dirty="0"/>
              <a:t>which prevents the light rays to directly focus on retina.</a:t>
            </a:r>
          </a:p>
          <a:p>
            <a:r>
              <a:rPr lang="en-US" sz="2400" b="1" i="1" dirty="0"/>
              <a:t>Images of  near objects  </a:t>
            </a:r>
            <a:r>
              <a:rPr lang="en-US" sz="2400" dirty="0"/>
              <a:t>on retina are </a:t>
            </a:r>
            <a:r>
              <a:rPr lang="en-US" sz="2400" b="1" i="1" dirty="0"/>
              <a:t>blurred</a:t>
            </a:r>
            <a:r>
              <a:rPr lang="en-US" sz="2400" dirty="0"/>
              <a:t> while , </a:t>
            </a:r>
          </a:p>
          <a:p>
            <a:r>
              <a:rPr lang="en-US" sz="2400" dirty="0"/>
              <a:t>the </a:t>
            </a:r>
            <a:r>
              <a:rPr lang="en-US" sz="2400" b="1" i="1" dirty="0"/>
              <a:t>best image</a:t>
            </a:r>
            <a:r>
              <a:rPr lang="en-US" sz="2400" dirty="0"/>
              <a:t> (that is the one most clearly focused) </a:t>
            </a:r>
            <a:r>
              <a:rPr lang="en-US" sz="2400" b="1" i="1" dirty="0"/>
              <a:t>falls behind the retina </a:t>
            </a:r>
          </a:p>
          <a:p>
            <a:r>
              <a:rPr lang="en-US" sz="2400" b="1" i="1" dirty="0"/>
              <a:t>Near </a:t>
            </a:r>
            <a:r>
              <a:rPr lang="en-US" sz="2400" dirty="0"/>
              <a:t>objects therefore </a:t>
            </a:r>
            <a:r>
              <a:rPr lang="en-US" sz="2400" b="1" i="1" dirty="0"/>
              <a:t>cannot be seen clearly </a:t>
            </a:r>
          </a:p>
          <a:p>
            <a:r>
              <a:rPr lang="en-US" sz="2400" dirty="0"/>
              <a:t>The ability to see images at a distance is not affected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0806" y="1865859"/>
            <a:ext cx="5480611" cy="392992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900" b="1" i="1" dirty="0"/>
              <a:t>(Normal eye vision vs long sightedness )</a:t>
            </a:r>
          </a:p>
        </p:txBody>
      </p:sp>
      <p:pic>
        <p:nvPicPr>
          <p:cNvPr id="18436" name="Picture 4" descr="Hypermetr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06" y="1426560"/>
            <a:ext cx="6099448" cy="36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BCDB4-1B11-4E70-9342-4D0C7374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29" y="5808469"/>
            <a:ext cx="5119171" cy="10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4"/>
    </mc:Choice>
    <mc:Fallback xmlns="">
      <p:transition spd="slow" advTm="982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TREATMENT OF LONG-SIGHTEDNESS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6072"/>
            <a:ext cx="5257800" cy="4696444"/>
          </a:xfrm>
        </p:spPr>
        <p:txBody>
          <a:bodyPr>
            <a:noAutofit/>
          </a:bodyPr>
          <a:lstStyle/>
          <a:p>
            <a:r>
              <a:rPr lang="en-US" sz="2800" dirty="0"/>
              <a:t>Wear spectacles with </a:t>
            </a:r>
            <a:r>
              <a:rPr lang="en-US" sz="2800" b="1" dirty="0"/>
              <a:t>convex lenses , </a:t>
            </a:r>
          </a:p>
          <a:p>
            <a:r>
              <a:rPr lang="en-US" sz="2800" dirty="0"/>
              <a:t>so as to be able </a:t>
            </a:r>
            <a:r>
              <a:rPr lang="en-US" sz="2800" b="1" i="1" dirty="0"/>
              <a:t>to converge (bend) light rays </a:t>
            </a:r>
            <a:r>
              <a:rPr lang="en-US" sz="2800" dirty="0"/>
              <a:t>a bit more before they enter the eye.</a:t>
            </a:r>
          </a:p>
          <a:p>
            <a:r>
              <a:rPr lang="en-US" sz="2800" dirty="0"/>
              <a:t>This forms the image on the retina and not behind it. </a:t>
            </a:r>
          </a:p>
          <a:p>
            <a:r>
              <a:rPr lang="en-US" sz="2800" b="1" i="1" dirty="0"/>
              <a:t>Refractive Laser </a:t>
            </a:r>
            <a:r>
              <a:rPr lang="en-US" sz="2800" dirty="0"/>
              <a:t>surgery may be used to correct the curvature of the cornea </a:t>
            </a:r>
          </a:p>
        </p:txBody>
      </p:sp>
      <p:pic>
        <p:nvPicPr>
          <p:cNvPr id="5" name="Picture 2" descr="In hypermetropia, the image is formed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0575"/>
            <a:ext cx="5617947" cy="43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562722"/>
            <a:ext cx="4447786" cy="2558716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i="1" dirty="0"/>
              <a:t>Diagram showing the corrective lens for long sightedness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09038-A709-4F22-B1C8-EFDD161F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88" y="5802219"/>
            <a:ext cx="507231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05731"/>
      </p:ext>
    </p:extLst>
  </p:cSld>
  <p:clrMapOvr>
    <a:masterClrMapping/>
  </p:clrMapOvr>
  <p:transition spd="slow" advTm="110373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1613" y="4737100"/>
            <a:ext cx="10720387" cy="936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cap="all"/>
              <a:t>STUDY TIP: USE MIND-MAPS AS SUMMARIES FOR REVISION 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CB2C8C-0F0E-4EB7-841D-01084C87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958" y="209507"/>
            <a:ext cx="6661207" cy="4995905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557446" y="4103056"/>
            <a:ext cx="1169753" cy="1208174"/>
          </a:xfrm>
          <a:prstGeom prst="star5">
            <a:avLst>
              <a:gd name="adj" fmla="val 13583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2D18EE-582B-4C69-B746-34642709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81" y="5915294"/>
            <a:ext cx="47979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3672">
        <p15:prstTrans prst="pageCurlDouble"/>
      </p:transition>
    </mc:Choice>
    <mc:Fallback xmlns="">
      <p:transition spd="slow" advTm="113672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cap="all" dirty="0"/>
              <a:t>STUDY TIP: USE MIND-MAPS AS SUMMARIES FOR REVISION </a:t>
            </a:r>
          </a:p>
        </p:txBody>
      </p:sp>
      <p:pic>
        <p:nvPicPr>
          <p:cNvPr id="2052" name="Picture 4" descr="https://image1.slideserve.com/2108780/long-sightedness-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08" y="292544"/>
            <a:ext cx="7294246" cy="48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5-Point Star 6"/>
          <p:cNvSpPr/>
          <p:nvPr/>
        </p:nvSpPr>
        <p:spPr>
          <a:xfrm>
            <a:off x="557446" y="4103056"/>
            <a:ext cx="1169753" cy="1208174"/>
          </a:xfrm>
          <a:prstGeom prst="star5">
            <a:avLst>
              <a:gd name="adj" fmla="val 13583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2D18EE-582B-4C69-B746-34642709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12" y="5588910"/>
            <a:ext cx="47979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957">
        <p15:prstTrans prst="pageCurlDouble"/>
      </p:transition>
    </mc:Choice>
    <mc:Fallback xmlns="">
      <p:transition spd="slow" advTm="5695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cap="all"/>
              <a:t>STUDY TIP: USE MIND-MAPS AS SUMMARIES FOR REVISION </a:t>
            </a:r>
          </a:p>
        </p:txBody>
      </p:sp>
      <p:pic>
        <p:nvPicPr>
          <p:cNvPr id="2054" name="Picture 6" descr="https://image1.slideserve.com/2108780/treatment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107" y="275422"/>
            <a:ext cx="7222948" cy="48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5-Point Star 6"/>
          <p:cNvSpPr/>
          <p:nvPr/>
        </p:nvSpPr>
        <p:spPr>
          <a:xfrm>
            <a:off x="557446" y="4103056"/>
            <a:ext cx="1169753" cy="1208174"/>
          </a:xfrm>
          <a:prstGeom prst="star5">
            <a:avLst>
              <a:gd name="adj" fmla="val 13583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2D18EE-582B-4C69-B746-34642709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24" y="5582252"/>
            <a:ext cx="47979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5117">
        <p15:prstTrans prst="pageCurlDouble"/>
      </p:transition>
    </mc:Choice>
    <mc:Fallback xmlns="">
      <p:transition spd="slow" advTm="7511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A7012-BE57-495E-9A7E-7525657C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69" y="5758663"/>
            <a:ext cx="5072312" cy="1012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587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ASTIGMATISM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382713"/>
            <a:ext cx="5178552" cy="49850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This is an eye defect caused by the </a:t>
            </a:r>
            <a:r>
              <a:rPr lang="en-US" sz="2800" b="1" i="1" dirty="0">
                <a:solidFill>
                  <a:schemeClr val="tx1"/>
                </a:solidFill>
              </a:rPr>
              <a:t>uneven or irregularly shaped curvature on the surface of the lens or cornea.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/>
              <a:t>The </a:t>
            </a:r>
            <a:r>
              <a:rPr lang="en-US" sz="2800" b="1" i="1" dirty="0"/>
              <a:t>defect</a:t>
            </a:r>
            <a:r>
              <a:rPr lang="en-US" sz="2800" dirty="0"/>
              <a:t> causes </a:t>
            </a:r>
            <a:r>
              <a:rPr lang="en-US" sz="2800" b="1" i="1" dirty="0"/>
              <a:t>light rays to focus on two points on the retina instead of one point, </a:t>
            </a:r>
          </a:p>
          <a:p>
            <a:r>
              <a:rPr lang="en-US" sz="2800" b="1" i="1" dirty="0"/>
              <a:t>Leads</a:t>
            </a:r>
            <a:r>
              <a:rPr lang="en-US" sz="2800" dirty="0"/>
              <a:t> to </a:t>
            </a:r>
            <a:r>
              <a:rPr lang="en-US" sz="2800" b="1" i="1" dirty="0"/>
              <a:t>a blurred image</a:t>
            </a:r>
            <a:r>
              <a:rPr lang="en-US" sz="2800" dirty="0"/>
              <a:t>. </a:t>
            </a:r>
          </a:p>
          <a:p>
            <a:r>
              <a:rPr lang="en-US" sz="2800" dirty="0"/>
              <a:t>Can be hereditary , cornea scarred by injury or gradual thinning of cornea.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2813146" y="703493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315008" y="1382712"/>
            <a:ext cx="5524066" cy="4000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/>
              <a:t>(Comparison of normal eye vision to an eye with astigmatism)</a:t>
            </a:r>
          </a:p>
        </p:txBody>
      </p:sp>
      <p:pic>
        <p:nvPicPr>
          <p:cNvPr id="14" name="Picture 8" descr="What Causes Astigmatism? - Heffington's of Springfield, 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0" y="873918"/>
            <a:ext cx="5727030" cy="40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81325"/>
      </p:ext>
    </p:extLst>
  </p:cSld>
  <p:clrMapOvr>
    <a:masterClrMapping/>
  </p:clrMapOvr>
  <p:transition spd="slow" advTm="137642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07" y="3916578"/>
            <a:ext cx="4913384" cy="1762969"/>
          </a:xfrm>
        </p:spPr>
        <p:txBody>
          <a:bodyPr>
            <a:normAutofit/>
          </a:bodyPr>
          <a:lstStyle/>
          <a:p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Cornea – (Corneal Astigmatism) </a:t>
            </a:r>
            <a:b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04" y="5432131"/>
            <a:ext cx="4718989" cy="1841856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b="1" i="1" dirty="0"/>
              <a:t>cornea is shaped more oblong </a:t>
            </a:r>
            <a:r>
              <a:rPr lang="en-US" sz="1800" dirty="0"/>
              <a:t>than the normal spherical shape .</a:t>
            </a:r>
          </a:p>
          <a:p>
            <a:endParaRPr lang="en-US" sz="1800" dirty="0"/>
          </a:p>
        </p:txBody>
      </p:sp>
      <p:pic>
        <p:nvPicPr>
          <p:cNvPr id="4" name="Picture 6" descr="Astigmatism | Diagnosis &amp; Treatment | Spindel Eye 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50" y="225696"/>
            <a:ext cx="9057381" cy="36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stigma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933" y="3945467"/>
            <a:ext cx="4337141" cy="29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7742C-46B0-4E32-9E5F-75D7FA6B9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33" r="11338"/>
          <a:stretch/>
        </p:blipFill>
        <p:spPr>
          <a:xfrm>
            <a:off x="8915400" y="0"/>
            <a:ext cx="3276600" cy="101202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530467" y="5447376"/>
            <a:ext cx="2599981" cy="261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4038">
        <p14:prism/>
      </p:transition>
    </mc:Choice>
    <mc:Fallback xmlns="">
      <p:transition spd="slow" advTm="12403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72" y="247650"/>
            <a:ext cx="8730343" cy="1485900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sz="1800" dirty="0"/>
            </a:br>
            <a:br>
              <a:rPr lang="en-US" sz="1800" dirty="0"/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Lens (Lenticular Astigmatism)</a:t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2" y="1503947"/>
            <a:ext cx="3717757" cy="3208163"/>
          </a:xfrm>
        </p:spPr>
        <p:txBody>
          <a:bodyPr>
            <a:noAutofit/>
          </a:bodyPr>
          <a:lstStyle/>
          <a:p>
            <a:r>
              <a:rPr lang="en-US" sz="2800" dirty="0"/>
              <a:t>Is due to an </a:t>
            </a:r>
            <a:r>
              <a:rPr lang="en-US" sz="2800" b="1" i="1" dirty="0"/>
              <a:t>irregularly shaped lens, located behind the cornea</a:t>
            </a:r>
            <a:r>
              <a:rPr lang="en-US" sz="2800" dirty="0"/>
              <a:t>; </a:t>
            </a:r>
          </a:p>
          <a:p>
            <a:r>
              <a:rPr lang="en-US" sz="2800" dirty="0"/>
              <a:t>Resulting in </a:t>
            </a:r>
            <a:r>
              <a:rPr lang="en-US" sz="2800" b="1" i="1" dirty="0"/>
              <a:t>difference in curvature in the lens</a:t>
            </a:r>
            <a:r>
              <a:rPr lang="en-US" sz="2800" dirty="0"/>
              <a:t>.</a:t>
            </a:r>
          </a:p>
          <a:p>
            <a:r>
              <a:rPr lang="en-US" sz="2800" dirty="0"/>
              <a:t>This will also cause the person to have blurry vision.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578" y="1864905"/>
            <a:ext cx="7799126" cy="3743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501BA4-8478-4D3F-B19C-F867A599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88" y="5739840"/>
            <a:ext cx="5072312" cy="1012024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>
            <a:off x="9729736" y="4712110"/>
            <a:ext cx="245537" cy="641368"/>
          </a:xfrm>
          <a:prstGeom prst="bentUpArrow">
            <a:avLst>
              <a:gd name="adj1" fmla="val 21238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56"/>
    </mc:Choice>
    <mc:Fallback xmlns="">
      <p:transition spd="slow" advTm="7685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7709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DEALING WITH ASTIGMATISM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628" y="1083432"/>
            <a:ext cx="5157787" cy="491691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SYMPTOMS</a:t>
            </a:r>
            <a:r>
              <a:rPr lang="en-US" b="1" u="sng" dirty="0"/>
              <a:t> 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213" y="1598844"/>
            <a:ext cx="5157787" cy="2250786"/>
          </a:xfrm>
        </p:spPr>
        <p:txBody>
          <a:bodyPr>
            <a:normAutofit/>
          </a:bodyPr>
          <a:lstStyle/>
          <a:p>
            <a:r>
              <a:rPr lang="en-US" sz="2400" dirty="0"/>
              <a:t>Distortion of blurring of images at all distances </a:t>
            </a:r>
          </a:p>
          <a:p>
            <a:r>
              <a:rPr lang="en-US" sz="2400" dirty="0"/>
              <a:t>Headaches and fatigue </a:t>
            </a:r>
          </a:p>
          <a:p>
            <a:r>
              <a:rPr lang="en-US" sz="2400" dirty="0"/>
              <a:t>Squinting and eye discomfort or irritation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0731" y="1335656"/>
            <a:ext cx="5183188" cy="491691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TREATMENT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7684" y="1888958"/>
            <a:ext cx="5196235" cy="2842659"/>
          </a:xfrm>
        </p:spPr>
        <p:txBody>
          <a:bodyPr>
            <a:noAutofit/>
          </a:bodyPr>
          <a:lstStyle/>
          <a:p>
            <a:r>
              <a:rPr lang="en-US" sz="2400" dirty="0"/>
              <a:t>Prescription lenses for clear and comfortable vision, </a:t>
            </a:r>
          </a:p>
          <a:p>
            <a:pPr marL="0" indent="0">
              <a:buNone/>
            </a:pPr>
            <a:r>
              <a:rPr lang="en-US" sz="2400" i="1" dirty="0"/>
              <a:t>(That is if no other problems associated with refraction are present and therefore corrective lenses are not needed)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i="1" dirty="0"/>
              <a:t>Refractive Laser Surgery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854171" y="1655908"/>
            <a:ext cx="631902" cy="197746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5 Things You Need to Know About Having an Astigmatism | Brint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729286"/>
            <a:ext cx="5885367" cy="29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F39F9-071B-40C1-ABCE-A1D1EEC7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32" y="5900845"/>
            <a:ext cx="47979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7916"/>
      </p:ext>
    </p:extLst>
  </p:cSld>
  <p:clrMapOvr>
    <a:masterClrMapping/>
  </p:clrMapOvr>
  <p:transition spd="slow" advTm="11917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3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CATARACTS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8444"/>
            <a:ext cx="5181600" cy="4704483"/>
          </a:xfrm>
        </p:spPr>
        <p:txBody>
          <a:bodyPr>
            <a:noAutofit/>
          </a:bodyPr>
          <a:lstStyle/>
          <a:p>
            <a:r>
              <a:rPr lang="en-US" sz="2400" dirty="0"/>
              <a:t>This is the </a:t>
            </a:r>
            <a:r>
              <a:rPr lang="en-US" sz="2400" b="1" i="1" dirty="0"/>
              <a:t>blurring of a part of a normal clear lens</a:t>
            </a:r>
            <a:r>
              <a:rPr lang="en-US" sz="2400" dirty="0"/>
              <a:t> of the eye </a:t>
            </a:r>
          </a:p>
          <a:p>
            <a:r>
              <a:rPr lang="en-US" sz="2400" dirty="0"/>
              <a:t>The main chemical composition of the lens (water &amp; proteins) clump together </a:t>
            </a:r>
          </a:p>
          <a:p>
            <a:r>
              <a:rPr lang="en-US" sz="2400" dirty="0"/>
              <a:t>This forms a </a:t>
            </a:r>
            <a:r>
              <a:rPr lang="en-US" sz="2400" b="1" i="1" dirty="0"/>
              <a:t>cloudy layer on parts of the lens</a:t>
            </a:r>
          </a:p>
          <a:p>
            <a:r>
              <a:rPr lang="en-US" sz="2400" dirty="0"/>
              <a:t>Thereby </a:t>
            </a:r>
            <a:r>
              <a:rPr lang="en-US" sz="2400" b="1" i="1" dirty="0"/>
              <a:t>preventing sufficient light from passing </a:t>
            </a:r>
            <a:r>
              <a:rPr lang="en-US" sz="2400" dirty="0"/>
              <a:t>through to the retina</a:t>
            </a:r>
          </a:p>
          <a:p>
            <a:pPr marL="0" indent="0" algn="ctr">
              <a:buNone/>
            </a:pPr>
            <a:r>
              <a:rPr lang="en-US" sz="2400" dirty="0"/>
              <a:t>OR </a:t>
            </a:r>
          </a:p>
          <a:p>
            <a:r>
              <a:rPr lang="en-US" sz="2400" b="1" i="1" dirty="0"/>
              <a:t>Lens slowly changes to a yellowish brown colour, </a:t>
            </a:r>
            <a:r>
              <a:rPr lang="en-US" sz="2400" dirty="0"/>
              <a:t>thereby </a:t>
            </a:r>
            <a:r>
              <a:rPr lang="en-US" sz="2400" b="1" i="1" dirty="0"/>
              <a:t>adding</a:t>
            </a:r>
            <a:r>
              <a:rPr lang="en-US" sz="2400" dirty="0"/>
              <a:t> a brownish </a:t>
            </a:r>
            <a:r>
              <a:rPr lang="en-US" sz="2400" b="1" i="1" dirty="0"/>
              <a:t>tint</a:t>
            </a:r>
            <a:r>
              <a:rPr lang="en-US" sz="2400" dirty="0"/>
              <a:t> to objects viewed </a:t>
            </a:r>
          </a:p>
        </p:txBody>
      </p:sp>
      <p:sp>
        <p:nvSpPr>
          <p:cNvPr id="6" name="AutoShape 4" descr="Cataracts – Signs, Symptoms &amp; Effects | NVISION Eye Centers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6169890" y="886357"/>
            <a:ext cx="5038837" cy="53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(</a:t>
            </a:r>
            <a:r>
              <a:rPr lang="en-US" sz="2000" i="1" dirty="0"/>
              <a:t>Normal eye vs eye with cataract)</a:t>
            </a:r>
          </a:p>
        </p:txBody>
      </p:sp>
      <p:pic>
        <p:nvPicPr>
          <p:cNvPr id="23560" name="Picture 8" descr="A Comprehensive Study on Cataracts and Diabetes — Optometris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37" y="2860370"/>
            <a:ext cx="4343400" cy="23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 Visual Guide to Catar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37" y="198777"/>
            <a:ext cx="5352873" cy="25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93AB70-4EA5-4298-ACF3-B59A32250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179" y="5889702"/>
            <a:ext cx="4798821" cy="9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8567">
        <p:blinds dir="vert"/>
      </p:transition>
    </mc:Choice>
    <mc:Fallback xmlns="">
      <p:transition spd="slow" advTm="208567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795"/>
            <a:ext cx="10571480" cy="6603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EXAMINATION GUIDELINES SAY…</a:t>
            </a:r>
            <a:r>
              <a:rPr lang="en-US" b="1" dirty="0"/>
              <a:t> </a:t>
            </a:r>
            <a:endParaRPr lang="en-ZA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2389"/>
            <a:ext cx="9763125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5" y="2550571"/>
            <a:ext cx="9991725" cy="292467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1" name="Rounded Rectangular Callout 10"/>
          <p:cNvSpPr/>
          <p:nvPr/>
        </p:nvSpPr>
        <p:spPr>
          <a:xfrm>
            <a:off x="3509818" y="4337824"/>
            <a:ext cx="6827362" cy="14273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1196735" y="4162026"/>
            <a:ext cx="2019204" cy="19447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18010" y="4798156"/>
            <a:ext cx="1707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DCFC2-868B-4C2F-B50A-B13A76DA9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256" y="5845220"/>
            <a:ext cx="5072743" cy="10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12"/>
    </mc:Choice>
    <mc:Fallback xmlns="">
      <p:transition spd="slow" advTm="82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0AD3DD-B19C-46C1-A9FC-A3070861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32" y="5840141"/>
            <a:ext cx="4797968" cy="957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130" y="375996"/>
            <a:ext cx="11635241" cy="1160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DIAGNOSIS OF CATARACTS…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(Two Methods used)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09" y="1055915"/>
            <a:ext cx="4343076" cy="54260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Vision test using an eye chart</a:t>
            </a:r>
          </a:p>
          <a:p>
            <a:r>
              <a:rPr lang="en-US" b="1" dirty="0">
                <a:solidFill>
                  <a:schemeClr val="tx1"/>
                </a:solidFill>
              </a:rPr>
              <a:t>(Visual acuity test)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Optometrist will ask you to read letters from a distance to find out how sharp your vision is. 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First you'll try it with one eye, then the other.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532" y="3896862"/>
            <a:ext cx="4875649" cy="242408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9686" y="1055915"/>
            <a:ext cx="6324678" cy="49598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Eye examination</a:t>
            </a:r>
          </a:p>
          <a:p>
            <a:pPr marL="0" indent="0">
              <a:buNone/>
            </a:pPr>
            <a:r>
              <a:rPr lang="en-US" sz="2400" dirty="0"/>
              <a:t>Done to reveal the colour change in the lens </a:t>
            </a:r>
          </a:p>
          <a:p>
            <a:r>
              <a:rPr lang="en-US" sz="2400" b="1" dirty="0"/>
              <a:t>Pupil dilation: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dirty="0"/>
              <a:t>The pupil is widened with eye drops to allow your eye doctor to see more of the lens and retina and look for other eye problems</a:t>
            </a:r>
          </a:p>
          <a:p>
            <a:r>
              <a:rPr lang="en-US" sz="2400" b="1" dirty="0"/>
              <a:t>Tonometry: </a:t>
            </a:r>
          </a:p>
          <a:p>
            <a:pPr marL="0" indent="0">
              <a:buNone/>
            </a:pPr>
            <a:r>
              <a:rPr lang="en-US" sz="2400" dirty="0"/>
              <a:t>This is a standard test to </a:t>
            </a:r>
          </a:p>
          <a:p>
            <a:pPr marL="0" indent="0">
              <a:buNone/>
            </a:pPr>
            <a:r>
              <a:rPr lang="en-US" sz="2400" dirty="0"/>
              <a:t>measure fluid pressure inside</a:t>
            </a:r>
          </a:p>
          <a:p>
            <a:pPr marL="0" indent="0">
              <a:buNone/>
            </a:pPr>
            <a:r>
              <a:rPr lang="en-US" sz="2400" dirty="0"/>
              <a:t> the eye.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8674" name="Picture 2" descr="Snellen Chart Eye Chart Eye Examination Visual Acuity Visu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71" y="1967120"/>
            <a:ext cx="1322357" cy="16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ommunity Eye Health Journal » How to measure intraocular pressu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94" y="3713188"/>
            <a:ext cx="2286078" cy="2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789919" y="2641754"/>
            <a:ext cx="978408" cy="30002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026561" y="5566108"/>
            <a:ext cx="2167128" cy="2787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9618">
        <p14:prism isInverted="1"/>
      </p:transition>
    </mc:Choice>
    <mc:Fallback xmlns="">
      <p:transition spd="slow" advTm="89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9151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TREATMENT OF CATARACTS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4" y="1298362"/>
            <a:ext cx="5157787" cy="82391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8000" b="1" dirty="0">
                <a:solidFill>
                  <a:schemeClr val="tx1"/>
                </a:solidFill>
              </a:rPr>
              <a:t>Lens is surgically removed and replaced with a synthetic lens </a:t>
            </a:r>
            <a:r>
              <a:rPr lang="en-US" sz="8000" b="1" i="1" dirty="0">
                <a:solidFill>
                  <a:schemeClr val="tx1"/>
                </a:solidFill>
              </a:rPr>
              <a:t>(intraocular implant)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775" y="2257513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Steps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Anaesthetic is used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small cut is made directly into the eye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Clouded lens shattered by ultrasound &amp; suctioned out of the lens capsule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clear artificial lens rolled up and inserted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Surgical opening is then closed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200872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92" y="1085247"/>
            <a:ext cx="6132947" cy="513896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25368" y="2945489"/>
            <a:ext cx="4267200" cy="594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6447" y="5069840"/>
            <a:ext cx="1241271" cy="18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46447" y="5093118"/>
            <a:ext cx="4825042" cy="530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89F860-2EA1-4355-BD00-0C316AA12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759" y="-6873"/>
            <a:ext cx="4565241" cy="9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1100122"/>
            <a:ext cx="6900380" cy="4657756"/>
          </a:xfrm>
          <a:prstGeom prst="rect">
            <a:avLst/>
          </a:prstGeom>
        </p:spPr>
      </p:pic>
      <p:sp>
        <p:nvSpPr>
          <p:cNvPr id="21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REMOVAL OF CATARACTs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A249-5DE8-4A29-957C-936CA5285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32" y="5900845"/>
            <a:ext cx="47979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287">
        <p14:switch dir="r"/>
      </p:transition>
    </mc:Choice>
    <mc:Fallback xmlns="">
      <p:transition spd="slow" advTm="21287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6779" y="2341706"/>
            <a:ext cx="6652323" cy="346808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TEST YOUR KNOWLEDGE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37" y="1745672"/>
            <a:ext cx="2364060" cy="2308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03C7C-3267-4C90-B582-3085E373F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3"/>
          <a:stretch/>
        </p:blipFill>
        <p:spPr>
          <a:xfrm>
            <a:off x="2166256" y="3901575"/>
            <a:ext cx="344528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1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331">
        <p15:prstTrans prst="peelOff"/>
      </p:transition>
    </mc:Choice>
    <mc:Fallback xmlns="">
      <p:transition spd="slow" advTm="13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57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REVISION QUESTION #1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875218"/>
              </p:ext>
            </p:extLst>
          </p:nvPr>
        </p:nvGraphicFramePr>
        <p:xfrm>
          <a:off x="1050088" y="981929"/>
          <a:ext cx="10254386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721322">
                  <a:extLst>
                    <a:ext uri="{9D8B030D-6E8A-4147-A177-3AD203B41FA5}">
                      <a16:colId xmlns:a16="http://schemas.microsoft.com/office/drawing/2014/main" val="96034787"/>
                    </a:ext>
                  </a:extLst>
                </a:gridCol>
                <a:gridCol w="9533064">
                  <a:extLst>
                    <a:ext uri="{9D8B030D-6E8A-4147-A177-3AD203B41FA5}">
                      <a16:colId xmlns:a16="http://schemas.microsoft.com/office/drawing/2014/main" val="2490168494"/>
                    </a:ext>
                  </a:extLst>
                </a:gridCol>
              </a:tblGrid>
              <a:tr h="6002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the following diagrams showing visual defects and answer the questions that follow.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67105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99" y="1432972"/>
            <a:ext cx="5680364" cy="2510542"/>
          </a:xfrm>
          <a:prstGeom prst="rect">
            <a:avLst/>
          </a:prstGeom>
          <a:noFill/>
          <a:ln w="38100" cmpd="thinThick">
            <a:solidFill>
              <a:srgbClr val="000000"/>
            </a:solidFill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35302"/>
              </p:ext>
            </p:extLst>
          </p:nvPr>
        </p:nvGraphicFramePr>
        <p:xfrm>
          <a:off x="1706880" y="4053629"/>
          <a:ext cx="923544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9235440">
                  <a:extLst>
                    <a:ext uri="{9D8B030D-6E8A-4147-A177-3AD203B41FA5}">
                      <a16:colId xmlns:a16="http://schemas.microsoft.com/office/drawing/2014/main" val="425623536"/>
                    </a:ext>
                  </a:extLst>
                </a:gridCol>
              </a:tblGrid>
              <a:tr h="21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diagram (A or B) illustrates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41026"/>
                  </a:ext>
                </a:extLst>
              </a:tr>
              <a:tr h="21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short-sightedness				 (1)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402961"/>
                  </a:ext>
                </a:extLst>
              </a:tr>
              <a:tr h="591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long –sightedness				 (1)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575493"/>
                  </a:ext>
                </a:extLst>
              </a:tr>
              <a:tr h="219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21893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6AD325-A440-4FF7-89F5-D9794BA61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032" y="5900845"/>
            <a:ext cx="4797968" cy="95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5F019-3372-4822-B354-3A0031CFD31D}"/>
              </a:ext>
            </a:extLst>
          </p:cNvPr>
          <p:cNvSpPr txBox="1"/>
          <p:nvPr/>
        </p:nvSpPr>
        <p:spPr>
          <a:xfrm>
            <a:off x="1706880" y="5380074"/>
            <a:ext cx="3651929" cy="4235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	A  </a:t>
            </a:r>
            <a:r>
              <a:rPr lang="en-ZA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Z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(b)    B </a:t>
            </a:r>
            <a:r>
              <a:rPr lang="en-ZA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ZA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101304"/>
      </p:ext>
    </p:extLst>
  </p:cSld>
  <p:clrMapOvr>
    <a:masterClrMapping/>
  </p:clrMapOvr>
  <p:transition spd="slow" advTm="1765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835" y="576735"/>
            <a:ext cx="9601196" cy="6459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835" y="1432561"/>
            <a:ext cx="10515600" cy="442944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short-sightedness and long-sightedness by completing the table below</a:t>
            </a:r>
            <a:r>
              <a:rPr lang="en-US" dirty="0"/>
              <a:t>								                                                               (8) </a:t>
            </a:r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77204"/>
              </p:ext>
            </p:extLst>
          </p:nvPr>
        </p:nvGraphicFramePr>
        <p:xfrm>
          <a:off x="1817189" y="1909525"/>
          <a:ext cx="8557622" cy="43660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08282">
                  <a:extLst>
                    <a:ext uri="{9D8B030D-6E8A-4147-A177-3AD203B41FA5}">
                      <a16:colId xmlns:a16="http://schemas.microsoft.com/office/drawing/2014/main" val="2836031758"/>
                    </a:ext>
                  </a:extLst>
                </a:gridCol>
                <a:gridCol w="3145799">
                  <a:extLst>
                    <a:ext uri="{9D8B030D-6E8A-4147-A177-3AD203B41FA5}">
                      <a16:colId xmlns:a16="http://schemas.microsoft.com/office/drawing/2014/main" val="2490987901"/>
                    </a:ext>
                  </a:extLst>
                </a:gridCol>
                <a:gridCol w="3003541">
                  <a:extLst>
                    <a:ext uri="{9D8B030D-6E8A-4147-A177-3AD203B41FA5}">
                      <a16:colId xmlns:a16="http://schemas.microsoft.com/office/drawing/2014/main" val="3856190298"/>
                    </a:ext>
                  </a:extLst>
                </a:gridCol>
              </a:tblGrid>
              <a:tr h="54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Short sightedness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Long sightedness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283518"/>
                  </a:ext>
                </a:extLst>
              </a:tr>
              <a:tr h="54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Shape of eyeball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714767"/>
                  </a:ext>
                </a:extLst>
              </a:tr>
              <a:tr h="1081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Focal point on retina for nearby objects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908898"/>
                  </a:ext>
                </a:extLst>
              </a:tr>
              <a:tr h="845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Corrective type of lens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755345"/>
                  </a:ext>
                </a:extLst>
              </a:tr>
              <a:tr h="1358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Corrective corneal laser surgery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0549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FAD486E-034C-4954-9D7B-D72A7706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261" y="-3709"/>
            <a:ext cx="4797968" cy="95715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FF334-861A-44AC-BB2F-A69ADE868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68037">
            <a:off x="6683746" y="3209302"/>
            <a:ext cx="667128" cy="63043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C97013-505D-4736-8342-07E731BE9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68037">
            <a:off x="6661031" y="4044155"/>
            <a:ext cx="688810" cy="650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6F0454-1FFD-4365-9B9B-50204BAE0DF4}"/>
              </a:ext>
            </a:extLst>
          </p:cNvPr>
          <p:cNvSpPr txBox="1"/>
          <p:nvPr/>
        </p:nvSpPr>
        <p:spPr>
          <a:xfrm>
            <a:off x="4241403" y="2538882"/>
            <a:ext cx="2411858" cy="423642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</a:rPr>
              <a:t>Longer than usual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F1CA23-AC81-489F-97D8-E4665C032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823" y="2368287"/>
            <a:ext cx="751438" cy="7195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75268B-7F8D-46C8-A4DC-E103CB6D1C11}"/>
              </a:ext>
            </a:extLst>
          </p:cNvPr>
          <p:cNvSpPr txBox="1"/>
          <p:nvPr/>
        </p:nvSpPr>
        <p:spPr>
          <a:xfrm>
            <a:off x="4242470" y="3155118"/>
            <a:ext cx="2385755" cy="7861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</a:rPr>
              <a:t>Clear focal point on retina</a:t>
            </a:r>
            <a:r>
              <a:rPr lang="en-ZA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4A644-6A41-4FAD-A376-352047189E17}"/>
              </a:ext>
            </a:extLst>
          </p:cNvPr>
          <p:cNvSpPr txBox="1"/>
          <p:nvPr/>
        </p:nvSpPr>
        <p:spPr>
          <a:xfrm>
            <a:off x="4277219" y="4303774"/>
            <a:ext cx="2343604" cy="4236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</a:rPr>
              <a:t>Concave lens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87EEDC-21AF-4470-9805-E907181CB22E}"/>
              </a:ext>
            </a:extLst>
          </p:cNvPr>
          <p:cNvSpPr txBox="1"/>
          <p:nvPr/>
        </p:nvSpPr>
        <p:spPr>
          <a:xfrm>
            <a:off x="4277219" y="5221837"/>
            <a:ext cx="2311049" cy="7775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</a:rPr>
              <a:t>Cornea is made flatter (less convex)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F4F1D4-4BD9-48FA-B8AD-0267B844A7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603" y="4934322"/>
            <a:ext cx="762066" cy="7254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F00529-4EBC-4D6A-BAF8-F1F294642D50}"/>
              </a:ext>
            </a:extLst>
          </p:cNvPr>
          <p:cNvSpPr txBox="1"/>
          <p:nvPr/>
        </p:nvSpPr>
        <p:spPr>
          <a:xfrm>
            <a:off x="7508037" y="2460599"/>
            <a:ext cx="2338251" cy="4236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914400">
              <a:lnSpc>
                <a:spcPct val="115000"/>
              </a:lnSpc>
            </a:pPr>
            <a:r>
              <a:rPr lang="en-US" sz="2000">
                <a:solidFill>
                  <a:prstClr val="black"/>
                </a:solidFill>
              </a:rPr>
              <a:t>Shorter than usual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6DFB9D-B35B-49DA-85FB-0C94BA8337FC}"/>
              </a:ext>
            </a:extLst>
          </p:cNvPr>
          <p:cNvSpPr txBox="1"/>
          <p:nvPr/>
        </p:nvSpPr>
        <p:spPr>
          <a:xfrm>
            <a:off x="7561841" y="3175464"/>
            <a:ext cx="233825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00050" defTabSz="914400"/>
            <a:r>
              <a:rPr lang="en-US" sz="2000">
                <a:solidFill>
                  <a:prstClr val="black"/>
                </a:solidFill>
              </a:rPr>
              <a:t>Focus point lies behind retina</a:t>
            </a:r>
            <a:r>
              <a:rPr lang="en-ZA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FDB913-01F8-4859-AD85-0B8D4C17B4B7}"/>
              </a:ext>
            </a:extLst>
          </p:cNvPr>
          <p:cNvSpPr txBox="1"/>
          <p:nvPr/>
        </p:nvSpPr>
        <p:spPr>
          <a:xfrm>
            <a:off x="7561841" y="4157796"/>
            <a:ext cx="2338251" cy="77944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fr-FR" sz="2000" dirty="0"/>
              <a:t>Convex lens</a:t>
            </a:r>
            <a:r>
              <a:rPr lang="en-ZA" sz="2000" dirty="0">
                <a:sym typeface="Wingdings" panose="05000000000000000000" pitchFamily="2" charset="2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15000"/>
              </a:lnSpc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FAA179-7FCB-47C0-8A3D-09F9801195CF}"/>
              </a:ext>
            </a:extLst>
          </p:cNvPr>
          <p:cNvSpPr txBox="1"/>
          <p:nvPr/>
        </p:nvSpPr>
        <p:spPr>
          <a:xfrm>
            <a:off x="7563004" y="5010466"/>
            <a:ext cx="2337087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Cornea is thickened to make it rounder (more convex)</a:t>
            </a:r>
            <a:r>
              <a:rPr lang="en-ZA" dirty="0">
                <a:sym typeface="Wingdings" panose="05000000000000000000" pitchFamily="2" charset="2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054888-C162-4B57-A07F-17B6FE19E9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68037">
            <a:off x="10006416" y="4044154"/>
            <a:ext cx="688810" cy="650925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5F7C2D-25DB-4286-8D7B-872EE809E0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68037">
            <a:off x="10082474" y="3088074"/>
            <a:ext cx="688810" cy="65092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9B7A57-FD7B-4A40-8749-1C229592B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68037">
            <a:off x="10126701" y="2262334"/>
            <a:ext cx="688810" cy="650925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200241-1BD0-4234-972A-AB7B753AD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68037">
            <a:off x="10118677" y="5169171"/>
            <a:ext cx="688810" cy="650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69619"/>
      </p:ext>
    </p:extLst>
  </p:cSld>
  <p:clrMapOvr>
    <a:masterClrMapping/>
  </p:clrMapOvr>
  <p:transition spd="slow" advTm="1691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35E5-E6C9-4AED-BB3A-16960324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REVISION QUESTION #3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6C13-6385-4FE9-B54C-F3358FB15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8153"/>
            <a:ext cx="397764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80BAD5-F683-4927-B420-75FBC64BA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690688"/>
            <a:ext cx="5181600" cy="4351338"/>
          </a:xfrm>
        </p:spPr>
        <p:txBody>
          <a:bodyPr>
            <a:normAutofit/>
          </a:bodyPr>
          <a:lstStyle/>
          <a:p>
            <a:pPr lvl="0"/>
            <a:endParaRPr lang="en-ZA" sz="2800" dirty="0"/>
          </a:p>
          <a:p>
            <a:pPr lvl="0"/>
            <a:endParaRPr lang="en-ZA" dirty="0"/>
          </a:p>
          <a:p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82434"/>
              </p:ext>
            </p:extLst>
          </p:nvPr>
        </p:nvGraphicFramePr>
        <p:xfrm>
          <a:off x="949058" y="1085405"/>
          <a:ext cx="10657839" cy="5455920"/>
        </p:xfrm>
        <a:graphic>
          <a:graphicData uri="http://schemas.openxmlformats.org/drawingml/2006/table">
            <a:tbl>
              <a:tblPr firstRow="1" firstCol="1" bandRow="1"/>
              <a:tblGrid>
                <a:gridCol w="10657839">
                  <a:extLst>
                    <a:ext uri="{9D8B030D-6E8A-4147-A177-3AD203B41FA5}">
                      <a16:colId xmlns:a16="http://schemas.microsoft.com/office/drawing/2014/main" val="2893081223"/>
                    </a:ext>
                  </a:extLst>
                </a:gridCol>
              </a:tblGrid>
              <a:tr h="332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Explain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nature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following: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325246"/>
                  </a:ext>
                </a:extLst>
              </a:tr>
              <a:tr h="332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astigmatism 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751441"/>
                  </a:ext>
                </a:extLst>
              </a:tr>
              <a:tr h="664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cataracts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62677"/>
                  </a:ext>
                </a:extLst>
              </a:tr>
              <a:tr h="3796471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Both"/>
                      </a:pPr>
                      <a:r>
                        <a:rPr lang="en-U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 and treatment of astigmatism: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Both"/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en-U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 and treatment of cataracts: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287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86A610-D91D-44CA-BE61-F130E2DE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32" y="0"/>
            <a:ext cx="4797968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C9F7A-5161-4A77-B3DE-1497E819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81" y="2923110"/>
            <a:ext cx="10313661" cy="9432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EF5692-5C74-42CE-A6EB-782890982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81" y="4546329"/>
            <a:ext cx="10580371" cy="1879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142877"/>
      </p:ext>
    </p:extLst>
  </p:cSld>
  <p:clrMapOvr>
    <a:masterClrMapping/>
  </p:clrMapOvr>
  <p:transition spd="slow" advTm="2309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646" y="732476"/>
            <a:ext cx="9601196" cy="757458"/>
          </a:xfrm>
        </p:spPr>
        <p:txBody>
          <a:bodyPr>
            <a:normAutofit/>
          </a:bodyPr>
          <a:lstStyle/>
          <a:p>
            <a:r>
              <a:rPr lang="en-US" b="1" dirty="0"/>
              <a:t>REVISION QUESTION #4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66869"/>
              </p:ext>
            </p:extLst>
          </p:nvPr>
        </p:nvGraphicFramePr>
        <p:xfrm>
          <a:off x="1325880" y="1489934"/>
          <a:ext cx="10175240" cy="4163154"/>
        </p:xfrm>
        <a:graphic>
          <a:graphicData uri="http://schemas.openxmlformats.org/drawingml/2006/table">
            <a:tbl>
              <a:tblPr firstRow="1" firstCol="1" bandRow="1"/>
              <a:tblGrid>
                <a:gridCol w="10175240">
                  <a:extLst>
                    <a:ext uri="{9D8B030D-6E8A-4147-A177-3AD203B41FA5}">
                      <a16:colId xmlns:a16="http://schemas.microsoft.com/office/drawing/2014/main" val="2885110267"/>
                    </a:ext>
                  </a:extLst>
                </a:gridCol>
              </a:tblGrid>
              <a:tr h="1365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would a person who has had no specific eye defects, probably need glasses with convex lenses after the age of 40. 			         (5)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08405"/>
                  </a:ext>
                </a:extLst>
              </a:tr>
              <a:tr h="2797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09383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0093EB-A858-4E03-A627-504BC1DD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32" y="5900845"/>
            <a:ext cx="4797968" cy="957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792BF-8F11-41D3-9EF3-4EA08DBD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00" y="2705202"/>
            <a:ext cx="10000534" cy="2662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115696"/>
      </p:ext>
    </p:extLst>
  </p:cSld>
  <p:clrMapOvr>
    <a:masterClrMapping/>
  </p:clrMapOvr>
  <p:transition spd="slow" advTm="1721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07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0873"/>
            <a:ext cx="9601200" cy="462741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i="1" dirty="0">
                <a:solidFill>
                  <a:schemeClr val="tx1"/>
                </a:solidFill>
              </a:rPr>
              <a:t>Clitheroe, F. </a:t>
            </a:r>
            <a:r>
              <a:rPr lang="en-US" i="1" dirty="0" err="1">
                <a:solidFill>
                  <a:schemeClr val="tx1"/>
                </a:solidFill>
              </a:rPr>
              <a:t>Dempster</a:t>
            </a:r>
            <a:r>
              <a:rPr lang="en-US" i="1" dirty="0">
                <a:solidFill>
                  <a:schemeClr val="tx1"/>
                </a:solidFill>
              </a:rPr>
              <a:t>, E. Doidge, M. Marsden, S. Singleton, N. Van </a:t>
            </a:r>
            <a:r>
              <a:rPr lang="en-US" i="1" dirty="0" err="1">
                <a:solidFill>
                  <a:schemeClr val="tx1"/>
                </a:solidFill>
              </a:rPr>
              <a:t>Arde</a:t>
            </a:r>
            <a:r>
              <a:rPr lang="en-US" i="1" dirty="0">
                <a:solidFill>
                  <a:schemeClr val="tx1"/>
                </a:solidFill>
              </a:rPr>
              <a:t>, I.  (2013).  Focus on Life Sciences Grade 12. </a:t>
            </a:r>
            <a:r>
              <a:rPr lang="en-US" i="1" dirty="0" err="1">
                <a:solidFill>
                  <a:schemeClr val="tx1"/>
                </a:solidFill>
              </a:rPr>
              <a:t>Maskew</a:t>
            </a:r>
            <a:r>
              <a:rPr lang="en-US" i="1" dirty="0">
                <a:solidFill>
                  <a:schemeClr val="tx1"/>
                </a:solidFill>
              </a:rPr>
              <a:t> Miller Longman.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Isaac,T.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Chetty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Manganye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H.T.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Mpondwana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N.L.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White,L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(2013).  Understanding Life Sciences Grade 12. Pulse Education Services.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Mouton,G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Cilliers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Myburgh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 Van der Berg, E.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Steyn,H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(2010) Life Sciences. Future Managers (Pty) Ltd.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Gerber, J. and J. Goliath.  Material adapted from Learner Tutoring Resource &amp; Answer series (2014)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Grogan, J. and Suter, R. (2015).  Mind Action Series Life Sciences Textbook and Workbook.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r>
              <a:rPr lang="en-US" dirty="0">
                <a:hlinkClick r:id="rId2"/>
              </a:rPr>
              <a:t>https://www.vectorstock.com/royalty-free-vector/myopia-vector-3510251</a:t>
            </a:r>
            <a:endParaRPr lang="en-US" dirty="0"/>
          </a:p>
          <a:p>
            <a:r>
              <a:rPr lang="en-US" dirty="0">
                <a:hlinkClick r:id="rId3"/>
              </a:rPr>
              <a:t>http://bmea2z.blogspot.com/2016/12/clear-illustration-about-phaco-cataract-surgrey.html</a:t>
            </a:r>
            <a:endParaRPr lang="en-US" dirty="0"/>
          </a:p>
          <a:p>
            <a:r>
              <a:rPr lang="en-US" dirty="0">
                <a:hlinkClick r:id="rId4"/>
              </a:rPr>
              <a:t>https://www.spindeleye.com/procedures/astigmatism-treatment/</a:t>
            </a:r>
            <a:endParaRPr lang="en-US" dirty="0"/>
          </a:p>
          <a:p>
            <a:r>
              <a:rPr lang="en-US" dirty="0">
                <a:hlinkClick r:id="rId5"/>
              </a:rPr>
              <a:t>https://www.cehjournal.org/article/how-to-measure-intraocular-pressure-applanation-tonometry/</a:t>
            </a:r>
            <a:endParaRPr lang="en-US" dirty="0"/>
          </a:p>
          <a:p>
            <a:r>
              <a:rPr lang="en-US" dirty="0"/>
              <a:t>Bennett, M. (Subject Education Specialist) , Sarah Baartman District Education.</a:t>
            </a:r>
          </a:p>
          <a:p>
            <a:r>
              <a:rPr lang="en-US" dirty="0" err="1"/>
              <a:t>Chimbumu</a:t>
            </a:r>
            <a:r>
              <a:rPr lang="en-US" dirty="0"/>
              <a:t>, R. (Lead Educator) </a:t>
            </a:r>
            <a:r>
              <a:rPr lang="en-US" dirty="0" err="1"/>
              <a:t>Mtata</a:t>
            </a:r>
            <a:r>
              <a:rPr lang="en-US" dirty="0"/>
              <a:t> High School, O.R Tambo Coastal Region.</a:t>
            </a:r>
          </a:p>
          <a:p>
            <a:r>
              <a:rPr lang="en-US" dirty="0" err="1"/>
              <a:t>Louca</a:t>
            </a:r>
            <a:r>
              <a:rPr lang="en-US" dirty="0"/>
              <a:t>, Sheena. (</a:t>
            </a:r>
            <a:r>
              <a:rPr lang="en-US" dirty="0" err="1"/>
              <a:t>Matriculant</a:t>
            </a:r>
            <a:r>
              <a:rPr lang="en-US" dirty="0"/>
              <a:t>, 2020).  Port Alfred High School, Eastern Cape.</a:t>
            </a:r>
          </a:p>
          <a:p>
            <a:r>
              <a:rPr lang="en-US" dirty="0"/>
              <a:t> </a:t>
            </a:r>
            <a:r>
              <a:rPr lang="en-US" dirty="0" err="1"/>
              <a:t>Sanda</a:t>
            </a:r>
            <a:r>
              <a:rPr lang="en-US" dirty="0"/>
              <a:t>, Z. (Deputy Chief Education Specialist- FET). Curriculum FET Programmes, Eastern Cape Education Department.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45452"/>
      </p:ext>
    </p:extLst>
  </p:cSld>
  <p:clrMapOvr>
    <a:masterClrMapping/>
  </p:clrMapOvr>
  <p:transition spd="med" advTm="93083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The End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63" y="-28675"/>
            <a:ext cx="12807040" cy="68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w to run a call centre | thinkpurp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47" y="3717074"/>
            <a:ext cx="2381250" cy="2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9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en-US" sz="540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KEY POINTS</a:t>
            </a:r>
            <a:br>
              <a:rPr lang="en-US" sz="540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sz="540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TO NOTE…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/>
              <a:t>The following will be covered 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Description of the defect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cause of each defect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effect of each eye defect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Treatment of each eye defect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01BF9-263E-4ADD-B80F-259AD4C7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71" y="5900845"/>
            <a:ext cx="47979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856">
        <p:split orient="vert"/>
      </p:transition>
    </mc:Choice>
    <mc:Fallback xmlns="">
      <p:transition spd="slow" advTm="50856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D53F18-1C32-41C3-8550-EB92CB12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514" y="309038"/>
            <a:ext cx="10126472" cy="969376"/>
          </a:xfrm>
        </p:spPr>
        <p:txBody>
          <a:bodyPr anchor="b">
            <a:normAutofit/>
          </a:bodyPr>
          <a:lstStyle/>
          <a:p>
            <a:r>
              <a:rPr lang="en-Z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EYE DEFECTS : KEY PARTS INVOLVED </a:t>
            </a:r>
          </a:p>
        </p:txBody>
      </p:sp>
      <p:pic>
        <p:nvPicPr>
          <p:cNvPr id="1028" name="Picture 4" descr="Physics of the Eye | Phys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25" y="2046406"/>
            <a:ext cx="4657109" cy="32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arn Image And Its Formation in 2 minut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88" y="2779644"/>
            <a:ext cx="3371174" cy="22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5508877" y="3206036"/>
            <a:ext cx="3025524" cy="969376"/>
          </a:xfrm>
          <a:prstGeom prst="righ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Pathway of light through the eyeball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B2A71-A549-4F60-8D5B-7DA312372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88" y="5845976"/>
            <a:ext cx="5072312" cy="1012024"/>
          </a:xfrm>
          <a:prstGeom prst="rect">
            <a:avLst/>
          </a:prstGeom>
        </p:spPr>
      </p:pic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A79DA56F-B387-4A31-BA0F-911F2A2CBCF3}"/>
              </a:ext>
            </a:extLst>
          </p:cNvPr>
          <p:cNvSpPr/>
          <p:nvPr/>
        </p:nvSpPr>
        <p:spPr>
          <a:xfrm>
            <a:off x="2755782" y="2666031"/>
            <a:ext cx="1562594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74934916-0F37-4086-9AC2-85E5C5F0F9FA}"/>
              </a:ext>
            </a:extLst>
          </p:cNvPr>
          <p:cNvSpPr/>
          <p:nvPr/>
        </p:nvSpPr>
        <p:spPr>
          <a:xfrm>
            <a:off x="1699869" y="1964680"/>
            <a:ext cx="1562594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4833BA98-D1BC-42EF-8193-08AF038B5476}"/>
              </a:ext>
            </a:extLst>
          </p:cNvPr>
          <p:cNvSpPr/>
          <p:nvPr/>
        </p:nvSpPr>
        <p:spPr>
          <a:xfrm>
            <a:off x="1406718" y="2478565"/>
            <a:ext cx="657355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82FDD039-E5DA-4ED2-BCA2-50A4B28BD6AE}"/>
              </a:ext>
            </a:extLst>
          </p:cNvPr>
          <p:cNvSpPr/>
          <p:nvPr/>
        </p:nvSpPr>
        <p:spPr>
          <a:xfrm>
            <a:off x="2064073" y="3176838"/>
            <a:ext cx="652932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2">
            <a:extLst>
              <a:ext uri="{FF2B5EF4-FFF2-40B4-BE49-F238E27FC236}">
                <a16:creationId xmlns:a16="http://schemas.microsoft.com/office/drawing/2014/main" id="{7B867F84-D178-410E-8BDC-462FFBC88FCD}"/>
              </a:ext>
            </a:extLst>
          </p:cNvPr>
          <p:cNvSpPr/>
          <p:nvPr/>
        </p:nvSpPr>
        <p:spPr>
          <a:xfrm>
            <a:off x="1042514" y="4326954"/>
            <a:ext cx="1021559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A7DDE021-6EEC-4ACA-A456-BC42BBF04A60}"/>
              </a:ext>
            </a:extLst>
          </p:cNvPr>
          <p:cNvSpPr/>
          <p:nvPr/>
        </p:nvSpPr>
        <p:spPr>
          <a:xfrm>
            <a:off x="3831580" y="3367382"/>
            <a:ext cx="784340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4E3E688-7061-4FF3-B555-48C76933ED38}"/>
              </a:ext>
            </a:extLst>
          </p:cNvPr>
          <p:cNvSpPr/>
          <p:nvPr/>
        </p:nvSpPr>
        <p:spPr>
          <a:xfrm>
            <a:off x="1208524" y="2882110"/>
            <a:ext cx="549040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DA8B312A-0ADD-4C1E-AA7C-7827F114A288}"/>
              </a:ext>
            </a:extLst>
          </p:cNvPr>
          <p:cNvSpPr/>
          <p:nvPr/>
        </p:nvSpPr>
        <p:spPr>
          <a:xfrm>
            <a:off x="3178648" y="4349230"/>
            <a:ext cx="652932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22">
            <a:extLst>
              <a:ext uri="{FF2B5EF4-FFF2-40B4-BE49-F238E27FC236}">
                <a16:creationId xmlns:a16="http://schemas.microsoft.com/office/drawing/2014/main" id="{B92229D3-1696-4825-845C-BD6A713CD4AF}"/>
              </a:ext>
            </a:extLst>
          </p:cNvPr>
          <p:cNvSpPr/>
          <p:nvPr/>
        </p:nvSpPr>
        <p:spPr>
          <a:xfrm>
            <a:off x="3505114" y="4984608"/>
            <a:ext cx="652932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22">
            <a:extLst>
              <a:ext uri="{FF2B5EF4-FFF2-40B4-BE49-F238E27FC236}">
                <a16:creationId xmlns:a16="http://schemas.microsoft.com/office/drawing/2014/main" id="{C7482402-651B-42B4-9D4E-022A7F0C004F}"/>
              </a:ext>
            </a:extLst>
          </p:cNvPr>
          <p:cNvSpPr/>
          <p:nvPr/>
        </p:nvSpPr>
        <p:spPr>
          <a:xfrm>
            <a:off x="4103321" y="3959332"/>
            <a:ext cx="316244" cy="432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CD7CA-AB70-42FD-A02B-A21A392AD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069" y="4362384"/>
            <a:ext cx="962435" cy="457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3C655E7-8032-47A7-A02D-85925053A16A}"/>
              </a:ext>
            </a:extLst>
          </p:cNvPr>
          <p:cNvSpPr/>
          <p:nvPr/>
        </p:nvSpPr>
        <p:spPr>
          <a:xfrm>
            <a:off x="801661" y="6268800"/>
            <a:ext cx="246080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to Show Answers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3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1097">
        <p:fade/>
      </p:transition>
    </mc:Choice>
    <mc:Fallback xmlns="">
      <p:transition spd="med" advTm="2110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D53F18-1C32-41C3-8550-EB92CB12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Z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RECAP OF HOW IMAGES ARE FORMED</a:t>
            </a:r>
            <a:r>
              <a:rPr lang="en-Z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4D9C-9EED-4432-98C5-648F41D1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495425"/>
            <a:ext cx="5072437" cy="4371975"/>
          </a:xfrm>
        </p:spPr>
        <p:txBody>
          <a:bodyPr>
            <a:noAutofit/>
          </a:bodyPr>
          <a:lstStyle/>
          <a:p>
            <a:r>
              <a:rPr lang="en-US" dirty="0"/>
              <a:t>The light rays strike an object and </a:t>
            </a:r>
            <a:r>
              <a:rPr lang="en-US" dirty="0">
                <a:solidFill>
                  <a:schemeClr val="tx1"/>
                </a:solidFill>
              </a:rPr>
              <a:t>bounces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oﬀ the object &amp; then enters our eyes enabling objects to be seen. </a:t>
            </a:r>
          </a:p>
          <a:p>
            <a:r>
              <a:rPr lang="en-US" dirty="0"/>
              <a:t>When light rays enter the eye they are </a:t>
            </a:r>
            <a:r>
              <a:rPr lang="en-US" b="1" i="1" dirty="0"/>
              <a:t>bent (refracted) </a:t>
            </a:r>
            <a:r>
              <a:rPr lang="en-US" dirty="0"/>
              <a:t>by the </a:t>
            </a:r>
            <a:r>
              <a:rPr lang="en-US" b="1" i="1" dirty="0"/>
              <a:t>cornea</a:t>
            </a:r>
            <a:r>
              <a:rPr lang="en-US" dirty="0"/>
              <a:t> and the </a:t>
            </a:r>
            <a:r>
              <a:rPr lang="en-US" b="1" i="1" dirty="0"/>
              <a:t>lens</a:t>
            </a:r>
            <a:r>
              <a:rPr lang="en-US" dirty="0"/>
              <a:t>.</a:t>
            </a:r>
          </a:p>
          <a:p>
            <a:r>
              <a:rPr lang="en-US" dirty="0"/>
              <a:t>This leads to the rays being focused to </a:t>
            </a:r>
            <a:r>
              <a:rPr lang="en-US" b="1" i="1" dirty="0"/>
              <a:t>form an image on the Retina</a:t>
            </a:r>
            <a:r>
              <a:rPr lang="en-US" dirty="0"/>
              <a:t>. </a:t>
            </a:r>
          </a:p>
          <a:p>
            <a:r>
              <a:rPr lang="en-US" dirty="0"/>
              <a:t>Nervous impulses are sent to the cerebrum of the brain. </a:t>
            </a:r>
          </a:p>
          <a:p>
            <a:r>
              <a:rPr lang="en-US" dirty="0"/>
              <a:t>During focusing of the rays the </a:t>
            </a:r>
            <a:r>
              <a:rPr lang="en-US" i="1" dirty="0"/>
              <a:t>image is turned upside down </a:t>
            </a:r>
            <a:r>
              <a:rPr lang="en-US" dirty="0"/>
              <a:t>then </a:t>
            </a:r>
            <a:r>
              <a:rPr lang="en-US" i="1" dirty="0"/>
              <a:t>back to front on the retina </a:t>
            </a:r>
            <a:r>
              <a:rPr lang="en-US" dirty="0"/>
              <a:t>and the </a:t>
            </a:r>
            <a:r>
              <a:rPr lang="en-US" i="1" dirty="0"/>
              <a:t>cerebrum</a:t>
            </a:r>
            <a:r>
              <a:rPr lang="en-US" dirty="0"/>
              <a:t> of the brain then interprets the image, turns them the right side up.</a:t>
            </a:r>
          </a:p>
          <a:p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FDED6-3351-421F-A9E8-94ACC585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84" y="1840833"/>
            <a:ext cx="6084321" cy="4320096"/>
          </a:xfrm>
          <a:prstGeom prst="rect">
            <a:avLst/>
          </a:prstGeom>
        </p:spPr>
      </p:pic>
      <p:sp>
        <p:nvSpPr>
          <p:cNvPr id="6" name="AutoShape 8" descr="How the eye captures images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9525">
        <p14:gallery dir="l"/>
      </p:transition>
    </mc:Choice>
    <mc:Fallback xmlns="">
      <p:transition spd="slow" advTm="11952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35E5-E6C9-4AED-BB3A-16960324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>
            <a:normAutofit/>
          </a:bodyPr>
          <a:lstStyle/>
          <a:p>
            <a:r>
              <a:rPr lang="en-Z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SHORT-SIGHTEDNESS (MYOPIA)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6C13-6385-4FE9-B54C-F3358FB15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1818640"/>
            <a:ext cx="397764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ability to </a:t>
            </a:r>
            <a:r>
              <a:rPr lang="en-US" i="1" dirty="0"/>
              <a:t>see </a:t>
            </a:r>
            <a:r>
              <a:rPr lang="en-US" b="1" i="1" dirty="0"/>
              <a:t>objects close by clearly , but not objects far away </a:t>
            </a:r>
            <a:r>
              <a:rPr lang="en-US" dirty="0"/>
              <a:t>as they are out of focus (i.e. blurred).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Causes : </a:t>
            </a:r>
          </a:p>
          <a:p>
            <a:r>
              <a:rPr lang="en-US" dirty="0"/>
              <a:t>The eyeball is longer than normal </a:t>
            </a:r>
          </a:p>
          <a:p>
            <a:r>
              <a:rPr lang="en-US" dirty="0"/>
              <a:t>The cornea’s curvature is too bulging resulting in </a:t>
            </a:r>
          </a:p>
          <a:p>
            <a:r>
              <a:rPr lang="en-US" dirty="0"/>
              <a:t>the inability of the lens to become flat enough (i.e. less convex)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80BAD5-F683-4927-B420-75FBC64BA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690688"/>
            <a:ext cx="5181600" cy="4351338"/>
          </a:xfrm>
        </p:spPr>
        <p:txBody>
          <a:bodyPr>
            <a:normAutofit fontScale="92500"/>
          </a:bodyPr>
          <a:lstStyle/>
          <a:p>
            <a:pPr lvl="0"/>
            <a:endParaRPr lang="en-ZA" sz="2800" dirty="0"/>
          </a:p>
          <a:p>
            <a:pPr lvl="0"/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02" y="1578791"/>
            <a:ext cx="7073219" cy="3525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54059-CC9E-483A-A8A9-10AC8F0B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88" y="5663966"/>
            <a:ext cx="5072312" cy="1012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352280" y="3699749"/>
            <a:ext cx="2336800" cy="36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rved Up Arrow 10"/>
          <p:cNvSpPr/>
          <p:nvPr/>
        </p:nvSpPr>
        <p:spPr>
          <a:xfrm>
            <a:off x="4461165" y="3915253"/>
            <a:ext cx="6696364" cy="1970505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6972395-B104-4720-A674-436C1CBC72D3}"/>
              </a:ext>
            </a:extLst>
          </p:cNvPr>
          <p:cNvCxnSpPr>
            <a:cxnSpLocks/>
          </p:cNvCxnSpPr>
          <p:nvPr/>
        </p:nvCxnSpPr>
        <p:spPr>
          <a:xfrm flipV="1">
            <a:off x="4234871" y="3902539"/>
            <a:ext cx="5170649" cy="1440885"/>
          </a:xfrm>
          <a:prstGeom prst="bentConnector3">
            <a:avLst>
              <a:gd name="adj1" fmla="val 9462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DD6C759-4A29-4B90-B7F6-996AA30629BD}"/>
              </a:ext>
            </a:extLst>
          </p:cNvPr>
          <p:cNvCxnSpPr/>
          <p:nvPr/>
        </p:nvCxnSpPr>
        <p:spPr>
          <a:xfrm flipV="1">
            <a:off x="3902070" y="3478373"/>
            <a:ext cx="5098670" cy="66822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83924"/>
      </p:ext>
    </p:extLst>
  </p:cSld>
  <p:clrMapOvr>
    <a:masterClrMapping/>
  </p:clrMapOvr>
  <p:transition spd="slow" advTm="143205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3D97C6-63EF-4CA6-B01D-25E2772D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824" y="120316"/>
            <a:ext cx="6176776" cy="11851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SHORT- SIGHTEDNESS</a:t>
            </a:r>
          </a:p>
        </p:txBody>
      </p:sp>
      <p:pic>
        <p:nvPicPr>
          <p:cNvPr id="5" name="Content Placeholder 4" descr="Myopia dictionary definition | myopia 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2" y="639704"/>
            <a:ext cx="2956255" cy="557784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DA4A40B-EDCE-42FC-B189-AEFB4F8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0824" y="1179095"/>
            <a:ext cx="6846534" cy="531795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There is </a:t>
            </a:r>
            <a:r>
              <a:rPr lang="en-US" sz="2400" b="1" i="1" dirty="0"/>
              <a:t>reduction in the focal length </a:t>
            </a:r>
            <a:r>
              <a:rPr lang="en-US" sz="2400" dirty="0"/>
              <a:t>of the eye lens,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This results in the </a:t>
            </a:r>
            <a:r>
              <a:rPr lang="en-US" sz="2400" b="1" i="1" dirty="0"/>
              <a:t>diversion of the light </a:t>
            </a:r>
            <a:r>
              <a:rPr lang="en-US" sz="2400" dirty="0"/>
              <a:t>rays from the surface of the retina.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i="1" dirty="0"/>
              <a:t>Images of near </a:t>
            </a:r>
            <a:r>
              <a:rPr lang="en-US" sz="2400" dirty="0"/>
              <a:t>objects on retina </a:t>
            </a:r>
            <a:r>
              <a:rPr lang="en-US" sz="2400" b="1" i="1" dirty="0"/>
              <a:t>are blurred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i="1" dirty="0"/>
              <a:t>best image </a:t>
            </a:r>
            <a:r>
              <a:rPr lang="en-US" sz="2400" dirty="0"/>
              <a:t>(that is most clearly focused) </a:t>
            </a:r>
            <a:r>
              <a:rPr lang="en-US" sz="2400" b="1" i="1" dirty="0"/>
              <a:t>falls in front </a:t>
            </a:r>
            <a:r>
              <a:rPr lang="en-US" sz="2400" dirty="0"/>
              <a:t>of the retina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i="1" dirty="0"/>
              <a:t>Distant objects </a:t>
            </a:r>
            <a:r>
              <a:rPr lang="en-US" sz="2400" dirty="0"/>
              <a:t>therefore </a:t>
            </a:r>
            <a:r>
              <a:rPr lang="en-US" sz="2400" b="1" i="1" dirty="0"/>
              <a:t>cannot be seen clearly </a:t>
            </a:r>
          </a:p>
          <a:p>
            <a:pPr>
              <a:buFont typeface="Franklin Gothic Book" panose="020B05030201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2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86"/>
    </mc:Choice>
    <mc:Fallback xmlns="">
      <p:transition spd="slow" advTm="964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TREATMENT OF SHORT-SIGHTEDNESS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008" y="1172771"/>
            <a:ext cx="6281488" cy="5199783"/>
          </a:xfrm>
        </p:spPr>
        <p:txBody>
          <a:bodyPr>
            <a:noAutofit/>
          </a:bodyPr>
          <a:lstStyle/>
          <a:p>
            <a:r>
              <a:rPr lang="en-US" sz="2400" dirty="0"/>
              <a:t>Wear spectacles with </a:t>
            </a:r>
            <a:r>
              <a:rPr lang="en-US" sz="2400" b="1" i="1" dirty="0"/>
              <a:t>concave convergent lenses, </a:t>
            </a:r>
          </a:p>
          <a:p>
            <a:r>
              <a:rPr lang="en-US" sz="2400" dirty="0"/>
              <a:t>Concave lens will </a:t>
            </a:r>
            <a:r>
              <a:rPr lang="en-US" sz="2400" b="1" i="1" dirty="0"/>
              <a:t>distribute light rays</a:t>
            </a:r>
            <a:r>
              <a:rPr lang="en-US" sz="2400" dirty="0"/>
              <a:t> </a:t>
            </a:r>
            <a:r>
              <a:rPr lang="en-US" sz="2400" b="1" i="1" dirty="0"/>
              <a:t>before they enter </a:t>
            </a:r>
            <a:r>
              <a:rPr lang="en-US" sz="2400" dirty="0"/>
              <a:t>the eye.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b="1" i="1" dirty="0"/>
              <a:t>Laser surgery </a:t>
            </a:r>
            <a:r>
              <a:rPr lang="en-US" sz="2400" dirty="0"/>
              <a:t>to correct curvature of cornea </a:t>
            </a:r>
          </a:p>
        </p:txBody>
      </p:sp>
      <p:pic>
        <p:nvPicPr>
          <p:cNvPr id="5" name="Content Placeholder 4" descr="Defects of Vision and their Correction Three common refractive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74" y="1042213"/>
            <a:ext cx="5072312" cy="49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World Through Our Sense: Defects Of Vission (Myopi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17" y="2854678"/>
            <a:ext cx="5274136" cy="29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6E4886-D61D-4475-80E4-5E00B27F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688" y="5845976"/>
            <a:ext cx="507231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06769"/>
      </p:ext>
    </p:extLst>
  </p:cSld>
  <p:clrMapOvr>
    <a:masterClrMapping/>
  </p:clrMapOvr>
  <p:transition spd="slow" advTm="183024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LONG SIGHTEDNESS (HYPERMETROPIA)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129077"/>
            <a:ext cx="5072312" cy="5363798"/>
          </a:xfrm>
        </p:spPr>
        <p:txBody>
          <a:bodyPr>
            <a:noAutofit/>
          </a:bodyPr>
          <a:lstStyle/>
          <a:p>
            <a:r>
              <a:rPr lang="en-US" sz="2800" dirty="0"/>
              <a:t>The ability to see </a:t>
            </a:r>
            <a:r>
              <a:rPr lang="en-US" sz="2800" b="1" i="1" dirty="0"/>
              <a:t>objects at a distance clearly</a:t>
            </a:r>
            <a:r>
              <a:rPr lang="en-US" sz="2800" dirty="0"/>
              <a:t>, </a:t>
            </a:r>
            <a:r>
              <a:rPr lang="en-US" sz="2800" b="1" i="1" dirty="0"/>
              <a:t>but not objects close by </a:t>
            </a:r>
            <a:r>
              <a:rPr lang="en-US" sz="2800" dirty="0"/>
              <a:t>(near objects are out of focus).</a:t>
            </a:r>
          </a:p>
          <a:p>
            <a:pPr marL="0" indent="0">
              <a:buNone/>
            </a:pPr>
            <a:r>
              <a:rPr lang="en-US" sz="2800" dirty="0"/>
              <a:t>Causes :</a:t>
            </a:r>
          </a:p>
          <a:p>
            <a:r>
              <a:rPr lang="en-US" sz="2800" dirty="0"/>
              <a:t>The </a:t>
            </a:r>
            <a:r>
              <a:rPr lang="en-US" sz="2800" b="1" i="1" dirty="0"/>
              <a:t>eyeball is shorter </a:t>
            </a:r>
            <a:r>
              <a:rPr lang="en-US" sz="2800" dirty="0"/>
              <a:t>than normal or, </a:t>
            </a:r>
          </a:p>
          <a:p>
            <a:r>
              <a:rPr lang="en-US" sz="2800" dirty="0"/>
              <a:t>The </a:t>
            </a:r>
            <a:r>
              <a:rPr lang="en-US" sz="2800" b="1" i="1" dirty="0"/>
              <a:t>cornea is too flat </a:t>
            </a:r>
          </a:p>
          <a:p>
            <a:r>
              <a:rPr lang="en-US" sz="2800" dirty="0"/>
              <a:t>The i</a:t>
            </a:r>
            <a:r>
              <a:rPr lang="en-US" sz="2800" b="1" i="1" dirty="0"/>
              <a:t>nability of the lens to become more convex </a:t>
            </a:r>
            <a:r>
              <a:rPr lang="en-US" sz="2800" dirty="0"/>
              <a:t>(lens is too weak)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33890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i="1" dirty="0"/>
              <a:t>	</a:t>
            </a:r>
          </a:p>
          <a:p>
            <a:pPr marL="0" indent="0">
              <a:buNone/>
            </a:pPr>
            <a:r>
              <a:rPr lang="en-US" sz="3800" i="1" dirty="0"/>
              <a:t>(Image showing long sightedness )</a:t>
            </a:r>
          </a:p>
        </p:txBody>
      </p:sp>
      <p:pic>
        <p:nvPicPr>
          <p:cNvPr id="9" name="Picture 6" descr="Long-sighted eye - Servier Medical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74" y="1303603"/>
            <a:ext cx="4254858" cy="36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19D1A-5169-4FD2-BAB1-C71AF8EC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88" y="5776940"/>
            <a:ext cx="507231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6601">
        <p14:gallery dir="l"/>
      </p:transition>
    </mc:Choice>
    <mc:Fallback xmlns="">
      <p:transition spd="slow" advTm="14660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14.4|6.8|18.4|10.7|9.7|11.5|3.8|13.8|15.3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3|21|15|4.2|18.5|15|9.8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9|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2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1527</Words>
  <Application>Microsoft Office PowerPoint</Application>
  <PresentationFormat>Widescreen</PresentationFormat>
  <Paragraphs>261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Book</vt:lpstr>
      <vt:lpstr>Tw Cen MT</vt:lpstr>
      <vt:lpstr>Wingdings</vt:lpstr>
      <vt:lpstr>Crop</vt:lpstr>
      <vt:lpstr>Responding to the environment</vt:lpstr>
      <vt:lpstr>WHAT THE EXAMINATION GUIDELINES SAY… </vt:lpstr>
      <vt:lpstr>KEY POINTS TO NOTE…</vt:lpstr>
      <vt:lpstr>EYE DEFECTS : KEY PARTS INVOLVED </vt:lpstr>
      <vt:lpstr>RECAP OF HOW IMAGES ARE FORMED…</vt:lpstr>
      <vt:lpstr>SHORT-SIGHTEDNESS (MYOPIA) </vt:lpstr>
      <vt:lpstr>CONSEQUENCES OF SHORT- SIGHTEDNESS</vt:lpstr>
      <vt:lpstr>TREATMENT OF SHORT-SIGHTEDNESS</vt:lpstr>
      <vt:lpstr>LONG SIGHTEDNESS (HYPERMETROPIA)</vt:lpstr>
      <vt:lpstr>CONSEQUENCES OF LONG-SIGHTEDNESS</vt:lpstr>
      <vt:lpstr>TREATMENT OF LONG-SIGHTEDNESS</vt:lpstr>
      <vt:lpstr>STUDY TIP: USE MIND-MAPS AS SUMMARIES FOR REVISION </vt:lpstr>
      <vt:lpstr>STUDY TIP: USE MIND-MAPS AS SUMMARIES FOR REVISION </vt:lpstr>
      <vt:lpstr>STUDY TIP: USE MIND-MAPS AS SUMMARIES FOR REVISION </vt:lpstr>
      <vt:lpstr>ASTIGMATISM</vt:lpstr>
      <vt:lpstr>Cornea – (Corneal Astigmatism)  </vt:lpstr>
      <vt:lpstr>  Lens (Lenticular Astigmatism)  </vt:lpstr>
      <vt:lpstr>DEALING WITH ASTIGMATISM </vt:lpstr>
      <vt:lpstr>CATARACTS </vt:lpstr>
      <vt:lpstr>DIAGNOSIS OF CATARACTS… (Two Methods used)</vt:lpstr>
      <vt:lpstr>TREATMENT OF CATARACTS</vt:lpstr>
      <vt:lpstr>SURGICAL REMOVAL OF CATARACTs</vt:lpstr>
      <vt:lpstr>   TEST YOUR KNOWLEDGE   </vt:lpstr>
      <vt:lpstr>REVISION QUESTION #1 </vt:lpstr>
      <vt:lpstr>REVISION QUESTION #2</vt:lpstr>
      <vt:lpstr>REVISION QUESTION #3 </vt:lpstr>
      <vt:lpstr>REVISION QUESTION #4 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environment</dc:title>
  <dc:creator>sheena Louca</dc:creator>
  <cp:lastModifiedBy>Zimasa Sanda</cp:lastModifiedBy>
  <cp:revision>36</cp:revision>
  <dcterms:created xsi:type="dcterms:W3CDTF">2020-05-26T13:41:06Z</dcterms:created>
  <dcterms:modified xsi:type="dcterms:W3CDTF">2020-05-29T16:36:12Z</dcterms:modified>
</cp:coreProperties>
</file>