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3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FF99"/>
    <a:srgbClr val="D2D3F2"/>
    <a:srgbClr val="AEAFE8"/>
    <a:srgbClr val="949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55931-A9CF-4986-BA0C-52778F5C58DD}" v="2" dt="2020-05-27T18:58:19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masa Sanda" userId="fccf6616607e630c" providerId="LiveId" clId="{A5355931-A9CF-4986-BA0C-52778F5C58DD}"/>
    <pc:docChg chg="modSld modShowInfo">
      <pc:chgData name="Zimasa Sanda" userId="fccf6616607e630c" providerId="LiveId" clId="{A5355931-A9CF-4986-BA0C-52778F5C58DD}" dt="2020-05-27T18:58:18.989" v="4"/>
      <pc:docMkLst>
        <pc:docMk/>
      </pc:docMkLst>
      <pc:sldChg chg="modTransition">
        <pc:chgData name="Zimasa Sanda" userId="fccf6616607e630c" providerId="LiveId" clId="{A5355931-A9CF-4986-BA0C-52778F5C58DD}" dt="2020-05-27T18:58:12.771" v="3"/>
        <pc:sldMkLst>
          <pc:docMk/>
          <pc:sldMk cId="3404976899" sldId="256"/>
        </pc:sldMkLst>
      </pc:sldChg>
      <pc:sldChg chg="modTransition">
        <pc:chgData name="Zimasa Sanda" userId="fccf6616607e630c" providerId="LiveId" clId="{A5355931-A9CF-4986-BA0C-52778F5C58DD}" dt="2020-05-27T18:58:12.771" v="3"/>
        <pc:sldMkLst>
          <pc:docMk/>
          <pc:sldMk cId="2064360761" sldId="258"/>
        </pc:sldMkLst>
      </pc:sldChg>
      <pc:sldChg chg="delSp modTransition modAnim">
        <pc:chgData name="Zimasa Sanda" userId="fccf6616607e630c" providerId="LiveId" clId="{A5355931-A9CF-4986-BA0C-52778F5C58DD}" dt="2020-05-27T18:58:18.989" v="4"/>
        <pc:sldMkLst>
          <pc:docMk/>
          <pc:sldMk cId="1064461172" sldId="259"/>
        </pc:sldMkLst>
        <pc:picChg chg="del">
          <ac:chgData name="Zimasa Sanda" userId="fccf6616607e630c" providerId="LiveId" clId="{A5355931-A9CF-4986-BA0C-52778F5C58DD}" dt="2020-05-27T18:58:18.989" v="4"/>
          <ac:picMkLst>
            <pc:docMk/>
            <pc:sldMk cId="1064461172" sldId="259"/>
            <ac:picMk id="2" creationId="{EB4B1907-B25C-417A-85BD-692ECEFF97C5}"/>
          </ac:picMkLst>
        </pc:picChg>
      </pc:sldChg>
      <pc:sldChg chg="modTransition">
        <pc:chgData name="Zimasa Sanda" userId="fccf6616607e630c" providerId="LiveId" clId="{A5355931-A9CF-4986-BA0C-52778F5C58DD}" dt="2020-05-27T18:58:12.771" v="3"/>
        <pc:sldMkLst>
          <pc:docMk/>
          <pc:sldMk cId="1084763707" sldId="260"/>
        </pc:sldMkLst>
      </pc:sldChg>
      <pc:sldChg chg="modTransition">
        <pc:chgData name="Zimasa Sanda" userId="fccf6616607e630c" providerId="LiveId" clId="{A5355931-A9CF-4986-BA0C-52778F5C58DD}" dt="2020-05-27T18:58:12.771" v="3"/>
        <pc:sldMkLst>
          <pc:docMk/>
          <pc:sldMk cId="4021465880" sldId="261"/>
        </pc:sldMkLst>
      </pc:sldChg>
      <pc:sldChg chg="modTransition">
        <pc:chgData name="Zimasa Sanda" userId="fccf6616607e630c" providerId="LiveId" clId="{A5355931-A9CF-4986-BA0C-52778F5C58DD}" dt="2020-05-27T18:58:12.771" v="3"/>
        <pc:sldMkLst>
          <pc:docMk/>
          <pc:sldMk cId="230819394" sldId="262"/>
        </pc:sldMkLst>
      </pc:sldChg>
      <pc:sldChg chg="modTransition">
        <pc:chgData name="Zimasa Sanda" userId="fccf6616607e630c" providerId="LiveId" clId="{A5355931-A9CF-4986-BA0C-52778F5C58DD}" dt="2020-05-27T18:58:12.771" v="3"/>
        <pc:sldMkLst>
          <pc:docMk/>
          <pc:sldMk cId="778508989" sldId="263"/>
        </pc:sldMkLst>
      </pc:sldChg>
      <pc:sldChg chg="modTransition">
        <pc:chgData name="Zimasa Sanda" userId="fccf6616607e630c" providerId="LiveId" clId="{A5355931-A9CF-4986-BA0C-52778F5C58DD}" dt="2020-05-27T18:58:12.771" v="3"/>
        <pc:sldMkLst>
          <pc:docMk/>
          <pc:sldMk cId="2782605744" sldId="264"/>
        </pc:sldMkLst>
      </pc:sldChg>
      <pc:sldChg chg="modTransition">
        <pc:chgData name="Zimasa Sanda" userId="fccf6616607e630c" providerId="LiveId" clId="{A5355931-A9CF-4986-BA0C-52778F5C58DD}" dt="2020-05-27T18:58:12.771" v="3"/>
        <pc:sldMkLst>
          <pc:docMk/>
          <pc:sldMk cId="2119309052" sldId="265"/>
        </pc:sldMkLst>
      </pc:sldChg>
      <pc:sldChg chg="modTransition">
        <pc:chgData name="Zimasa Sanda" userId="fccf6616607e630c" providerId="LiveId" clId="{A5355931-A9CF-4986-BA0C-52778F5C58DD}" dt="2020-05-27T18:58:12.771" v="3"/>
        <pc:sldMkLst>
          <pc:docMk/>
          <pc:sldMk cId="2239703497" sldId="266"/>
        </pc:sldMkLst>
      </pc:sldChg>
      <pc:sldChg chg="modTransition">
        <pc:chgData name="Zimasa Sanda" userId="fccf6616607e630c" providerId="LiveId" clId="{A5355931-A9CF-4986-BA0C-52778F5C58DD}" dt="2020-05-27T18:58:12.771" v="3"/>
        <pc:sldMkLst>
          <pc:docMk/>
          <pc:sldMk cId="2783242900" sldId="267"/>
        </pc:sldMkLst>
      </pc:sldChg>
      <pc:sldChg chg="modTransition">
        <pc:chgData name="Zimasa Sanda" userId="fccf6616607e630c" providerId="LiveId" clId="{A5355931-A9CF-4986-BA0C-52778F5C58DD}" dt="2020-05-27T18:58:12.771" v="3"/>
        <pc:sldMkLst>
          <pc:docMk/>
          <pc:sldMk cId="2833078531" sldId="268"/>
        </pc:sldMkLst>
      </pc:sldChg>
      <pc:sldChg chg="modTransition">
        <pc:chgData name="Zimasa Sanda" userId="fccf6616607e630c" providerId="LiveId" clId="{A5355931-A9CF-4986-BA0C-52778F5C58DD}" dt="2020-05-27T18:58:12.771" v="3"/>
        <pc:sldMkLst>
          <pc:docMk/>
          <pc:sldMk cId="4002276435" sldId="271"/>
        </pc:sldMkLst>
      </pc:sldChg>
      <pc:sldChg chg="modTransition">
        <pc:chgData name="Zimasa Sanda" userId="fccf6616607e630c" providerId="LiveId" clId="{A5355931-A9CF-4986-BA0C-52778F5C58DD}" dt="2020-05-27T18:58:12.771" v="3"/>
        <pc:sldMkLst>
          <pc:docMk/>
          <pc:sldMk cId="496997354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7C75-E928-4024-B500-F1E6D9E3D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FE344-A381-4CE0-A66B-2C7AA554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43941-F754-490B-9734-E983EFFC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A4125-A0D7-4EEF-9B88-E6A41BC7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33A9C-2CCF-42D6-8149-B8793D7B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29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FF17-ECA6-4EE5-9ABB-AFD94C25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007C1-E055-429B-B38A-9CDED8470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DB4A5-EC82-456E-A98E-BA694FFF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1AB53-5FD2-4840-9105-0ED8B028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55C99-05F9-48A2-AF83-206DE66F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526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21EDD-A571-417A-B409-E6F16E95F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4B36C-1D86-432C-A1D2-98F102D53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7D35-8EF5-442D-9282-9C6B13A2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28333-9F71-42E3-A526-0CD6B322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BBF8C-E1E7-4AF0-B6C8-E23D562D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983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4694-D4DA-4903-BA91-CDA8F147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8467-EE65-4EAC-A7BD-669F49149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D851A-B62F-42D9-A17E-8CF84F4CB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2D31B-4A00-4832-AA04-CCDAB935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FAC63-ADC0-4ECA-9549-DE7FF764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052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8811-FE1F-4264-B86F-922B5EC4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C449E-3BA8-49BD-96D0-7C909BCA5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0C9E2-2869-41DF-BE35-9849A087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AD632-60BF-4F16-8138-80A6819F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CC5B9-14B4-4F4B-9EC9-2322D3AF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305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E2CD-4B0C-4BF4-B6C9-2BDFA81C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27C8-A27D-46BB-84B4-072CE835D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A9202-89E9-41B7-962F-F235C72DF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25597-2227-4A6D-BDBE-7F003124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28D15-58DB-4097-8EFD-81891AA1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82242-ACB1-40CC-BF8F-8E61AFC0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397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11E8-F3CA-4534-B972-223AE7C9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2DE8-3496-4A12-A7A2-37377884D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6DF85-7E59-4601-97EF-D995FA0AF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81286-6035-4612-BF4E-30B3B32C3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C1B12-6038-4095-9F4B-6D4935FE4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9DAA76-7693-4C98-8D30-0459657A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147AA5-EA02-491C-9C88-CD143B48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8E000-ADCC-43D6-BFC5-BEEDDBFF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191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DFDB-71C9-4467-B887-065BDD93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0232A-003D-4D5C-AFBD-501F9D45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96D21-6A5E-42B4-B8E4-A9FCC66B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19045-269F-454D-80CB-057CBBAB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567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ACF62A-3D3C-470F-B612-E401F89D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937E6-0EB9-4ED4-A72C-E1ED852E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8783B-D468-41B5-8437-0B41D715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577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C11E-4463-43E5-861B-E779DD35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0A359-D188-40C1-929B-271917D45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2F634-F0BC-47E6-8447-8F8B4E7CA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651D0-66BE-4DEB-840B-29329F8B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40702-1C46-4DF2-9161-B8E10DBC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93270-3EA6-447B-9081-A68EBA43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715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7109-C2C6-45F7-B2CE-0D521916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D4D52-C430-4739-96B8-B111220AC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B1ECC-AA53-4C66-BD5E-BE5842322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D481-0DEA-464D-AD81-9FF2F6BB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B3456-5EE0-4446-8DEF-56694CF1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0153E-747B-4E4F-ADF0-2B530752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466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027CD-15B8-46D6-AFAA-1DFD8D96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B3E82-B09F-485B-86FB-6FE3F75FE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C6E16-9F4D-4EBA-AA1C-2870C26D1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7FA95-B62E-45C4-B29F-1D42E3DCBAE2}" type="datetimeFigureOut">
              <a:rPr lang="en-ZA" smtClean="0"/>
              <a:t>2020/05/27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3D970-5F35-4735-899E-F2884D6D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C2337-7CA3-4FF3-89EA-17CCAC5D3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062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PPT template cover">
            <a:extLst>
              <a:ext uri="{FF2B5EF4-FFF2-40B4-BE49-F238E27FC236}">
                <a16:creationId xmlns:a16="http://schemas.microsoft.com/office/drawing/2014/main" id="{447283C8-B8AF-4027-8D3C-C7A146258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9091" t="24845" b="69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8" name="Rectangle 3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31AEA-308D-4A8A-8F95-528EA7DE8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335" y="1532784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/>
              <a:t>RESPONDING TO THE ENVIRONMENT (HUMANS) </a:t>
            </a:r>
            <a:endParaRPr lang="en-ZA" sz="6600" b="1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673B7-27EE-4448-AE29-2261E0D7C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53" y="4912079"/>
            <a:ext cx="9078562" cy="592975"/>
          </a:xfrm>
        </p:spPr>
        <p:txBody>
          <a:bodyPr anchor="ctr">
            <a:noAutofit/>
          </a:bodyPr>
          <a:lstStyle/>
          <a:p>
            <a:pPr algn="l"/>
            <a:endParaRPr lang="en-US" sz="2800" b="1" dirty="0"/>
          </a:p>
          <a:p>
            <a:pPr algn="l"/>
            <a:r>
              <a:rPr lang="en-US" sz="2800" b="1" dirty="0"/>
              <a:t>TOPIC: </a:t>
            </a:r>
            <a:r>
              <a:rPr lang="en-US" sz="2800" dirty="0"/>
              <a:t>Reflex action, CNS disorders, Stem cell use to treat 			    injuries.</a:t>
            </a:r>
            <a:endParaRPr lang="en-US" sz="2800" b="1" dirty="0"/>
          </a:p>
          <a:p>
            <a:pPr algn="l"/>
            <a:r>
              <a:rPr lang="en-US" sz="2800" b="1" dirty="0"/>
              <a:t>PRESENTER: </a:t>
            </a:r>
            <a:r>
              <a:rPr lang="en-US" sz="2800" dirty="0"/>
              <a:t>P. NGUDLE O.R.TAMBO COASTAL DISTRICT</a:t>
            </a:r>
          </a:p>
          <a:p>
            <a:pPr algn="l"/>
            <a:endParaRPr lang="en-ZA" sz="2800" dirty="0"/>
          </a:p>
          <a:p>
            <a:pPr algn="l"/>
            <a:endParaRPr lang="en-US" sz="2800" b="1" dirty="0"/>
          </a:p>
          <a:p>
            <a:pPr algn="l"/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3404976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898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535570-2E8B-4B13-B6B8-8A245AA8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9" y="30480"/>
            <a:ext cx="4225290" cy="11074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Multiple Sclerosis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67372E-FF63-4522-BAFB-DE0CBA0F5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63" r="10785" b="-1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E28E54-7379-4ECE-B1BB-9B98E0721A95}"/>
              </a:ext>
            </a:extLst>
          </p:cNvPr>
          <p:cNvSpPr txBox="1">
            <a:spLocks/>
          </p:cNvSpPr>
          <p:nvPr/>
        </p:nvSpPr>
        <p:spPr>
          <a:xfrm>
            <a:off x="6090176" y="355601"/>
            <a:ext cx="5624304" cy="568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Occurs when the body’s immune system attacks and destroys the myelin sheath.</a:t>
            </a:r>
          </a:p>
          <a:p>
            <a:r>
              <a:rPr lang="en-ZA"/>
              <a:t>Affected persons show physical and mental disabilities. </a:t>
            </a:r>
            <a:endParaRPr lang="en-ZA" dirty="0"/>
          </a:p>
        </p:txBody>
      </p:sp>
      <p:pic>
        <p:nvPicPr>
          <p:cNvPr id="2050" name="Picture 2" descr="Neurology | Multiple Sclerosis Causes &amp; Symptoms | Beaumont Health">
            <a:extLst>
              <a:ext uri="{FF2B5EF4-FFF2-40B4-BE49-F238E27FC236}">
                <a16:creationId xmlns:a16="http://schemas.microsoft.com/office/drawing/2014/main" id="{5EEF6AA7-99C1-4958-9D14-46DE2C401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4" y="1168400"/>
            <a:ext cx="5059680" cy="505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0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EF519-3508-42CA-ABCC-868487DE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Stem cell use in Treating Spinal Injuries</a:t>
            </a:r>
            <a:endParaRPr lang="en-ZA" sz="40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03628-CF4E-4FD9-A97C-5B8262749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662" y="2837712"/>
            <a:ext cx="4304124" cy="3949168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C9AEEBCE-51AC-46EA-B6E9-3C2746AA9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10452608" cy="3227626"/>
          </a:xfrm>
        </p:spPr>
        <p:txBody>
          <a:bodyPr anchor="ctr">
            <a:noAutofit/>
          </a:bodyPr>
          <a:lstStyle/>
          <a:p>
            <a:r>
              <a:rPr lang="en-ZA" sz="2400" dirty="0">
                <a:solidFill>
                  <a:srgbClr val="000000"/>
                </a:solidFill>
              </a:rPr>
              <a:t>Stem cells are undifferentiated cells that have a potential to differentiate to form any tissue or organ in the body.</a:t>
            </a:r>
          </a:p>
          <a:p>
            <a:r>
              <a:rPr lang="en-ZA" sz="2400" b="1" dirty="0">
                <a:solidFill>
                  <a:srgbClr val="000000"/>
                </a:solidFill>
              </a:rPr>
              <a:t>Sources </a:t>
            </a:r>
          </a:p>
          <a:p>
            <a:pPr lvl="1"/>
            <a:r>
              <a:rPr lang="en-ZA" dirty="0">
                <a:solidFill>
                  <a:srgbClr val="000000"/>
                </a:solidFill>
              </a:rPr>
              <a:t>Embryonic stem cells- are taken from the blastocysts, 4 to 5 day old human embryos which are then destroyed in the process.</a:t>
            </a:r>
          </a:p>
          <a:p>
            <a:pPr lvl="1"/>
            <a:endParaRPr lang="en-ZA" dirty="0">
              <a:solidFill>
                <a:srgbClr val="000000"/>
              </a:solidFill>
            </a:endParaRPr>
          </a:p>
          <a:p>
            <a:pPr lvl="1"/>
            <a:r>
              <a:rPr lang="en-ZA" dirty="0">
                <a:solidFill>
                  <a:srgbClr val="000000"/>
                </a:solidFill>
              </a:rPr>
              <a:t>Adult stem cells- are taken from the one of the body tissues.</a:t>
            </a:r>
          </a:p>
          <a:p>
            <a:pPr lvl="1"/>
            <a:endParaRPr lang="en-ZA" dirty="0">
              <a:solidFill>
                <a:srgbClr val="000000"/>
              </a:solidFill>
            </a:endParaRPr>
          </a:p>
          <a:p>
            <a:pPr lvl="1"/>
            <a:r>
              <a:rPr lang="en-ZA" dirty="0">
                <a:solidFill>
                  <a:srgbClr val="000000"/>
                </a:solidFill>
              </a:rPr>
              <a:t>Stem cells from the cord blood- are taken from the blood of the umbilical cord and placenta</a:t>
            </a:r>
          </a:p>
        </p:txBody>
      </p:sp>
    </p:spTree>
    <p:extLst>
      <p:ext uri="{BB962C8B-B14F-4D97-AF65-F5344CB8AC3E}">
        <p14:creationId xmlns:p14="http://schemas.microsoft.com/office/powerpoint/2010/main" val="211930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F1382-4FD2-42EF-B88A-7D7E1C055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4749"/>
          <a:stretch/>
        </p:blipFill>
        <p:spPr>
          <a:xfrm>
            <a:off x="1" y="-15240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D00B1-455E-40FE-9572-FC14DA58E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0" y="253319"/>
            <a:ext cx="10506456" cy="744728"/>
          </a:xfrm>
        </p:spPr>
        <p:txBody>
          <a:bodyPr anchor="b">
            <a:normAutofit fontScale="90000"/>
          </a:bodyPr>
          <a:lstStyle/>
          <a:p>
            <a:r>
              <a:rPr lang="en-US" sz="5000" b="1"/>
              <a:t>Uses of Stem Cells</a:t>
            </a:r>
            <a:endParaRPr lang="en-ZA" sz="5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FBBAEB-4369-494F-919B-95453B303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181775"/>
            <a:ext cx="10506456" cy="2670048"/>
          </a:xfrm>
        </p:spPr>
        <p:txBody>
          <a:bodyPr>
            <a:normAutofit/>
          </a:bodyPr>
          <a:lstStyle/>
          <a:p>
            <a:r>
              <a:rPr lang="en-ZA" dirty="0"/>
              <a:t>Used to treat diseases in couple that cannot have children.</a:t>
            </a:r>
          </a:p>
          <a:p>
            <a:r>
              <a:rPr lang="en-ZA" dirty="0"/>
              <a:t>Generate new cells to replace damaged or diseased tissues or organs.</a:t>
            </a:r>
          </a:p>
          <a:p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3461CF-BE01-4165-9B70-3610F5D33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637" y="2352675"/>
            <a:ext cx="48482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03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ACC01-2E99-43DC-BD92-D40791A43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81" r="3" b="3"/>
          <a:stretch/>
        </p:blipFill>
        <p:spPr>
          <a:xfrm>
            <a:off x="1077913" y="2965450"/>
            <a:ext cx="5176838" cy="30051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B81649-AAAB-453F-80A8-42F58B8B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ZA" sz="2500">
                <a:solidFill>
                  <a:srgbClr val="FFFFFF"/>
                </a:solidFill>
              </a:rPr>
              <a:t>ACTIVITY 1: The diagram below represents a pathway making possible a process occurring in humans. Study the diagram and answer the questions:</a:t>
            </a:r>
            <a:br>
              <a:rPr lang="en-ZA" sz="2500">
                <a:solidFill>
                  <a:srgbClr val="FFFFFF"/>
                </a:solidFill>
              </a:rPr>
            </a:br>
            <a:endParaRPr lang="en-ZA" sz="2500">
              <a:solidFill>
                <a:srgbClr val="FFFFFF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07346D-6587-4CF1-BD56-5BFDE07AC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46400" y="2409037"/>
            <a:ext cx="6990080" cy="444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4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BA4017-8FA7-41A9-93D9-7324248FF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13A0175-F280-4165-B6F1-57C04A6EA0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896124"/>
              </p:ext>
            </p:extLst>
          </p:nvPr>
        </p:nvGraphicFramePr>
        <p:xfrm>
          <a:off x="1797049" y="320040"/>
          <a:ext cx="8597901" cy="5704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16643">
                  <a:extLst>
                    <a:ext uri="{9D8B030D-6E8A-4147-A177-3AD203B41FA5}">
                      <a16:colId xmlns:a16="http://schemas.microsoft.com/office/drawing/2014/main" val="1904228388"/>
                    </a:ext>
                  </a:extLst>
                </a:gridCol>
                <a:gridCol w="7184571">
                  <a:extLst>
                    <a:ext uri="{9D8B030D-6E8A-4147-A177-3AD203B41FA5}">
                      <a16:colId xmlns:a16="http://schemas.microsoft.com/office/drawing/2014/main" val="666053825"/>
                    </a:ext>
                  </a:extLst>
                </a:gridCol>
                <a:gridCol w="696687">
                  <a:extLst>
                    <a:ext uri="{9D8B030D-6E8A-4147-A177-3AD203B41FA5}">
                      <a16:colId xmlns:a16="http://schemas.microsoft.com/office/drawing/2014/main" val="277006564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en-Z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en-ZA" dirty="0"/>
                        <a:t>Which process is made possible by the pathway shown in the diagram?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en-ZA" dirty="0"/>
                        <a:t>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85575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en-Z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en-ZA" dirty="0"/>
                        <a:t>Identify the LETTER that represents the…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ZA" dirty="0"/>
                        <a:t>Stimulus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ZA" dirty="0"/>
                        <a:t>effector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 dirty="0"/>
                    </a:p>
                    <a:p>
                      <a:r>
                        <a:rPr lang="en-ZA" dirty="0"/>
                        <a:t>(1)</a:t>
                      </a:r>
                    </a:p>
                    <a:p>
                      <a:r>
                        <a:rPr lang="en-ZA" dirty="0"/>
                        <a:t>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50431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en-Z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en-ZA" dirty="0"/>
                        <a:t>Give the name of the microscopic gap represented by the part labelled </a:t>
                      </a:r>
                      <a:r>
                        <a:rPr lang="en-ZA" b="1" dirty="0"/>
                        <a:t>D.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en-ZA" dirty="0"/>
                        <a:t>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86527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en-Z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en-ZA" dirty="0"/>
                        <a:t>Damage to which neuron (B, C or E) will cause the…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20787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en-ZA" dirty="0"/>
                        <a:t>Inability to respond.</a:t>
                      </a:r>
                    </a:p>
                    <a:p>
                      <a:pPr marL="400050" marR="0" lvl="0" indent="-400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en-ZA" dirty="0"/>
                        <a:t>Loss of sensation.</a:t>
                      </a:r>
                    </a:p>
                    <a:p>
                      <a:pPr marL="400050" marR="0" lvl="0" indent="-400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en-ZA" dirty="0"/>
                        <a:t>Loss of both sensation and ability to respond.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en-ZA" dirty="0"/>
                        <a:t>(1)</a:t>
                      </a:r>
                    </a:p>
                    <a:p>
                      <a:r>
                        <a:rPr lang="en-ZA" dirty="0"/>
                        <a:t>(1)</a:t>
                      </a:r>
                    </a:p>
                    <a:p>
                      <a:r>
                        <a:rPr lang="en-ZA" dirty="0"/>
                        <a:t>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26666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00050" indent="-400050">
                        <a:buFont typeface="+mj-lt"/>
                        <a:buAutoNum type="romanUcPeriod"/>
                      </a:pP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94142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00050" indent="-400050">
                        <a:buFont typeface="+mj-lt"/>
                        <a:buAutoNum type="romanUcPeriod"/>
                      </a:pP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en-ZA" dirty="0"/>
                        <a:t>[7]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28339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4902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2569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72528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801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07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CD53F18-1C32-41C3-8550-EB92CB12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FFFF"/>
                </a:solidFill>
              </a:rPr>
              <a:t>EXAMINATION GUIDELINES</a:t>
            </a:r>
            <a:endParaRPr lang="en-ZA" sz="3200" b="1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92463-AD03-4657-A7D9-475D9FE11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2" r="2" b="2"/>
          <a:stretch/>
        </p:blipFill>
        <p:spPr>
          <a:xfrm>
            <a:off x="4703763" y="3138488"/>
            <a:ext cx="6821488" cy="2582863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D971C77-B19B-4FA0-AA52-C1C0C78DD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59932" y="650160"/>
            <a:ext cx="7867862" cy="439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6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64EC28-E3AD-4D89-AF26-D23173D54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1" y="203885"/>
            <a:ext cx="5314536" cy="1325563"/>
          </a:xfrm>
        </p:spPr>
        <p:txBody>
          <a:bodyPr>
            <a:normAutofit/>
          </a:bodyPr>
          <a:lstStyle/>
          <a:p>
            <a:r>
              <a:rPr lang="en-ZA" b="1" dirty="0"/>
              <a:t>Biological terms for this topic: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8F0E83-E82C-44C7-BEAA-2E2AA82F5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1" y="1659258"/>
            <a:ext cx="5314543" cy="4904102"/>
          </a:xfrm>
        </p:spPr>
        <p:txBody>
          <a:bodyPr anchor="t">
            <a:noAutofit/>
          </a:bodyPr>
          <a:lstStyle/>
          <a:p>
            <a:r>
              <a:rPr lang="en-ZA" sz="2400" dirty="0"/>
              <a:t>Reflex action.</a:t>
            </a:r>
          </a:p>
          <a:p>
            <a:r>
              <a:rPr lang="en-ZA" sz="2400" dirty="0"/>
              <a:t>Reflex arc.</a:t>
            </a:r>
          </a:p>
          <a:p>
            <a:r>
              <a:rPr lang="en-ZA" sz="2400" dirty="0"/>
              <a:t>Receptor.</a:t>
            </a:r>
          </a:p>
          <a:p>
            <a:r>
              <a:rPr lang="en-ZA" sz="2400" dirty="0"/>
              <a:t>Effector.</a:t>
            </a:r>
          </a:p>
          <a:p>
            <a:r>
              <a:rPr lang="en-ZA" sz="2400" dirty="0"/>
              <a:t>Synapse.</a:t>
            </a:r>
          </a:p>
          <a:p>
            <a:r>
              <a:rPr lang="en-ZA" sz="2400" dirty="0"/>
              <a:t>Motor neuron.</a:t>
            </a:r>
          </a:p>
          <a:p>
            <a:r>
              <a:rPr lang="en-ZA" sz="2400" dirty="0"/>
              <a:t>Sensory neuron.</a:t>
            </a:r>
          </a:p>
          <a:p>
            <a:r>
              <a:rPr lang="en-ZA" sz="2400" dirty="0"/>
              <a:t>Connector neuron.</a:t>
            </a:r>
          </a:p>
          <a:p>
            <a:r>
              <a:rPr lang="en-ZA" sz="2400" dirty="0"/>
              <a:t>Impulse.</a:t>
            </a:r>
          </a:p>
          <a:p>
            <a:r>
              <a:rPr lang="en-ZA" sz="2400" dirty="0"/>
              <a:t>Stimulus.</a:t>
            </a:r>
          </a:p>
          <a:p>
            <a:r>
              <a:rPr lang="en-ZA" sz="2400" dirty="0"/>
              <a:t>Central Nervous System.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1" r="11396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42F6C0-59CC-4D43-8EA6-8E0D7CC7E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946" y="772160"/>
            <a:ext cx="4741533" cy="30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61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ED7C7B-DCCE-407C-85BD-14B77F3C2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10" r="1" b="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D70726-B8F9-45CD-A2DD-34E9096D5856}"/>
              </a:ext>
            </a:extLst>
          </p:cNvPr>
          <p:cNvSpPr txBox="1">
            <a:spLocks/>
          </p:cNvSpPr>
          <p:nvPr/>
        </p:nvSpPr>
        <p:spPr>
          <a:xfrm>
            <a:off x="720877" y="796246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Reflex action</a:t>
            </a:r>
            <a:r>
              <a:rPr lang="en-US" dirty="0"/>
              <a:t> : a rapid automatic response to a stimulus.</a:t>
            </a:r>
          </a:p>
          <a:p>
            <a:r>
              <a:rPr lang="en-US" b="1" dirty="0">
                <a:solidFill>
                  <a:srgbClr val="92D050"/>
                </a:solidFill>
              </a:rPr>
              <a:t>Reflex arc 	</a:t>
            </a:r>
            <a:r>
              <a:rPr lang="en-US" dirty="0"/>
              <a:t>: Is the path taken by an impulse in bringing 			 about a response to a during a reflex action.</a:t>
            </a:r>
          </a:p>
          <a:p>
            <a:pPr marL="3200400" lvl="7" indent="0">
              <a:buNone/>
            </a:pPr>
            <a:r>
              <a:rPr lang="en-US" sz="2800" b="1" dirty="0"/>
              <a:t>OR</a:t>
            </a:r>
          </a:p>
          <a:p>
            <a:pPr marL="0" indent="0">
              <a:buNone/>
            </a:pPr>
            <a:r>
              <a:rPr lang="en-US" dirty="0"/>
              <a:t>                	: Is the path taken by an impulse from the 			  receptors to the effectors.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476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6644-921B-43DC-AF32-A78924B5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81" y="5382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Structure of the Reflex arc and functions of various part associated with it.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8136E7-FB6D-414C-A91D-8D1783BD8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401" y="1259452"/>
            <a:ext cx="6647543" cy="534049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E605A90A-5F2B-42A7-A759-07F2F57DB64F}"/>
              </a:ext>
            </a:extLst>
          </p:cNvPr>
          <p:cNvSpPr/>
          <p:nvPr/>
        </p:nvSpPr>
        <p:spPr>
          <a:xfrm>
            <a:off x="2384624" y="5189697"/>
            <a:ext cx="1360061" cy="2676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3752015-D302-47D1-BA30-61768F06AB97}"/>
              </a:ext>
            </a:extLst>
          </p:cNvPr>
          <p:cNvSpPr/>
          <p:nvPr/>
        </p:nvSpPr>
        <p:spPr>
          <a:xfrm rot="16200000">
            <a:off x="7384890" y="4104006"/>
            <a:ext cx="1102432" cy="2676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D59689E-4DA9-475A-B326-0606E89D40A9}"/>
              </a:ext>
            </a:extLst>
          </p:cNvPr>
          <p:cNvSpPr/>
          <p:nvPr/>
        </p:nvSpPr>
        <p:spPr>
          <a:xfrm rot="10800000">
            <a:off x="5067628" y="1517501"/>
            <a:ext cx="1360061" cy="2676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158AE0-F217-4432-A50C-14FBEA4B948E}"/>
              </a:ext>
            </a:extLst>
          </p:cNvPr>
          <p:cNvSpPr/>
          <p:nvPr/>
        </p:nvSpPr>
        <p:spPr>
          <a:xfrm rot="20228086">
            <a:off x="3881630" y="3334729"/>
            <a:ext cx="857045" cy="21190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64874C3-3D41-4DDB-A17B-14AC28EDD376}"/>
              </a:ext>
            </a:extLst>
          </p:cNvPr>
          <p:cNvSpPr/>
          <p:nvPr/>
        </p:nvSpPr>
        <p:spPr>
          <a:xfrm rot="2232096">
            <a:off x="5608295" y="3142896"/>
            <a:ext cx="857045" cy="21190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699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314325"/>
            <a:ext cx="10582275" cy="1376363"/>
          </a:xfrm>
        </p:spPr>
        <p:txBody>
          <a:bodyPr/>
          <a:lstStyle/>
          <a:p>
            <a:r>
              <a:rPr lang="en-ZA" b="1" dirty="0"/>
              <a:t>Functioning of a simple reflex action:            using an example.</a:t>
            </a:r>
            <a:endParaRPr lang="en-ZA" b="1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834C71-0E07-4D8E-8DCC-FEA543E1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ZA" dirty="0"/>
              <a:t>Heat receptors in the skin of your fingers receive the heat stimulus and convert it to a nerve impulse.</a:t>
            </a:r>
          </a:p>
          <a:p>
            <a:r>
              <a:rPr lang="en-ZA" dirty="0"/>
              <a:t>The sensory neuron conducts the nerve impulse through the dorsal root of the spinal nerve into the spinal cord.</a:t>
            </a:r>
          </a:p>
          <a:p>
            <a:r>
              <a:rPr lang="en-ZA" dirty="0"/>
              <a:t>In the spinal cord the sensory neuron makes synaptic contact with a connector neuron which makes synaptic contact with a motor neuron.</a:t>
            </a:r>
          </a:p>
          <a:p>
            <a:r>
              <a:rPr lang="en-ZA" dirty="0"/>
              <a:t>The impulse is conducted by the motor neuron out of the spinal cord towards the muscles of your hand which act on effectors.</a:t>
            </a:r>
          </a:p>
          <a:p>
            <a:r>
              <a:rPr lang="en-ZA" dirty="0"/>
              <a:t>The muscles contract to pull your hand away from the hot surface.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27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BE7689-D23C-41EF-BEEC-724CF5DA8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t="2474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2BC56AA-D824-46D2-8AE8-36BD3EBB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dirty="0">
                <a:ln w="22225">
                  <a:solidFill>
                    <a:srgbClr val="FFFFFF"/>
                  </a:solidFill>
                </a:ln>
                <a:noFill/>
              </a:rPr>
              <a:t>Significance of a Reflex action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B087F3-F933-47A5-9E9D-FCAACF8C0CCF}"/>
              </a:ext>
            </a:extLst>
          </p:cNvPr>
          <p:cNvSpPr txBox="1">
            <a:spLocks/>
          </p:cNvSpPr>
          <p:nvPr/>
        </p:nvSpPr>
        <p:spPr>
          <a:xfrm>
            <a:off x="7534640" y="152400"/>
            <a:ext cx="4352551" cy="563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It is fast because the nerve impulse does not have to travel to the brain for interpretation.</a:t>
            </a:r>
          </a:p>
          <a:p>
            <a:r>
              <a:rPr lang="en-US" dirty="0">
                <a:solidFill>
                  <a:srgbClr val="FFFFFF"/>
                </a:solidFill>
              </a:rPr>
              <a:t>The connector neuron makes a short cut possible.</a:t>
            </a:r>
          </a:p>
          <a:p>
            <a:r>
              <a:rPr lang="en-US" dirty="0">
                <a:solidFill>
                  <a:srgbClr val="FFFFFF"/>
                </a:solidFill>
              </a:rPr>
              <a:t>Reflex arc protects the body from harm because part of the body that is affected is removed more quickly from what is injuring it.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65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4F8230D-1537-4D0E-B672-C67E6234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Significance of a synapses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93867B-255E-46FA-9A6E-AC4495003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4749"/>
          <a:stretch/>
        </p:blipFill>
        <p:spPr>
          <a:xfrm>
            <a:off x="6429378" y="3052868"/>
            <a:ext cx="4954693" cy="380513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13C753-A7E3-44F4-8C78-B579708E9EB7}"/>
              </a:ext>
            </a:extLst>
          </p:cNvPr>
          <p:cNvSpPr txBox="1">
            <a:spLocks/>
          </p:cNvSpPr>
          <p:nvPr/>
        </p:nvSpPr>
        <p:spPr>
          <a:xfrm>
            <a:off x="804672" y="2827419"/>
            <a:ext cx="10696448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Synapses are microscopic gaps between neurons.</a:t>
            </a:r>
          </a:p>
          <a:p>
            <a:r>
              <a:rPr lang="en-US" dirty="0">
                <a:solidFill>
                  <a:srgbClr val="000000"/>
                </a:solidFill>
              </a:rPr>
              <a:t>In the synapses there are chemicals called neurotransmitters </a:t>
            </a:r>
          </a:p>
          <a:p>
            <a:r>
              <a:rPr lang="en-US" dirty="0">
                <a:solidFill>
                  <a:srgbClr val="000000"/>
                </a:solidFill>
              </a:rPr>
              <a:t>Neurotransmitters released to allow an impulse to pass from one neuron to another.</a:t>
            </a:r>
          </a:p>
          <a:p>
            <a:r>
              <a:rPr lang="en-US" dirty="0">
                <a:solidFill>
                  <a:srgbClr val="000000"/>
                </a:solidFill>
              </a:rPr>
              <a:t>Synapses act as valves that ensure that impulses can move in one direction only.</a:t>
            </a:r>
          </a:p>
        </p:txBody>
      </p:sp>
    </p:spTree>
    <p:extLst>
      <p:ext uri="{BB962C8B-B14F-4D97-AF65-F5344CB8AC3E}">
        <p14:creationId xmlns:p14="http://schemas.microsoft.com/office/powerpoint/2010/main" val="23081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898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F03262-39B4-41E6-BB4B-6E1A881C3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49" y="132080"/>
            <a:ext cx="4225290" cy="163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ALZHEIMER’S DISEASE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95D94C-828E-40E8-BF9A-64835B360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63" r="10785" b="-1"/>
          <a:stretch/>
        </p:blipFill>
        <p:spPr>
          <a:xfrm>
            <a:off x="5773629" y="132080"/>
            <a:ext cx="6178081" cy="672592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CAB239-AE43-4227-817F-429730449D83}"/>
              </a:ext>
            </a:extLst>
          </p:cNvPr>
          <p:cNvSpPr txBox="1">
            <a:spLocks/>
          </p:cNvSpPr>
          <p:nvPr/>
        </p:nvSpPr>
        <p:spPr>
          <a:xfrm>
            <a:off x="5544410" y="942975"/>
            <a:ext cx="6302150" cy="4462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A degenerative disease of the brain which causes the loss of memory and thinking skills.</a:t>
            </a:r>
          </a:p>
          <a:p>
            <a:r>
              <a:rPr lang="en-ZA" dirty="0"/>
              <a:t>Occurs when the tissue within the brain wastes away usually in older persons.</a:t>
            </a:r>
          </a:p>
          <a:p>
            <a:r>
              <a:rPr lang="en-ZA" dirty="0"/>
              <a:t>People with Alzheimer’s disease show symptoms of memory loss and changing in their thinking skills(Confusion).</a:t>
            </a:r>
          </a:p>
        </p:txBody>
      </p:sp>
      <p:pic>
        <p:nvPicPr>
          <p:cNvPr id="1026" name="Picture 2" descr="Picture of Alzheimer's Disease ">
            <a:extLst>
              <a:ext uri="{FF2B5EF4-FFF2-40B4-BE49-F238E27FC236}">
                <a16:creationId xmlns:a16="http://schemas.microsoft.com/office/drawing/2014/main" id="{596C199E-F0DF-4655-A655-4B91BAE81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1" y="2118043"/>
            <a:ext cx="469582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EA2329-330A-4566-8CBE-4D46E0966434}"/>
              </a:ext>
            </a:extLst>
          </p:cNvPr>
          <p:cNvSpPr/>
          <p:nvPr/>
        </p:nvSpPr>
        <p:spPr>
          <a:xfrm>
            <a:off x="-627452" y="55219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ZA" dirty="0">
                <a:solidFill>
                  <a:schemeClr val="bg1"/>
                </a:solidFill>
                <a:latin typeface="Roboto"/>
              </a:rPr>
              <a:t>Picture of Alzheimer's Disease</a:t>
            </a:r>
          </a:p>
          <a:p>
            <a:br>
              <a:rPr lang="en-ZA" dirty="0">
                <a:solidFill>
                  <a:schemeClr val="bg1"/>
                </a:solidFill>
              </a:rPr>
            </a:b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089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676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Rockwell</vt:lpstr>
      <vt:lpstr>Trebuchet MS</vt:lpstr>
      <vt:lpstr>Office Theme</vt:lpstr>
      <vt:lpstr>RESPONDING TO THE ENVIRONMENT (HUMANS) </vt:lpstr>
      <vt:lpstr>EXAMINATION GUIDELINES</vt:lpstr>
      <vt:lpstr>Biological terms for this topic:</vt:lpstr>
      <vt:lpstr>PowerPoint Presentation</vt:lpstr>
      <vt:lpstr>Structure of the Reflex arc and functions of various part associated with it.</vt:lpstr>
      <vt:lpstr>Functioning of a simple reflex action:            using an example.</vt:lpstr>
      <vt:lpstr>Significance of a Reflex action</vt:lpstr>
      <vt:lpstr>Significance of a synapses</vt:lpstr>
      <vt:lpstr>ALZHEIMER’S DISEASE</vt:lpstr>
      <vt:lpstr>Multiple Sclerosis</vt:lpstr>
      <vt:lpstr>Stem cell use in Treating Spinal Injuries</vt:lpstr>
      <vt:lpstr>Uses of Stem Cells</vt:lpstr>
      <vt:lpstr>ACTIVITY 1: The diagram below represents a pathway making possible a process occurring in humans. Study the diagram and answer the questions: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RESPONDING TO THE ENVIRONMENT (HUMANS)</dc:title>
  <dc:creator>Zimasa Sanda</dc:creator>
  <cp:lastModifiedBy>Zimasa Sanda</cp:lastModifiedBy>
  <cp:revision>4</cp:revision>
  <dcterms:created xsi:type="dcterms:W3CDTF">2020-05-25T20:02:57Z</dcterms:created>
  <dcterms:modified xsi:type="dcterms:W3CDTF">2020-05-27T18:58:46Z</dcterms:modified>
</cp:coreProperties>
</file>