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6" r:id="rId3"/>
    <p:sldId id="286" r:id="rId4"/>
    <p:sldId id="278" r:id="rId5"/>
    <p:sldId id="293" r:id="rId6"/>
    <p:sldId id="257" r:id="rId7"/>
    <p:sldId id="294" r:id="rId8"/>
    <p:sldId id="295" r:id="rId9"/>
    <p:sldId id="280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cator M SOTSAKA" initials="EMS" lastIdx="0" clrIdx="0">
    <p:extLst>
      <p:ext uri="{19B8F6BF-5375-455C-9EA6-DF929625EA0E}">
        <p15:presenceInfo xmlns:p15="http://schemas.microsoft.com/office/powerpoint/2012/main" userId="Educator M SOTSA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F1BA-153B-43C5-B156-FC2E4A28E0B8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B3A0C-1D48-4C9A-98BD-B225E9D2E9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756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32BE26F-DD51-44CA-B152-1FDC9437D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57FCEB-E703-4904-8A9C-DCCC37847375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E55EF17-AE5E-4D67-9BA9-C5F161CD1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7233BC7-98B1-4AFF-BBA8-59C73AFC2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65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6CF4-DA0E-445A-922F-AB93BB4E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B121A-BE6D-45B1-B6C5-13F7B3324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8A40-F33B-428F-B15C-78F0BC8E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04C1D-72A0-41BE-9E88-4CE0A5A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BF9D-206A-4E99-BB5A-C1BA853F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467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752F-C575-4849-859C-BB8925E1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E11B-2765-41F0-BA33-C7574C6A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04252-D921-4B59-A2B9-D12F5B1B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67A3-2A1C-4D0D-A24B-DDBCB439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5B-C3CA-4D3C-87D3-4E1799E4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793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8A2E0-1E4D-4B68-8D1C-F4885E29B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11BE5-BCB6-448A-86EB-F9893179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AFD55-9BD0-4DDE-B259-4B5DE6D4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6A7A-A20C-4AB5-840B-37D5B1A7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B53A2-3FBA-4490-893C-143DFC34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4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16F2-BA84-4731-87DF-574B2EC6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0FF2-9EA6-4B87-94B6-B71CF38F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9074F-CBA6-4431-89C8-ECF7E6DE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1D26F-7178-45C2-8B05-CB24E60B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D80BD-CF4D-4105-9D1D-4AFEF862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581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8D67-00D5-43F9-80E2-93B37D8E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7345-F029-4BB3-B2BA-A84660ED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CA78-1655-4511-9117-E5CA4D94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AAFD-D6C4-44B5-9E43-FF4B5F28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6004-F09E-43BC-8CDA-1C0B8D16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0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3B88-97A2-4319-BE82-37FDC51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6D87-EB88-4D33-8938-82FFD2BDB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433A-226C-442E-995C-76ABFBA26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ACFE-EACB-4E6E-9C4C-B0D75CB3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1842-E1EC-42E2-8312-5EEDC39C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F5729-A00F-4239-841C-969F3599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801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464D-537B-4A5F-A045-DF3084E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634CA-139A-4049-9DF9-AFFB662F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80E10-3CB7-4F75-B7E2-C76783118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CA515-94E7-4507-9354-18D8973FF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C074-B841-4E85-8F5B-881E1EED3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7213D-7C73-4468-862C-18472A64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58F8A-8025-42F5-BB15-1FB85BD0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966E9-8876-4959-ACDE-736485B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48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2F56-5471-4CF4-9FF3-DAF01017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291F0-30D8-4E89-A3C8-61376A8F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6E433-4FD8-41AA-BF5A-B473DF96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79BA0-3E16-4668-8DC7-C1C7FB3E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236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E9240-927C-4E32-89AE-3DDC3B34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C9F46-8548-47EB-9782-FF7507D2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4908-5C85-4F29-B3B7-A8EBC72A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234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6E4-AA6F-40E5-BA3D-8033AEA4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04DD-02FE-47BA-8416-F8F46DED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A073-FB71-47A1-8FDD-62996AF50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635F9-C39A-4157-83BA-BC6D2D43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2FDE3-82CF-4ADE-BAD5-B6120E5A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7B32-9396-45C2-AF9A-1B7DA9D7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37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9811-AE59-4A04-8BB7-150F4B68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DA1FA-214E-4031-AC29-99B87EBC0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A368B-E201-444B-B531-49779303E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75BB3-52FA-45CB-80A9-5AB30C07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52D61-6B41-4BF4-86F7-D8BA1DDB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1F86B-4D6F-4976-9818-A7BAAD72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327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BCF47-7E7C-43A8-A53C-95D45D1D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8D13C-BCBC-490E-87D0-0F818ADC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778B-6721-4E35-B4BF-DE4C2EEBA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13E7-6D33-4F6F-95D1-791634883B15}" type="datetimeFigureOut">
              <a:rPr lang="en-ZA" smtClean="0"/>
              <a:t>2020/05/26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C289-A14C-423D-AA7D-E0F879CA5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B182-8BBD-4DF3-BD1E-0710947F0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B5DB-F06D-4579-A305-B67AC7E248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6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2533C2-DD4D-4B83-8253-ED394E17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531"/>
            <a:ext cx="12192000" cy="6844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92133-929D-46E0-B7CF-A2050CF7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0" y="1860331"/>
            <a:ext cx="9199179" cy="1313793"/>
          </a:xfrm>
        </p:spPr>
        <p:txBody>
          <a:bodyPr>
            <a:normAutofit/>
          </a:bodyPr>
          <a:lstStyle/>
          <a:p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5F5670-3853-4D33-B20B-FD1CB7DC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5959"/>
            <a:ext cx="10515600" cy="3171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Z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: LIFE SCIENCES</a:t>
            </a:r>
          </a:p>
          <a:p>
            <a:pPr marL="0" indent="0">
              <a:buNone/>
            </a:pPr>
            <a:r>
              <a:rPr lang="en-Z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LEAD TEACHER : SOTSAKA .M</a:t>
            </a:r>
          </a:p>
          <a:p>
            <a:pPr marL="0" indent="0">
              <a:buNone/>
            </a:pPr>
            <a:r>
              <a:rPr lang="en-Z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DISTRICT : O.R TAMBO INLAND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F9AFE-C59E-485D-A1FC-C9B4111E8460}"/>
              </a:ext>
            </a:extLst>
          </p:cNvPr>
          <p:cNvSpPr/>
          <p:nvPr/>
        </p:nvSpPr>
        <p:spPr>
          <a:xfrm>
            <a:off x="2238703" y="1639614"/>
            <a:ext cx="9795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STRUCTURE AND FUNCTION</a:t>
            </a:r>
            <a:endParaRPr lang="en-Z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E30A76F4-C0C1-477B-8F99-817503E7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787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CDA58-57BF-4653-98E9-0A5532F4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617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E00A-EBC6-4512-9F38-E47707B1E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662" y="1156138"/>
            <a:ext cx="5347138" cy="5020825"/>
          </a:xfrm>
        </p:spPr>
        <p:txBody>
          <a:bodyPr/>
          <a:lstStyle/>
          <a:p>
            <a:pPr marL="0" indent="0">
              <a:buNone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1.1 The diagram below represent the structure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human eye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3B71B-09AE-4752-B399-3C11A74AB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557" y="1156138"/>
            <a:ext cx="5758173" cy="502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Give the LETTER and NAME of the part which:</a:t>
            </a: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1.1.1 regulates the amount of light entering the eye            (2)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1.1.2 Supplies food and oxygen on the eye	             (2)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1.1.3 Transmits impulses to the brain		             (2)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1.1.4 Contains cones and is the area of clearest vision.      (2)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1.1.5 Assists in the refraction of light rays	             (2) 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EE326E-4C2C-4433-B414-4F75157D3F18}"/>
              </a:ext>
            </a:extLst>
          </p:cNvPr>
          <p:cNvGrpSpPr/>
          <p:nvPr/>
        </p:nvGrpSpPr>
        <p:grpSpPr>
          <a:xfrm>
            <a:off x="914401" y="1825625"/>
            <a:ext cx="4882087" cy="3587202"/>
            <a:chOff x="304800" y="0"/>
            <a:chExt cx="4648200" cy="3980688"/>
          </a:xfrm>
        </p:grpSpPr>
        <p:sp>
          <p:nvSpPr>
            <p:cNvPr id="11" name="Shape 370">
              <a:extLst>
                <a:ext uri="{FF2B5EF4-FFF2-40B4-BE49-F238E27FC236}">
                  <a16:creationId xmlns:a16="http://schemas.microsoft.com/office/drawing/2014/main" id="{64AECD96-F70C-4AB3-9E08-7D29A1D0198C}"/>
                </a:ext>
              </a:extLst>
            </p:cNvPr>
            <p:cNvSpPr/>
            <p:nvPr/>
          </p:nvSpPr>
          <p:spPr>
            <a:xfrm>
              <a:off x="304800" y="0"/>
              <a:ext cx="4648200" cy="3980688"/>
            </a:xfrm>
            <a:custGeom>
              <a:avLst/>
              <a:gdLst/>
              <a:ahLst/>
              <a:cxnLst/>
              <a:rect l="0" t="0" r="0" b="0"/>
              <a:pathLst>
                <a:path w="4648200" h="3980688">
                  <a:moveTo>
                    <a:pt x="0" y="3980688"/>
                  </a:moveTo>
                  <a:lnTo>
                    <a:pt x="4648200" y="3980688"/>
                  </a:lnTo>
                  <a:lnTo>
                    <a:pt x="4648200" y="0"/>
                  </a:lnTo>
                  <a:lnTo>
                    <a:pt x="0" y="0"/>
                  </a:lnTo>
                  <a:close/>
                </a:path>
              </a:pathLst>
            </a:custGeom>
            <a:ln w="28956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9A0AD4-E1BA-4A77-B4E1-4AA88D174C7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04544" y="406908"/>
              <a:ext cx="2959608" cy="14782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735472-4600-45BC-B988-BFCF9CB8B71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04544" y="1885188"/>
              <a:ext cx="2959608" cy="1478280"/>
            </a:xfrm>
            <a:prstGeom prst="rect">
              <a:avLst/>
            </a:prstGeom>
          </p:spPr>
        </p:pic>
        <p:sp>
          <p:nvSpPr>
            <p:cNvPr id="14" name="Shape 6751">
              <a:extLst>
                <a:ext uri="{FF2B5EF4-FFF2-40B4-BE49-F238E27FC236}">
                  <a16:creationId xmlns:a16="http://schemas.microsoft.com/office/drawing/2014/main" id="{D6C841CD-1C4C-4115-94C1-A0BD3035FC72}"/>
                </a:ext>
              </a:extLst>
            </p:cNvPr>
            <p:cNvSpPr/>
            <p:nvPr/>
          </p:nvSpPr>
          <p:spPr>
            <a:xfrm>
              <a:off x="635508" y="2284476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0"/>
                  </a:moveTo>
                  <a:lnTo>
                    <a:pt x="355092" y="0"/>
                  </a:lnTo>
                  <a:lnTo>
                    <a:pt x="355092" y="289560"/>
                  </a:lnTo>
                  <a:lnTo>
                    <a:pt x="0" y="2895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15" name="Shape 376">
              <a:extLst>
                <a:ext uri="{FF2B5EF4-FFF2-40B4-BE49-F238E27FC236}">
                  <a16:creationId xmlns:a16="http://schemas.microsoft.com/office/drawing/2014/main" id="{29F86315-8E94-46AA-9316-2435CC215E86}"/>
                </a:ext>
              </a:extLst>
            </p:cNvPr>
            <p:cNvSpPr/>
            <p:nvPr/>
          </p:nvSpPr>
          <p:spPr>
            <a:xfrm>
              <a:off x="635508" y="2284476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289560"/>
                  </a:moveTo>
                  <a:lnTo>
                    <a:pt x="355092" y="289560"/>
                  </a:lnTo>
                  <a:lnTo>
                    <a:pt x="355092" y="0"/>
                  </a:lnTo>
                  <a:lnTo>
                    <a:pt x="0" y="0"/>
                  </a:lnTo>
                  <a:close/>
                </a:path>
              </a:pathLst>
            </a:custGeom>
            <a:ln w="9144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BE5DFC-5824-43BA-84D3-86071D4206E9}"/>
                </a:ext>
              </a:extLst>
            </p:cNvPr>
            <p:cNvSpPr/>
            <p:nvPr/>
          </p:nvSpPr>
          <p:spPr>
            <a:xfrm>
              <a:off x="731520" y="2340429"/>
              <a:ext cx="124194" cy="2083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</a:t>
              </a:r>
              <a:endParaRPr lang="en-ZA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Shape 378">
              <a:extLst>
                <a:ext uri="{FF2B5EF4-FFF2-40B4-BE49-F238E27FC236}">
                  <a16:creationId xmlns:a16="http://schemas.microsoft.com/office/drawing/2014/main" id="{4DF81F8A-3360-4992-B416-EC495487B384}"/>
                </a:ext>
              </a:extLst>
            </p:cNvPr>
            <p:cNvSpPr/>
            <p:nvPr/>
          </p:nvSpPr>
          <p:spPr>
            <a:xfrm>
              <a:off x="952500" y="2429256"/>
              <a:ext cx="952500" cy="0"/>
            </a:xfrm>
            <a:custGeom>
              <a:avLst/>
              <a:gdLst/>
              <a:ahLst/>
              <a:cxnLst/>
              <a:rect l="0" t="0" r="0" b="0"/>
              <a:pathLst>
                <a:path w="952500">
                  <a:moveTo>
                    <a:pt x="0" y="0"/>
                  </a:moveTo>
                  <a:lnTo>
                    <a:pt x="952500" y="0"/>
                  </a:lnTo>
                </a:path>
              </a:pathLst>
            </a:custGeom>
            <a:ln w="2895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18" name="Shape 379">
              <a:extLst>
                <a:ext uri="{FF2B5EF4-FFF2-40B4-BE49-F238E27FC236}">
                  <a16:creationId xmlns:a16="http://schemas.microsoft.com/office/drawing/2014/main" id="{14DC36B5-197B-4D2C-A16A-9BD8B3B50764}"/>
                </a:ext>
              </a:extLst>
            </p:cNvPr>
            <p:cNvSpPr/>
            <p:nvPr/>
          </p:nvSpPr>
          <p:spPr>
            <a:xfrm>
              <a:off x="3432048" y="810768"/>
              <a:ext cx="685800" cy="0"/>
            </a:xfrm>
            <a:custGeom>
              <a:avLst/>
              <a:gdLst/>
              <a:ahLst/>
              <a:cxnLst/>
              <a:rect l="0" t="0" r="0" b="0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2895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19" name="Shape 6752">
              <a:extLst>
                <a:ext uri="{FF2B5EF4-FFF2-40B4-BE49-F238E27FC236}">
                  <a16:creationId xmlns:a16="http://schemas.microsoft.com/office/drawing/2014/main" id="{C68DDE87-B422-4F84-88AE-ACD86AEFED0D}"/>
                </a:ext>
              </a:extLst>
            </p:cNvPr>
            <p:cNvSpPr/>
            <p:nvPr/>
          </p:nvSpPr>
          <p:spPr>
            <a:xfrm>
              <a:off x="1650492" y="3441192"/>
              <a:ext cx="2642616" cy="394716"/>
            </a:xfrm>
            <a:custGeom>
              <a:avLst/>
              <a:gdLst/>
              <a:ahLst/>
              <a:cxnLst/>
              <a:rect l="0" t="0" r="0" b="0"/>
              <a:pathLst>
                <a:path w="2642616" h="394716">
                  <a:moveTo>
                    <a:pt x="0" y="0"/>
                  </a:moveTo>
                  <a:lnTo>
                    <a:pt x="2642616" y="0"/>
                  </a:lnTo>
                  <a:lnTo>
                    <a:pt x="2642616" y="394716"/>
                  </a:lnTo>
                  <a:lnTo>
                    <a:pt x="0" y="394716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0" name="Shape 381">
              <a:extLst>
                <a:ext uri="{FF2B5EF4-FFF2-40B4-BE49-F238E27FC236}">
                  <a16:creationId xmlns:a16="http://schemas.microsoft.com/office/drawing/2014/main" id="{82E62281-698C-4011-911B-E7B98C1EC5CD}"/>
                </a:ext>
              </a:extLst>
            </p:cNvPr>
            <p:cNvSpPr/>
            <p:nvPr/>
          </p:nvSpPr>
          <p:spPr>
            <a:xfrm>
              <a:off x="1650492" y="3441192"/>
              <a:ext cx="2642616" cy="394716"/>
            </a:xfrm>
            <a:custGeom>
              <a:avLst/>
              <a:gdLst/>
              <a:ahLst/>
              <a:cxnLst/>
              <a:rect l="0" t="0" r="0" b="0"/>
              <a:pathLst>
                <a:path w="2642616" h="394716">
                  <a:moveTo>
                    <a:pt x="0" y="394716"/>
                  </a:moveTo>
                  <a:lnTo>
                    <a:pt x="2642616" y="394716"/>
                  </a:lnTo>
                  <a:lnTo>
                    <a:pt x="2642616" y="0"/>
                  </a:lnTo>
                  <a:lnTo>
                    <a:pt x="0" y="0"/>
                  </a:lnTo>
                  <a:close/>
                </a:path>
              </a:pathLst>
            </a:custGeom>
            <a:ln w="28956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6FD959-9561-4652-99A8-3E0E0BCF73DC}"/>
                </a:ext>
              </a:extLst>
            </p:cNvPr>
            <p:cNvSpPr/>
            <p:nvPr/>
          </p:nvSpPr>
          <p:spPr>
            <a:xfrm>
              <a:off x="1757172" y="3657951"/>
              <a:ext cx="2836821" cy="2445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3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Structure of the human eye</a:t>
              </a:r>
              <a:endPara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Shape 383">
              <a:extLst>
                <a:ext uri="{FF2B5EF4-FFF2-40B4-BE49-F238E27FC236}">
                  <a16:creationId xmlns:a16="http://schemas.microsoft.com/office/drawing/2014/main" id="{472110EE-6879-4BD2-8607-6AFC930C91F3}"/>
                </a:ext>
              </a:extLst>
            </p:cNvPr>
            <p:cNvSpPr/>
            <p:nvPr/>
          </p:nvSpPr>
          <p:spPr>
            <a:xfrm>
              <a:off x="3851148" y="1892808"/>
              <a:ext cx="359664" cy="0"/>
            </a:xfrm>
            <a:custGeom>
              <a:avLst/>
              <a:gdLst/>
              <a:ahLst/>
              <a:cxnLst/>
              <a:rect l="0" t="0" r="0" b="0"/>
              <a:pathLst>
                <a:path w="359664">
                  <a:moveTo>
                    <a:pt x="0" y="0"/>
                  </a:moveTo>
                  <a:lnTo>
                    <a:pt x="359664" y="0"/>
                  </a:lnTo>
                </a:path>
              </a:pathLst>
            </a:custGeom>
            <a:ln w="2895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3" name="Shape 384">
              <a:extLst>
                <a:ext uri="{FF2B5EF4-FFF2-40B4-BE49-F238E27FC236}">
                  <a16:creationId xmlns:a16="http://schemas.microsoft.com/office/drawing/2014/main" id="{746ADF20-C62D-4AFB-ACDE-64D983AFB435}"/>
                </a:ext>
              </a:extLst>
            </p:cNvPr>
            <p:cNvSpPr/>
            <p:nvPr/>
          </p:nvSpPr>
          <p:spPr>
            <a:xfrm>
              <a:off x="923544" y="1754124"/>
              <a:ext cx="510540" cy="1524"/>
            </a:xfrm>
            <a:custGeom>
              <a:avLst/>
              <a:gdLst/>
              <a:ahLst/>
              <a:cxnLst/>
              <a:rect l="0" t="0" r="0" b="0"/>
              <a:pathLst>
                <a:path w="510540" h="1524">
                  <a:moveTo>
                    <a:pt x="0" y="1524"/>
                  </a:moveTo>
                  <a:lnTo>
                    <a:pt x="510540" y="0"/>
                  </a:lnTo>
                </a:path>
              </a:pathLst>
            </a:custGeom>
            <a:ln w="2895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4" name="Shape 6753">
              <a:extLst>
                <a:ext uri="{FF2B5EF4-FFF2-40B4-BE49-F238E27FC236}">
                  <a16:creationId xmlns:a16="http://schemas.microsoft.com/office/drawing/2014/main" id="{A8391D7D-8DD2-4D51-83E0-4A244F0AD983}"/>
                </a:ext>
              </a:extLst>
            </p:cNvPr>
            <p:cNvSpPr/>
            <p:nvPr/>
          </p:nvSpPr>
          <p:spPr>
            <a:xfrm>
              <a:off x="4079748" y="656844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0"/>
                  </a:moveTo>
                  <a:lnTo>
                    <a:pt x="355092" y="0"/>
                  </a:lnTo>
                  <a:lnTo>
                    <a:pt x="355092" y="289560"/>
                  </a:lnTo>
                  <a:lnTo>
                    <a:pt x="0" y="289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5" name="Shape 386">
              <a:extLst>
                <a:ext uri="{FF2B5EF4-FFF2-40B4-BE49-F238E27FC236}">
                  <a16:creationId xmlns:a16="http://schemas.microsoft.com/office/drawing/2014/main" id="{53325091-5408-4D8C-A1F5-E594864D8CB9}"/>
                </a:ext>
              </a:extLst>
            </p:cNvPr>
            <p:cNvSpPr/>
            <p:nvPr/>
          </p:nvSpPr>
          <p:spPr>
            <a:xfrm>
              <a:off x="4079748" y="656844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289560"/>
                  </a:moveTo>
                  <a:lnTo>
                    <a:pt x="355092" y="289560"/>
                  </a:lnTo>
                  <a:lnTo>
                    <a:pt x="355092" y="0"/>
                  </a:lnTo>
                  <a:lnTo>
                    <a:pt x="0" y="0"/>
                  </a:lnTo>
                  <a:close/>
                </a:path>
              </a:pathLst>
            </a:custGeom>
            <a:ln w="9144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15667C-FBAD-4814-A5FE-3DF777AFEB10}"/>
                </a:ext>
              </a:extLst>
            </p:cNvPr>
            <p:cNvSpPr/>
            <p:nvPr/>
          </p:nvSpPr>
          <p:spPr>
            <a:xfrm>
              <a:off x="4175760" y="711274"/>
              <a:ext cx="134636" cy="208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</a:t>
              </a:r>
              <a:endParaRPr lang="en-ZA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Shape 6754">
              <a:extLst>
                <a:ext uri="{FF2B5EF4-FFF2-40B4-BE49-F238E27FC236}">
                  <a16:creationId xmlns:a16="http://schemas.microsoft.com/office/drawing/2014/main" id="{BCB153FB-C140-42C1-8CB0-75CE915E134F}"/>
                </a:ext>
              </a:extLst>
            </p:cNvPr>
            <p:cNvSpPr/>
            <p:nvPr/>
          </p:nvSpPr>
          <p:spPr>
            <a:xfrm>
              <a:off x="4379976" y="2202180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0"/>
                  </a:moveTo>
                  <a:lnTo>
                    <a:pt x="355092" y="0"/>
                  </a:lnTo>
                  <a:lnTo>
                    <a:pt x="355092" y="289560"/>
                  </a:lnTo>
                  <a:lnTo>
                    <a:pt x="0" y="2895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8" name="Shape 389">
              <a:extLst>
                <a:ext uri="{FF2B5EF4-FFF2-40B4-BE49-F238E27FC236}">
                  <a16:creationId xmlns:a16="http://schemas.microsoft.com/office/drawing/2014/main" id="{A029DC7F-6760-4ED8-971F-BDA4BF009084}"/>
                </a:ext>
              </a:extLst>
            </p:cNvPr>
            <p:cNvSpPr/>
            <p:nvPr/>
          </p:nvSpPr>
          <p:spPr>
            <a:xfrm>
              <a:off x="4379976" y="2202180"/>
              <a:ext cx="355092" cy="289560"/>
            </a:xfrm>
            <a:custGeom>
              <a:avLst/>
              <a:gdLst/>
              <a:ahLst/>
              <a:cxnLst/>
              <a:rect l="0" t="0" r="0" b="0"/>
              <a:pathLst>
                <a:path w="355092" h="289560">
                  <a:moveTo>
                    <a:pt x="0" y="289560"/>
                  </a:moveTo>
                  <a:lnTo>
                    <a:pt x="355092" y="289560"/>
                  </a:lnTo>
                  <a:lnTo>
                    <a:pt x="355092" y="0"/>
                  </a:lnTo>
                  <a:lnTo>
                    <a:pt x="0" y="0"/>
                  </a:lnTo>
                  <a:close/>
                </a:path>
              </a:pathLst>
            </a:custGeom>
            <a:ln w="9144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DBB352-E374-4A45-8176-A97073FD391E}"/>
                </a:ext>
              </a:extLst>
            </p:cNvPr>
            <p:cNvSpPr/>
            <p:nvPr/>
          </p:nvSpPr>
          <p:spPr>
            <a:xfrm>
              <a:off x="4477512" y="2256609"/>
              <a:ext cx="124193" cy="2083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</a:t>
              </a:r>
              <a:endParaRPr lang="en-ZA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Shape 6755">
              <a:extLst>
                <a:ext uri="{FF2B5EF4-FFF2-40B4-BE49-F238E27FC236}">
                  <a16:creationId xmlns:a16="http://schemas.microsoft.com/office/drawing/2014/main" id="{76AE3812-E38E-4B64-A71B-67344BB2878A}"/>
                </a:ext>
              </a:extLst>
            </p:cNvPr>
            <p:cNvSpPr/>
            <p:nvPr/>
          </p:nvSpPr>
          <p:spPr>
            <a:xfrm>
              <a:off x="632460" y="1560575"/>
              <a:ext cx="355092" cy="288036"/>
            </a:xfrm>
            <a:custGeom>
              <a:avLst/>
              <a:gdLst/>
              <a:ahLst/>
              <a:cxnLst/>
              <a:rect l="0" t="0" r="0" b="0"/>
              <a:pathLst>
                <a:path w="355092" h="288036">
                  <a:moveTo>
                    <a:pt x="0" y="0"/>
                  </a:moveTo>
                  <a:lnTo>
                    <a:pt x="355092" y="0"/>
                  </a:lnTo>
                  <a:lnTo>
                    <a:pt x="355092" y="288036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1" name="Shape 392">
              <a:extLst>
                <a:ext uri="{FF2B5EF4-FFF2-40B4-BE49-F238E27FC236}">
                  <a16:creationId xmlns:a16="http://schemas.microsoft.com/office/drawing/2014/main" id="{5E483BB5-3951-4587-8318-79F911A657CA}"/>
                </a:ext>
              </a:extLst>
            </p:cNvPr>
            <p:cNvSpPr/>
            <p:nvPr/>
          </p:nvSpPr>
          <p:spPr>
            <a:xfrm>
              <a:off x="632460" y="1560575"/>
              <a:ext cx="355092" cy="288036"/>
            </a:xfrm>
            <a:custGeom>
              <a:avLst/>
              <a:gdLst/>
              <a:ahLst/>
              <a:cxnLst/>
              <a:rect l="0" t="0" r="0" b="0"/>
              <a:pathLst>
                <a:path w="355092" h="288036">
                  <a:moveTo>
                    <a:pt x="0" y="288036"/>
                  </a:moveTo>
                  <a:lnTo>
                    <a:pt x="355092" y="288036"/>
                  </a:lnTo>
                  <a:lnTo>
                    <a:pt x="355092" y="0"/>
                  </a:lnTo>
                  <a:lnTo>
                    <a:pt x="0" y="0"/>
                  </a:lnTo>
                  <a:close/>
                </a:path>
              </a:pathLst>
            </a:custGeom>
            <a:ln w="9144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27BAC4-E3F0-4B49-AD44-280B6E180764}"/>
                </a:ext>
              </a:extLst>
            </p:cNvPr>
            <p:cNvSpPr/>
            <p:nvPr/>
          </p:nvSpPr>
          <p:spPr>
            <a:xfrm>
              <a:off x="728472" y="1613481"/>
              <a:ext cx="124194" cy="208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endParaRPr lang="en-ZA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Shape 394">
              <a:extLst>
                <a:ext uri="{FF2B5EF4-FFF2-40B4-BE49-F238E27FC236}">
                  <a16:creationId xmlns:a16="http://schemas.microsoft.com/office/drawing/2014/main" id="{89CF27ED-6B90-419D-9CB6-3832415A6636}"/>
                </a:ext>
              </a:extLst>
            </p:cNvPr>
            <p:cNvSpPr/>
            <p:nvPr/>
          </p:nvSpPr>
          <p:spPr>
            <a:xfrm>
              <a:off x="3998976" y="2350008"/>
              <a:ext cx="381000" cy="0"/>
            </a:xfrm>
            <a:custGeom>
              <a:avLst/>
              <a:gdLst/>
              <a:ahLst/>
              <a:cxnLst/>
              <a:rect l="0" t="0" r="0" b="0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28956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4" name="Shape 6756">
              <a:extLst>
                <a:ext uri="{FF2B5EF4-FFF2-40B4-BE49-F238E27FC236}">
                  <a16:creationId xmlns:a16="http://schemas.microsoft.com/office/drawing/2014/main" id="{B65DFC03-CE09-4DAF-89F2-DF91C81071D0}"/>
                </a:ext>
              </a:extLst>
            </p:cNvPr>
            <p:cNvSpPr/>
            <p:nvPr/>
          </p:nvSpPr>
          <p:spPr>
            <a:xfrm>
              <a:off x="4227576" y="1760220"/>
              <a:ext cx="355092" cy="288036"/>
            </a:xfrm>
            <a:custGeom>
              <a:avLst/>
              <a:gdLst/>
              <a:ahLst/>
              <a:cxnLst/>
              <a:rect l="0" t="0" r="0" b="0"/>
              <a:pathLst>
                <a:path w="355092" h="288036">
                  <a:moveTo>
                    <a:pt x="0" y="0"/>
                  </a:moveTo>
                  <a:lnTo>
                    <a:pt x="355092" y="0"/>
                  </a:lnTo>
                  <a:lnTo>
                    <a:pt x="355092" y="288036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5" name="Shape 396">
              <a:extLst>
                <a:ext uri="{FF2B5EF4-FFF2-40B4-BE49-F238E27FC236}">
                  <a16:creationId xmlns:a16="http://schemas.microsoft.com/office/drawing/2014/main" id="{4C5F6017-0064-4631-BCA4-6BEB5A4D28D0}"/>
                </a:ext>
              </a:extLst>
            </p:cNvPr>
            <p:cNvSpPr/>
            <p:nvPr/>
          </p:nvSpPr>
          <p:spPr>
            <a:xfrm>
              <a:off x="4227576" y="1760220"/>
              <a:ext cx="355092" cy="288036"/>
            </a:xfrm>
            <a:custGeom>
              <a:avLst/>
              <a:gdLst/>
              <a:ahLst/>
              <a:cxnLst/>
              <a:rect l="0" t="0" r="0" b="0"/>
              <a:pathLst>
                <a:path w="355092" h="288036">
                  <a:moveTo>
                    <a:pt x="0" y="288036"/>
                  </a:moveTo>
                  <a:lnTo>
                    <a:pt x="355092" y="288036"/>
                  </a:lnTo>
                  <a:lnTo>
                    <a:pt x="355092" y="0"/>
                  </a:lnTo>
                  <a:lnTo>
                    <a:pt x="0" y="0"/>
                  </a:lnTo>
                  <a:close/>
                </a:path>
              </a:pathLst>
            </a:custGeom>
            <a:ln w="9144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ZA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32BEC3-19B5-4F10-8AE9-1EC148093AAE}"/>
                </a:ext>
              </a:extLst>
            </p:cNvPr>
            <p:cNvSpPr/>
            <p:nvPr/>
          </p:nvSpPr>
          <p:spPr>
            <a:xfrm>
              <a:off x="4325112" y="1813125"/>
              <a:ext cx="134636" cy="2083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ZA" sz="1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endParaRPr lang="en-ZA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6FD1C5F-E470-44F7-9869-1151522DC6C3}"/>
              </a:ext>
            </a:extLst>
          </p:cNvPr>
          <p:cNvSpPr/>
          <p:nvPr/>
        </p:nvSpPr>
        <p:spPr>
          <a:xfrm>
            <a:off x="1584085" y="3470899"/>
            <a:ext cx="405432" cy="216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4459695-1CB9-45E3-A003-9F3CCBBC326A}"/>
              </a:ext>
            </a:extLst>
          </p:cNvPr>
          <p:cNvSpPr/>
          <p:nvPr/>
        </p:nvSpPr>
        <p:spPr>
          <a:xfrm>
            <a:off x="2210406" y="3343434"/>
            <a:ext cx="609600" cy="234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8FD3005-B52A-44CE-ABB4-A9635F1E96C8}"/>
              </a:ext>
            </a:extLst>
          </p:cNvPr>
          <p:cNvSpPr/>
          <p:nvPr/>
        </p:nvSpPr>
        <p:spPr>
          <a:xfrm>
            <a:off x="3579504" y="3343434"/>
            <a:ext cx="944694" cy="268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E55CCB-1D20-4C3E-977D-22A3E68AA329}"/>
              </a:ext>
            </a:extLst>
          </p:cNvPr>
          <p:cNvSpPr txBox="1"/>
          <p:nvPr/>
        </p:nvSpPr>
        <p:spPr>
          <a:xfrm>
            <a:off x="865095" y="3368422"/>
            <a:ext cx="88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Light stimuli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A1E7453-F86A-4C57-84BF-C4E723B3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86" y="1825625"/>
            <a:ext cx="4138868" cy="3998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05E5BFB-3BC7-414C-9392-B030E75808BE}"/>
              </a:ext>
            </a:extLst>
          </p:cNvPr>
          <p:cNvSpPr txBox="1"/>
          <p:nvPr/>
        </p:nvSpPr>
        <p:spPr>
          <a:xfrm>
            <a:off x="6589986" y="1779802"/>
            <a:ext cx="413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  </a:t>
            </a:r>
            <a:r>
              <a:rPr lang="en-ZA" sz="2000" dirty="0">
                <a:solidFill>
                  <a:srgbClr val="FF0000"/>
                </a:solidFill>
              </a:rPr>
              <a:t>B-Iris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2A5B4B5-951C-4343-A5CA-B1B7A4C89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86" y="2442465"/>
            <a:ext cx="3943350" cy="381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1DB6E96-9B9C-4B3F-871D-C3C430268622}"/>
              </a:ext>
            </a:extLst>
          </p:cNvPr>
          <p:cNvSpPr txBox="1"/>
          <p:nvPr/>
        </p:nvSpPr>
        <p:spPr>
          <a:xfrm>
            <a:off x="6741826" y="2461553"/>
            <a:ext cx="287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</a:rPr>
              <a:t>D-Choroid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618E3CF-E6D0-484F-A2F5-BE0F0FFB2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504" y="3208341"/>
            <a:ext cx="3943350" cy="381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365B3D3-52F0-41C6-8725-C9612D379806}"/>
              </a:ext>
            </a:extLst>
          </p:cNvPr>
          <p:cNvSpPr txBox="1"/>
          <p:nvPr/>
        </p:nvSpPr>
        <p:spPr>
          <a:xfrm>
            <a:off x="6785504" y="3156881"/>
            <a:ext cx="238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</a:rPr>
              <a:t>E-Optic nerve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2822032-A209-47AB-A9D1-3B46353AD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658" y="3941814"/>
            <a:ext cx="3943350" cy="381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4AD44B9-EADD-41B2-8E5C-6D4E8A6AF7E0}"/>
              </a:ext>
            </a:extLst>
          </p:cNvPr>
          <p:cNvSpPr txBox="1"/>
          <p:nvPr/>
        </p:nvSpPr>
        <p:spPr>
          <a:xfrm flipH="1">
            <a:off x="6779689" y="3852209"/>
            <a:ext cx="326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</a:rPr>
              <a:t>C-Fovea / yellow spot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30D471-B3BB-4CC2-B918-C4CE75B5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965" y="4669492"/>
            <a:ext cx="3943350" cy="381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EEC617B-66D0-4534-BEE9-45E622DB3C34}"/>
              </a:ext>
            </a:extLst>
          </p:cNvPr>
          <p:cNvSpPr txBox="1"/>
          <p:nvPr/>
        </p:nvSpPr>
        <p:spPr>
          <a:xfrm>
            <a:off x="6779689" y="4538766"/>
            <a:ext cx="309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</a:rPr>
              <a:t>A-Cornea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A332BF9-F978-43E4-B0B0-5079E11D813E}"/>
              </a:ext>
            </a:extLst>
          </p:cNvPr>
          <p:cNvSpPr/>
          <p:nvPr/>
        </p:nvSpPr>
        <p:spPr>
          <a:xfrm>
            <a:off x="4853828" y="4010439"/>
            <a:ext cx="681605" cy="256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29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D229A35-FEC0-439A-A5FA-F72F71B36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52"/>
            <a:ext cx="12192000" cy="7141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4359B-16A1-4F6E-BE84-8D4BE496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89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A90-1CA8-4DFB-B070-0034DF917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110" y="788276"/>
            <a:ext cx="5102815" cy="5286703"/>
          </a:xfrm>
        </p:spPr>
        <p:txBody>
          <a:bodyPr/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2.1 The diagram below represent the structure of the human eye.</a:t>
            </a:r>
          </a:p>
          <a:p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92F60-D26B-4FE4-8525-039B2242D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9641" y="788276"/>
            <a:ext cx="6162727" cy="582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2.1.1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 the parts in the correct sequence through which light passes in order to reach structure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(Mention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your answer.  (3)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2.1.2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Explain the consequences if the light rays were to fall on part F			    		  (3)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2.1.3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Explain two ways in which the lens is structurally suited to perform its function.	               (4)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C5AB9-DD55-47E7-8D50-CCFE1D50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" y="1689947"/>
            <a:ext cx="4632997" cy="4304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9EB42-E85F-43FB-925A-382EF512CA76}"/>
              </a:ext>
            </a:extLst>
          </p:cNvPr>
          <p:cNvSpPr txBox="1"/>
          <p:nvPr/>
        </p:nvSpPr>
        <p:spPr>
          <a:xfrm>
            <a:off x="1565007" y="5545697"/>
            <a:ext cx="34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Structure of the human eye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81306-5A72-4498-B2CF-56F89BB28666}"/>
              </a:ext>
            </a:extLst>
          </p:cNvPr>
          <p:cNvSpPr txBox="1"/>
          <p:nvPr/>
        </p:nvSpPr>
        <p:spPr>
          <a:xfrm>
            <a:off x="5949413" y="3216383"/>
            <a:ext cx="558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receptors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 No image will be formed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/ cannot see the object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 Light will not be converted into an impulse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7F67CF-071B-4FA4-9AAF-62085E97C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005" y="5537683"/>
            <a:ext cx="3905530" cy="3773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63EBB8-C874-46E4-B61F-1BDAB0F77481}"/>
              </a:ext>
            </a:extLst>
          </p:cNvPr>
          <p:cNvSpPr/>
          <p:nvPr/>
        </p:nvSpPr>
        <p:spPr>
          <a:xfrm>
            <a:off x="5943084" y="1747735"/>
            <a:ext cx="603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Light has to pass through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B-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reaching 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retina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0C07B-F56F-4AA1-AC3C-9918C7B7553F}"/>
              </a:ext>
            </a:extLst>
          </p:cNvPr>
          <p:cNvSpPr txBox="1"/>
          <p:nvPr/>
        </p:nvSpPr>
        <p:spPr>
          <a:xfrm>
            <a:off x="5873212" y="4799237"/>
            <a:ext cx="5738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 Lens is elastic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therefore can change shape /convexity/allow for accommodation 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 Lens is transparent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to allow light rays to pass through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</a:t>
            </a:r>
          </a:p>
          <a:p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 Lens is biconvex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 refract light rays </a:t>
            </a:r>
            <a:r>
              <a:rPr lang="en-ZA" dirty="0">
                <a:sym typeface="Wingdings 2" panose="05020102010507070707" pitchFamily="18" charset="2"/>
              </a:rPr>
              <a:t>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35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23808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95D89-75BF-4B1E-9B15-95DA3D61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Examination guidelines </a:t>
            </a:r>
            <a:br>
              <a:rPr lang="en-ZA" dirty="0"/>
            </a:b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E4EC51-3121-4BB9-8CBB-9341F34B7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217" y="1438202"/>
            <a:ext cx="10515600" cy="9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23808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AF3EE-5257-46DD-BCD1-EADA9CA1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LESSON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F0D8-32D0-42BA-98E7-E12BF767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Study the structure and functions of different parts of the human eye.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Explain the structural adaptations for the various parts to perform their functions.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Explain Binocular vision and stereoscopic vision.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098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23808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C345F-5AE5-4BC9-903A-EF3D4F91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365126"/>
            <a:ext cx="10538791" cy="648666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Terminology and 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A5B9-B9E4-4D33-95EB-80C24AF7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773936"/>
            <a:ext cx="10952185" cy="4855464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Refraction: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bending of light when light passes through a lens. 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Photoreceptors: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receptors in the eye that convert light stimuli into nerve impulses. </a:t>
            </a:r>
          </a:p>
          <a:p>
            <a:pPr marL="457200" lvl="1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Photoreceptors are located on the retina of the eye and are called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rod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cells.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Binocular vision: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process of looking at an object with both eyes, creating a single visual image.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- Stereoscopic vision: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ability to see the depth and solidity of objects and create a     three dimensional presentation of the object.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4782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92277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AC82D-8218-4A18-8B5B-8B69B5E7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LOCATION OF THE EYE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D30B32-F1FA-4922-AAE9-A9D26770D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424" y="1079938"/>
            <a:ext cx="6530237" cy="46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23808"/>
            <a:ext cx="11855669" cy="6547322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B00A0CE-F59A-430C-A886-9BD4B7921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938" y="155339"/>
            <a:ext cx="8153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THE HUMAN EYE</a:t>
            </a:r>
            <a:br>
              <a:rPr lang="en-GB" sz="6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endParaRPr lang="en-GB" sz="4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5" name="Picture 10">
            <a:extLst>
              <a:ext uri="{FF2B5EF4-FFF2-40B4-BE49-F238E27FC236}">
                <a16:creationId xmlns:a16="http://schemas.microsoft.com/office/drawing/2014/main" id="{FD6885D7-7C69-41F8-94A7-03892CDF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81" y="1535376"/>
            <a:ext cx="4524292" cy="378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5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23" y="30426"/>
            <a:ext cx="12363140" cy="682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AA73-31B3-40D0-AF27-2389AA39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5547495"/>
            <a:ext cx="6272849" cy="830924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THE STRUCTURE OF THE HUMAN EYE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293F9-C246-4203-9DA6-1ACD5ABC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02" y="839734"/>
            <a:ext cx="3946439" cy="31432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7894DE-C874-4B93-A66B-519537512C98}"/>
              </a:ext>
            </a:extLst>
          </p:cNvPr>
          <p:cNvCxnSpPr>
            <a:cxnSpLocks/>
          </p:cNvCxnSpPr>
          <p:nvPr/>
        </p:nvCxnSpPr>
        <p:spPr>
          <a:xfrm flipV="1">
            <a:off x="6808304" y="335382"/>
            <a:ext cx="1977185" cy="9666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AE41E0-3177-4F1F-AC9F-E97EF0BB4160}"/>
              </a:ext>
            </a:extLst>
          </p:cNvPr>
          <p:cNvCxnSpPr>
            <a:cxnSpLocks/>
          </p:cNvCxnSpPr>
          <p:nvPr/>
        </p:nvCxnSpPr>
        <p:spPr>
          <a:xfrm flipH="1" flipV="1">
            <a:off x="1380683" y="2317849"/>
            <a:ext cx="3053209" cy="100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8941FC-426C-428C-8666-6C68F9785B68}"/>
              </a:ext>
            </a:extLst>
          </p:cNvPr>
          <p:cNvCxnSpPr>
            <a:cxnSpLocks/>
          </p:cNvCxnSpPr>
          <p:nvPr/>
        </p:nvCxnSpPr>
        <p:spPr>
          <a:xfrm flipV="1">
            <a:off x="7050761" y="1597484"/>
            <a:ext cx="2254860" cy="62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8AA2FB-41A9-43C4-97A1-974A758BF795}"/>
              </a:ext>
            </a:extLst>
          </p:cNvPr>
          <p:cNvCxnSpPr>
            <a:cxnSpLocks/>
          </p:cNvCxnSpPr>
          <p:nvPr/>
        </p:nvCxnSpPr>
        <p:spPr>
          <a:xfrm flipV="1">
            <a:off x="4997937" y="352026"/>
            <a:ext cx="886242" cy="13815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4999F2-7F7E-4450-A453-769918C81F64}"/>
              </a:ext>
            </a:extLst>
          </p:cNvPr>
          <p:cNvCxnSpPr>
            <a:cxnSpLocks/>
          </p:cNvCxnSpPr>
          <p:nvPr/>
        </p:nvCxnSpPr>
        <p:spPr>
          <a:xfrm flipH="1" flipV="1">
            <a:off x="3198926" y="615019"/>
            <a:ext cx="1835934" cy="13354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C24AA6-CD2D-4D1C-BBF5-E3F802D9F78C}"/>
              </a:ext>
            </a:extLst>
          </p:cNvPr>
          <p:cNvCxnSpPr>
            <a:cxnSpLocks/>
          </p:cNvCxnSpPr>
          <p:nvPr/>
        </p:nvCxnSpPr>
        <p:spPr>
          <a:xfrm>
            <a:off x="5149638" y="2596124"/>
            <a:ext cx="401189" cy="1987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0638E-9496-4969-8AB0-CE533FA8AC65}"/>
              </a:ext>
            </a:extLst>
          </p:cNvPr>
          <p:cNvCxnSpPr>
            <a:cxnSpLocks/>
          </p:cNvCxnSpPr>
          <p:nvPr/>
        </p:nvCxnSpPr>
        <p:spPr>
          <a:xfrm flipH="1" flipV="1">
            <a:off x="2541784" y="1230597"/>
            <a:ext cx="2256065" cy="11873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360D2D-88BA-4567-8CBA-8BF2BB117E65}"/>
              </a:ext>
            </a:extLst>
          </p:cNvPr>
          <p:cNvCxnSpPr>
            <a:cxnSpLocks/>
          </p:cNvCxnSpPr>
          <p:nvPr/>
        </p:nvCxnSpPr>
        <p:spPr>
          <a:xfrm flipH="1">
            <a:off x="2734189" y="2854332"/>
            <a:ext cx="2094282" cy="14400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C7F0B9-E568-4A6D-95B6-DE67CBD70FD1}"/>
              </a:ext>
            </a:extLst>
          </p:cNvPr>
          <p:cNvCxnSpPr>
            <a:cxnSpLocks/>
          </p:cNvCxnSpPr>
          <p:nvPr/>
        </p:nvCxnSpPr>
        <p:spPr>
          <a:xfrm>
            <a:off x="7196235" y="2070956"/>
            <a:ext cx="2693839" cy="81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A39DC3-565A-4B87-A526-D683F52C6208}"/>
              </a:ext>
            </a:extLst>
          </p:cNvPr>
          <p:cNvCxnSpPr>
            <a:cxnSpLocks/>
          </p:cNvCxnSpPr>
          <p:nvPr/>
        </p:nvCxnSpPr>
        <p:spPr>
          <a:xfrm>
            <a:off x="7241479" y="2267088"/>
            <a:ext cx="1266685" cy="461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83534E-BCAE-4E42-A8DB-381966604639}"/>
              </a:ext>
            </a:extLst>
          </p:cNvPr>
          <p:cNvCxnSpPr>
            <a:cxnSpLocks/>
          </p:cNvCxnSpPr>
          <p:nvPr/>
        </p:nvCxnSpPr>
        <p:spPr>
          <a:xfrm flipH="1">
            <a:off x="7479274" y="2783637"/>
            <a:ext cx="21926" cy="6282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CF5EC5-84EF-47D9-8173-86BB06952F9B}"/>
              </a:ext>
            </a:extLst>
          </p:cNvPr>
          <p:cNvCxnSpPr>
            <a:cxnSpLocks/>
          </p:cNvCxnSpPr>
          <p:nvPr/>
        </p:nvCxnSpPr>
        <p:spPr>
          <a:xfrm>
            <a:off x="6297689" y="3437621"/>
            <a:ext cx="1482189" cy="128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CCF929-782B-4F2E-923C-2529B8EC4A0D}"/>
              </a:ext>
            </a:extLst>
          </p:cNvPr>
          <p:cNvCxnSpPr>
            <a:cxnSpLocks/>
          </p:cNvCxnSpPr>
          <p:nvPr/>
        </p:nvCxnSpPr>
        <p:spPr>
          <a:xfrm flipH="1">
            <a:off x="1612637" y="2603657"/>
            <a:ext cx="3047388" cy="11380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78CD37-C9E4-4E48-A9B3-0CE97942FC02}"/>
              </a:ext>
            </a:extLst>
          </p:cNvPr>
          <p:cNvCxnSpPr>
            <a:cxnSpLocks/>
          </p:cNvCxnSpPr>
          <p:nvPr/>
        </p:nvCxnSpPr>
        <p:spPr>
          <a:xfrm>
            <a:off x="7196235" y="2682311"/>
            <a:ext cx="2210472" cy="19299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B4DED5F-BD0C-43BE-965F-2707EAC148A4}"/>
              </a:ext>
            </a:extLst>
          </p:cNvPr>
          <p:cNvSpPr txBox="1"/>
          <p:nvPr/>
        </p:nvSpPr>
        <p:spPr>
          <a:xfrm>
            <a:off x="8736493" y="139148"/>
            <a:ext cx="242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Sclera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Outer covering (the white) of the eye.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Protects the inner parts of the eye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Attachment of the eye muscles.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A934F2-30C6-410B-8C60-5A70EF0DA913}"/>
              </a:ext>
            </a:extLst>
          </p:cNvPr>
          <p:cNvSpPr txBox="1"/>
          <p:nvPr/>
        </p:nvSpPr>
        <p:spPr>
          <a:xfrm>
            <a:off x="623453" y="2160666"/>
            <a:ext cx="218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Transparent, curved front of the eye.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Refracts the light rays which enter the eye.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71F61F-A03A-4C79-A073-79161CD89932}"/>
              </a:ext>
            </a:extLst>
          </p:cNvPr>
          <p:cNvSpPr txBox="1"/>
          <p:nvPr/>
        </p:nvSpPr>
        <p:spPr>
          <a:xfrm>
            <a:off x="250258" y="3657601"/>
            <a:ext cx="2200452" cy="122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Aqueous humour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Contains clear fluid that gives shape to the cornea.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Also supply nutrients and oxygen.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8CBBAA-216E-4445-84F7-C64B1D20A545}"/>
              </a:ext>
            </a:extLst>
          </p:cNvPr>
          <p:cNvSpPr txBox="1"/>
          <p:nvPr/>
        </p:nvSpPr>
        <p:spPr>
          <a:xfrm>
            <a:off x="2378743" y="4126551"/>
            <a:ext cx="300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Pigmented muscular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Consists of inner rings called circular muscles and outer layer of radial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Regulates the amount of light entering the eye (pupil).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B3729D-D161-439D-BE7D-E487023BF2C1}"/>
              </a:ext>
            </a:extLst>
          </p:cNvPr>
          <p:cNvSpPr txBox="1"/>
          <p:nvPr/>
        </p:nvSpPr>
        <p:spPr>
          <a:xfrm>
            <a:off x="5224716" y="4511415"/>
            <a:ext cx="292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Elastic, transparent, biconvex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refracts light and focus it to the retina.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2CEB9-7179-47FB-BA31-6A3DA9CB765A}"/>
              </a:ext>
            </a:extLst>
          </p:cNvPr>
          <p:cNvSpPr txBox="1"/>
          <p:nvPr/>
        </p:nvSpPr>
        <p:spPr>
          <a:xfrm>
            <a:off x="720956" y="584928"/>
            <a:ext cx="2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Opening in Iris allowing light to enter inner eye.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31E0D8-16B8-42E1-99A5-E51CB2B2051F}"/>
              </a:ext>
            </a:extLst>
          </p:cNvPr>
          <p:cNvSpPr txBox="1"/>
          <p:nvPr/>
        </p:nvSpPr>
        <p:spPr>
          <a:xfrm>
            <a:off x="1562422" y="30426"/>
            <a:ext cx="377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Suspensory ligaments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Attaches lens to the ciliary body, helps to alter the shape of the lens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9ABB97-C629-4B05-B482-B1FDE7B4C4A1}"/>
              </a:ext>
            </a:extLst>
          </p:cNvPr>
          <p:cNvSpPr txBox="1"/>
          <p:nvPr/>
        </p:nvSpPr>
        <p:spPr>
          <a:xfrm>
            <a:off x="5828057" y="139148"/>
            <a:ext cx="282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Ciliary body and 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Enables the lens to change its shape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6FC1554-633A-4977-9F00-603BFBF066EF}"/>
                  </a:ext>
                </a:extLst>
              </p:cNvPr>
              <p:cNvSpPr txBox="1"/>
              <p:nvPr/>
            </p:nvSpPr>
            <p:spPr>
              <a:xfrm>
                <a:off x="9305621" y="1441753"/>
                <a:ext cx="23672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Choroid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Middle layer, continuous with ciliary body and iris, has dark pigment  to absorb  light within the eye.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blood vessels  to provide nutrients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ZA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Z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ZA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6FC1554-633A-4977-9F00-603BFBF0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621" y="1441753"/>
                <a:ext cx="2367203" cy="1569660"/>
              </a:xfrm>
              <a:prstGeom prst="rect">
                <a:avLst/>
              </a:prstGeom>
              <a:blipFill>
                <a:blip r:embed="rId4"/>
                <a:stretch>
                  <a:fillRect l="-258" t="-778" r="-30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E6A6A447-9DAA-40EE-BAC8-F0D5740BF481}"/>
              </a:ext>
            </a:extLst>
          </p:cNvPr>
          <p:cNvSpPr txBox="1"/>
          <p:nvPr/>
        </p:nvSpPr>
        <p:spPr>
          <a:xfrm>
            <a:off x="9890074" y="2854332"/>
            <a:ext cx="2015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Inner layer of the eye, contains eye photoreceptors (</a:t>
            </a:r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cones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Site for which the image is formed.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Helps to convert light stimuli to impulses.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F3AA606-350E-4701-BA71-B56B945731CD}"/>
              </a:ext>
            </a:extLst>
          </p:cNvPr>
          <p:cNvSpPr txBox="1"/>
          <p:nvPr/>
        </p:nvSpPr>
        <p:spPr>
          <a:xfrm>
            <a:off x="8193448" y="2704960"/>
            <a:ext cx="146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Fovea/Yellow spot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Has only cones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Site for clear vision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B5BC4C5-0A3F-4292-BFDE-9A6F1FD1DDB0}"/>
              </a:ext>
            </a:extLst>
          </p:cNvPr>
          <p:cNvSpPr txBox="1"/>
          <p:nvPr/>
        </p:nvSpPr>
        <p:spPr>
          <a:xfrm>
            <a:off x="9338742" y="4572896"/>
            <a:ext cx="27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Blind spot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 photoreceptors.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 vision occurs here.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E5715D-F07D-4DC5-9EA4-605B3592BAE9}"/>
              </a:ext>
            </a:extLst>
          </p:cNvPr>
          <p:cNvSpPr txBox="1"/>
          <p:nvPr/>
        </p:nvSpPr>
        <p:spPr>
          <a:xfrm>
            <a:off x="6887095" y="3399302"/>
            <a:ext cx="140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Optic nerve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carries impulse from retina to the cerebrum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C47CBB-F5D8-4E28-86E5-BA4836F11C0E}"/>
              </a:ext>
            </a:extLst>
          </p:cNvPr>
          <p:cNvSpPr txBox="1"/>
          <p:nvPr/>
        </p:nvSpPr>
        <p:spPr>
          <a:xfrm>
            <a:off x="7779878" y="4572896"/>
            <a:ext cx="1558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Vitreous Humour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Jelly-like structure, helps to maintain shape of the eyeball.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Plays minor role in refracting light rays.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EB722B5-38AA-4835-A2EC-B8109B92F6F1}"/>
              </a:ext>
            </a:extLst>
          </p:cNvPr>
          <p:cNvSpPr/>
          <p:nvPr/>
        </p:nvSpPr>
        <p:spPr>
          <a:xfrm>
            <a:off x="3899338" y="2189541"/>
            <a:ext cx="294290" cy="128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E8FD4B-D2E5-457A-A9FC-1EAB81A4D50C}"/>
              </a:ext>
            </a:extLst>
          </p:cNvPr>
          <p:cNvSpPr/>
          <p:nvPr/>
        </p:nvSpPr>
        <p:spPr>
          <a:xfrm>
            <a:off x="4340772" y="2231495"/>
            <a:ext cx="319253" cy="128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CBA972-A5B6-4551-9D19-CE5093FA56AC}"/>
              </a:ext>
            </a:extLst>
          </p:cNvPr>
          <p:cNvSpPr/>
          <p:nvPr/>
        </p:nvSpPr>
        <p:spPr>
          <a:xfrm>
            <a:off x="4634201" y="2385848"/>
            <a:ext cx="184786" cy="175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97C4804-125C-4665-ABC7-EA3FE4CACAA6}"/>
              </a:ext>
            </a:extLst>
          </p:cNvPr>
          <p:cNvSpPr/>
          <p:nvPr/>
        </p:nvSpPr>
        <p:spPr>
          <a:xfrm>
            <a:off x="4952284" y="2435591"/>
            <a:ext cx="185327" cy="168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D3AA4E-CF4F-46AF-B990-8571000168C7}"/>
              </a:ext>
            </a:extLst>
          </p:cNvPr>
          <p:cNvSpPr/>
          <p:nvPr/>
        </p:nvSpPr>
        <p:spPr>
          <a:xfrm>
            <a:off x="5485613" y="2487660"/>
            <a:ext cx="546460" cy="217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5E6A973-D614-4112-8544-B511C023836C}"/>
              </a:ext>
            </a:extLst>
          </p:cNvPr>
          <p:cNvSpPr/>
          <p:nvPr/>
        </p:nvSpPr>
        <p:spPr>
          <a:xfrm>
            <a:off x="6887095" y="2189541"/>
            <a:ext cx="354384" cy="2284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880AD47-8007-4D23-8ADC-40E4AF57A13B}"/>
              </a:ext>
            </a:extLst>
          </p:cNvPr>
          <p:cNvSpPr/>
          <p:nvPr/>
        </p:nvSpPr>
        <p:spPr>
          <a:xfrm>
            <a:off x="7081275" y="2634091"/>
            <a:ext cx="559914" cy="2749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918974-4FDF-49E8-8542-555A9ADC51F2}"/>
              </a:ext>
            </a:extLst>
          </p:cNvPr>
          <p:cNvSpPr/>
          <p:nvPr/>
        </p:nvSpPr>
        <p:spPr>
          <a:xfrm rot="3187850">
            <a:off x="4465689" y="873207"/>
            <a:ext cx="503410" cy="221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385B30E-A915-48B2-88DF-3960E72EB4D2}"/>
              </a:ext>
            </a:extLst>
          </p:cNvPr>
          <p:cNvSpPr/>
          <p:nvPr/>
        </p:nvSpPr>
        <p:spPr>
          <a:xfrm rot="19493357">
            <a:off x="4361861" y="3659814"/>
            <a:ext cx="499732" cy="2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02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116" grpId="0"/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-119452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6102B-60CC-45AE-8228-3971C37AB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449"/>
            <a:ext cx="9144000" cy="630935"/>
          </a:xfrm>
        </p:spPr>
        <p:txBody>
          <a:bodyPr>
            <a:normAutofit fontScale="90000"/>
          </a:bodyPr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Process of seeing an object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F413C-9C39-4086-A7BF-472ABB85B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6384"/>
            <a:ext cx="9144000" cy="509320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69D797-A7C4-4568-8E06-DC7D17DC5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90" y="817914"/>
            <a:ext cx="6053327" cy="336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53DF5-E70F-4F02-A8BD-B53F30842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575" y="4459098"/>
            <a:ext cx="10195035" cy="1481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6E4000-F668-4C0D-B927-1F9C97215A1F}"/>
              </a:ext>
            </a:extLst>
          </p:cNvPr>
          <p:cNvSpPr txBox="1"/>
          <p:nvPr/>
        </p:nvSpPr>
        <p:spPr>
          <a:xfrm>
            <a:off x="1523999" y="4382814"/>
            <a:ext cx="285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Light reflects on object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D84EA5-D4FE-473A-A3F3-B43C2F6690D1}"/>
              </a:ext>
            </a:extLst>
          </p:cNvPr>
          <p:cNvSpPr/>
          <p:nvPr/>
        </p:nvSpPr>
        <p:spPr>
          <a:xfrm>
            <a:off x="4332890" y="4466265"/>
            <a:ext cx="63062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F0D10-EF88-4B76-A615-32298C166FA6}"/>
              </a:ext>
            </a:extLst>
          </p:cNvPr>
          <p:cNvSpPr txBox="1"/>
          <p:nvPr/>
        </p:nvSpPr>
        <p:spPr>
          <a:xfrm>
            <a:off x="4963510" y="4382814"/>
            <a:ext cx="166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conjunctiva</a:t>
            </a:r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2A12F-63AB-49B2-9028-E1BC8BD8CA30}"/>
              </a:ext>
            </a:extLst>
          </p:cNvPr>
          <p:cNvSpPr txBox="1"/>
          <p:nvPr/>
        </p:nvSpPr>
        <p:spPr>
          <a:xfrm>
            <a:off x="7210097" y="4360723"/>
            <a:ext cx="9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endParaRPr lang="en-ZA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26542F0-BCB2-4B45-B193-5C95A35EB56E}"/>
              </a:ext>
            </a:extLst>
          </p:cNvPr>
          <p:cNvSpPr/>
          <p:nvPr/>
        </p:nvSpPr>
        <p:spPr>
          <a:xfrm>
            <a:off x="6400800" y="4473325"/>
            <a:ext cx="688776" cy="1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EF47F-B232-45B2-9514-133090C11BC5}"/>
              </a:ext>
            </a:extLst>
          </p:cNvPr>
          <p:cNvSpPr txBox="1"/>
          <p:nvPr/>
        </p:nvSpPr>
        <p:spPr>
          <a:xfrm>
            <a:off x="8812926" y="4373068"/>
            <a:ext cx="22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Aqueous humour</a:t>
            </a:r>
            <a:endParaRPr lang="en-ZA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F2037-1FDF-46F6-87AE-A346DE36C9F6}"/>
              </a:ext>
            </a:extLst>
          </p:cNvPr>
          <p:cNvSpPr/>
          <p:nvPr/>
        </p:nvSpPr>
        <p:spPr>
          <a:xfrm>
            <a:off x="8148230" y="4459098"/>
            <a:ext cx="594360" cy="1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80A91-EDCE-4299-A73E-7668E7F54C72}"/>
              </a:ext>
            </a:extLst>
          </p:cNvPr>
          <p:cNvSpPr txBox="1"/>
          <p:nvPr/>
        </p:nvSpPr>
        <p:spPr>
          <a:xfrm>
            <a:off x="2323081" y="4847050"/>
            <a:ext cx="76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endParaRPr lang="en-ZA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5DD78A8-0169-4BC4-BD63-0BFE741430C0}"/>
              </a:ext>
            </a:extLst>
          </p:cNvPr>
          <p:cNvSpPr/>
          <p:nvPr/>
        </p:nvSpPr>
        <p:spPr>
          <a:xfrm>
            <a:off x="1651721" y="4923143"/>
            <a:ext cx="661416" cy="224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8378ABD-769D-4EFF-AB66-F0435AF8539E}"/>
              </a:ext>
            </a:extLst>
          </p:cNvPr>
          <p:cNvSpPr/>
          <p:nvPr/>
        </p:nvSpPr>
        <p:spPr>
          <a:xfrm>
            <a:off x="3057289" y="4933376"/>
            <a:ext cx="661416" cy="224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1F8BB-D572-42E8-9FF6-30A3962734FF}"/>
              </a:ext>
            </a:extLst>
          </p:cNvPr>
          <p:cNvSpPr txBox="1"/>
          <p:nvPr/>
        </p:nvSpPr>
        <p:spPr>
          <a:xfrm>
            <a:off x="3702081" y="4847050"/>
            <a:ext cx="75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ZA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084E3B7-778A-465F-AE89-0C2A5BDB7941}"/>
              </a:ext>
            </a:extLst>
          </p:cNvPr>
          <p:cNvSpPr/>
          <p:nvPr/>
        </p:nvSpPr>
        <p:spPr>
          <a:xfrm>
            <a:off x="4317492" y="4914456"/>
            <a:ext cx="661416" cy="22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EACCDD-ADC7-470A-94D6-8AD22F600AA4}"/>
              </a:ext>
            </a:extLst>
          </p:cNvPr>
          <p:cNvSpPr txBox="1"/>
          <p:nvPr/>
        </p:nvSpPr>
        <p:spPr>
          <a:xfrm>
            <a:off x="5004569" y="4876043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vitreous humour</a:t>
            </a:r>
            <a:endParaRPr lang="en-ZA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339A970-6C9E-430C-A7BE-5B3E746E86D9}"/>
              </a:ext>
            </a:extLst>
          </p:cNvPr>
          <p:cNvSpPr/>
          <p:nvPr/>
        </p:nvSpPr>
        <p:spPr>
          <a:xfrm>
            <a:off x="6995118" y="4940650"/>
            <a:ext cx="661416" cy="21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1857E-1D64-4A19-AB3A-F6959EED6AEE}"/>
              </a:ext>
            </a:extLst>
          </p:cNvPr>
          <p:cNvSpPr txBox="1"/>
          <p:nvPr/>
        </p:nvSpPr>
        <p:spPr>
          <a:xfrm>
            <a:off x="7668971" y="4860723"/>
            <a:ext cx="87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  <a:endParaRPr lang="en-ZA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E26351E-4F78-41E0-BDE4-BF85FED0DDB8}"/>
              </a:ext>
            </a:extLst>
          </p:cNvPr>
          <p:cNvSpPr/>
          <p:nvPr/>
        </p:nvSpPr>
        <p:spPr>
          <a:xfrm rot="20532156">
            <a:off x="8452005" y="4826336"/>
            <a:ext cx="661416" cy="19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CCBB330-3098-478F-A507-592C8B6321DF}"/>
              </a:ext>
            </a:extLst>
          </p:cNvPr>
          <p:cNvSpPr/>
          <p:nvPr/>
        </p:nvSpPr>
        <p:spPr>
          <a:xfrm rot="573464">
            <a:off x="8477864" y="5133631"/>
            <a:ext cx="661416" cy="17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201325-8C6A-474C-89CA-D35A9D1B313C}"/>
              </a:ext>
            </a:extLst>
          </p:cNvPr>
          <p:cNvSpPr txBox="1"/>
          <p:nvPr/>
        </p:nvSpPr>
        <p:spPr>
          <a:xfrm>
            <a:off x="9252314" y="4647407"/>
            <a:ext cx="73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85D608-5E63-4AD1-B9A7-67262AE02D92}"/>
              </a:ext>
            </a:extLst>
          </p:cNvPr>
          <p:cNvSpPr txBox="1"/>
          <p:nvPr/>
        </p:nvSpPr>
        <p:spPr>
          <a:xfrm>
            <a:off x="9252314" y="5060709"/>
            <a:ext cx="100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cones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A512FF4-485A-4287-99C9-8C10D5B33D2E}"/>
              </a:ext>
            </a:extLst>
          </p:cNvPr>
          <p:cNvSpPr/>
          <p:nvPr/>
        </p:nvSpPr>
        <p:spPr>
          <a:xfrm>
            <a:off x="1661665" y="5440113"/>
            <a:ext cx="661416" cy="1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A3A83A-A247-4C5A-AC4E-C726C51FCBA2}"/>
              </a:ext>
            </a:extLst>
          </p:cNvPr>
          <p:cNvSpPr txBox="1"/>
          <p:nvPr/>
        </p:nvSpPr>
        <p:spPr>
          <a:xfrm>
            <a:off x="2406315" y="5343750"/>
            <a:ext cx="14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optic nerve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3F9708-1AEE-44FF-AA2D-1DEF3C48D85A}"/>
              </a:ext>
            </a:extLst>
          </p:cNvPr>
          <p:cNvSpPr/>
          <p:nvPr/>
        </p:nvSpPr>
        <p:spPr>
          <a:xfrm>
            <a:off x="3794434" y="5447106"/>
            <a:ext cx="661416" cy="19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916402-5251-424E-A135-3374B211AE2B}"/>
              </a:ext>
            </a:extLst>
          </p:cNvPr>
          <p:cNvSpPr txBox="1"/>
          <p:nvPr/>
        </p:nvSpPr>
        <p:spPr>
          <a:xfrm>
            <a:off x="4589887" y="5346871"/>
            <a:ext cx="187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cerebral cortex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62C8A-12CF-473E-9F7A-2E5A001E7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323922" y="1286130"/>
            <a:ext cx="1586384" cy="214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CC51E-2CF5-438A-BBE6-2070E05D5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314" y="1982635"/>
            <a:ext cx="433821" cy="10462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3CF9C-0679-403C-A31C-7ACEC26B39E8}"/>
              </a:ext>
            </a:extLst>
          </p:cNvPr>
          <p:cNvCxnSpPr/>
          <p:nvPr/>
        </p:nvCxnSpPr>
        <p:spPr>
          <a:xfrm>
            <a:off x="6995118" y="1671145"/>
            <a:ext cx="2257196" cy="1313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A1E977-D501-445B-844E-EA915EB463AF}"/>
              </a:ext>
            </a:extLst>
          </p:cNvPr>
          <p:cNvCxnSpPr/>
          <p:nvPr/>
        </p:nvCxnSpPr>
        <p:spPr>
          <a:xfrm flipV="1">
            <a:off x="6995118" y="2102069"/>
            <a:ext cx="2380110" cy="808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BED55-0F69-4E4F-805F-05A4CD68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23808"/>
            <a:ext cx="11855669" cy="6547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06F65-F64B-41F9-895D-419DF4945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334" y="414867"/>
            <a:ext cx="9228666" cy="948266"/>
          </a:xfrm>
        </p:spPr>
        <p:txBody>
          <a:bodyPr>
            <a:normAutofit/>
          </a:bodyPr>
          <a:lstStyle/>
          <a:p>
            <a:pPr algn="l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BINOCULAR 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AAD1E-0622-40DA-94E4-3F04DCE31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208" y="1537156"/>
            <a:ext cx="7485211" cy="44805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Binocular vision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vison in which both eyes are used together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Our eyes are placed some distance apart, creating the ability to observe two separate images. Since each eye forms an image, the two images are combined to form a three dimensional (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stereoscopic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presentation of the object.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One of the advantages of binocular vision is that it gives a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wider field of view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and helps the person to estimate the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size, distance and depth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(stereoscopic) of the object.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4C43C-39D5-4120-94F1-1E38FA985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29" y="1363133"/>
            <a:ext cx="3351371" cy="34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841</Words>
  <Application>Microsoft Office PowerPoint</Application>
  <PresentationFormat>Widescreen</PresentationFormat>
  <Paragraphs>137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 </vt:lpstr>
      <vt:lpstr>Examination guidelines  </vt:lpstr>
      <vt:lpstr>LESSON OBJECTIVES </vt:lpstr>
      <vt:lpstr>Terminology and definitions </vt:lpstr>
      <vt:lpstr>THE LOCATION OF THE EYE </vt:lpstr>
      <vt:lpstr>    THE HUMAN EYE   </vt:lpstr>
      <vt:lpstr>THE STRUCTURE OF THE HUMAN EYE</vt:lpstr>
      <vt:lpstr>Process of seeing an object</vt:lpstr>
      <vt:lpstr>BINOCULAR VISION </vt:lpstr>
      <vt:lpstr>ACTIVITY 1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EYE</dc:title>
  <dc:creator>School EC</dc:creator>
  <cp:lastModifiedBy>Zimasa Sanda</cp:lastModifiedBy>
  <cp:revision>151</cp:revision>
  <dcterms:created xsi:type="dcterms:W3CDTF">2018-05-19T05:05:37Z</dcterms:created>
  <dcterms:modified xsi:type="dcterms:W3CDTF">2020-05-26T15:10:51Z</dcterms:modified>
</cp:coreProperties>
</file>