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29"/>
  </p:notesMasterIdLst>
  <p:sldIdLst>
    <p:sldId id="256" r:id="rId2"/>
    <p:sldId id="292" r:id="rId3"/>
    <p:sldId id="301" r:id="rId4"/>
    <p:sldId id="302" r:id="rId5"/>
    <p:sldId id="306" r:id="rId6"/>
    <p:sldId id="307" r:id="rId7"/>
    <p:sldId id="308" r:id="rId8"/>
    <p:sldId id="305" r:id="rId9"/>
    <p:sldId id="304" r:id="rId10"/>
    <p:sldId id="315" r:id="rId11"/>
    <p:sldId id="309" r:id="rId12"/>
    <p:sldId id="316" r:id="rId13"/>
    <p:sldId id="310" r:id="rId14"/>
    <p:sldId id="312" r:id="rId15"/>
    <p:sldId id="311" r:id="rId16"/>
    <p:sldId id="313" r:id="rId17"/>
    <p:sldId id="314" r:id="rId18"/>
    <p:sldId id="317" r:id="rId19"/>
    <p:sldId id="318" r:id="rId20"/>
    <p:sldId id="319" r:id="rId21"/>
    <p:sldId id="320" r:id="rId22"/>
    <p:sldId id="323" r:id="rId23"/>
    <p:sldId id="324" r:id="rId24"/>
    <p:sldId id="321" r:id="rId25"/>
    <p:sldId id="322" r:id="rId26"/>
    <p:sldId id="325" r:id="rId27"/>
    <p:sldId id="326"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ucator RB SCHONEGEVEL-BISHOP" initials="ERS" lastIdx="1" clrIdx="0">
    <p:extLst>
      <p:ext uri="{19B8F6BF-5375-455C-9EA6-DF929625EA0E}">
        <p15:presenceInfo xmlns:p15="http://schemas.microsoft.com/office/powerpoint/2012/main" userId="Educator RB SCHONEGEVEL-BISHOP" providerId="None"/>
      </p:ext>
    </p:extLst>
  </p:cmAuthor>
  <p:cmAuthor id="2" name="55485758@ecschools.org.za" initials="5" lastIdx="2" clrIdx="1">
    <p:extLst>
      <p:ext uri="{19B8F6BF-5375-455C-9EA6-DF929625EA0E}">
        <p15:presenceInfo xmlns:p15="http://schemas.microsoft.com/office/powerpoint/2012/main" userId="S::55485758@ecschools.org.za::04b37c4a-9c6b-4fdb-8ab7-2e4dbd7b29d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6" d="100"/>
          <a:sy n="66" d="100"/>
        </p:scale>
        <p:origin x="66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AE3C7C2-8741-4492-9589-E95991A93A19}" type="doc">
      <dgm:prSet loTypeId="urn:microsoft.com/office/officeart/2005/8/layout/lProcess3" loCatId="process" qsTypeId="urn:microsoft.com/office/officeart/2005/8/quickstyle/simple1" qsCatId="simple" csTypeId="urn:microsoft.com/office/officeart/2005/8/colors/colorful1" csCatId="colorful"/>
      <dgm:spPr/>
      <dgm:t>
        <a:bodyPr/>
        <a:lstStyle/>
        <a:p>
          <a:endParaRPr lang="en-ZA"/>
        </a:p>
      </dgm:t>
    </dgm:pt>
    <dgm:pt modelId="{1ABE3057-2B52-4196-A204-0BF082249C04}">
      <dgm:prSet/>
      <dgm:spPr/>
      <dgm:t>
        <a:bodyPr/>
        <a:lstStyle/>
        <a:p>
          <a:r>
            <a:rPr lang="en-ZA" b="1" dirty="0"/>
            <a:t>THE CHANGES THAT OCCUR IN THE HUMAN EYE FOR EACH OF THE FOLLOWING, USING DIAGRAMS:</a:t>
          </a:r>
          <a:endParaRPr lang="en-ZA" dirty="0"/>
        </a:p>
      </dgm:t>
    </dgm:pt>
    <dgm:pt modelId="{8D8C8327-90DB-4EEE-BCF4-1C2860CEF936}" type="parTrans" cxnId="{21EE4343-B503-411E-A5ED-777BFCED197E}">
      <dgm:prSet/>
      <dgm:spPr/>
      <dgm:t>
        <a:bodyPr/>
        <a:lstStyle/>
        <a:p>
          <a:endParaRPr lang="en-ZA"/>
        </a:p>
      </dgm:t>
    </dgm:pt>
    <dgm:pt modelId="{F57E689C-6BAE-4F04-AF88-0FEDDDB45E9D}" type="sibTrans" cxnId="{21EE4343-B503-411E-A5ED-777BFCED197E}">
      <dgm:prSet/>
      <dgm:spPr/>
      <dgm:t>
        <a:bodyPr/>
        <a:lstStyle/>
        <a:p>
          <a:endParaRPr lang="en-ZA"/>
        </a:p>
      </dgm:t>
    </dgm:pt>
    <dgm:pt modelId="{40413F16-D448-475A-B890-AB7CAB4F2AB5}">
      <dgm:prSet/>
      <dgm:spPr/>
      <dgm:t>
        <a:bodyPr/>
        <a:lstStyle/>
        <a:p>
          <a:r>
            <a:rPr lang="en-ZA" b="1"/>
            <a:t>ACCOMODATION</a:t>
          </a:r>
          <a:endParaRPr lang="en-ZA"/>
        </a:p>
      </dgm:t>
    </dgm:pt>
    <dgm:pt modelId="{6A63386B-C64D-4EE6-BDBB-2E6AB0EAD836}" type="parTrans" cxnId="{6EB7003F-B5D4-4712-99B1-F597C5A8F061}">
      <dgm:prSet/>
      <dgm:spPr/>
      <dgm:t>
        <a:bodyPr/>
        <a:lstStyle/>
        <a:p>
          <a:endParaRPr lang="en-ZA"/>
        </a:p>
      </dgm:t>
    </dgm:pt>
    <dgm:pt modelId="{5A27CD10-6E58-4826-8C3A-EFB7EF52D15E}" type="sibTrans" cxnId="{6EB7003F-B5D4-4712-99B1-F597C5A8F061}">
      <dgm:prSet/>
      <dgm:spPr/>
      <dgm:t>
        <a:bodyPr/>
        <a:lstStyle/>
        <a:p>
          <a:endParaRPr lang="en-ZA"/>
        </a:p>
      </dgm:t>
    </dgm:pt>
    <dgm:pt modelId="{86ABAF8F-9E57-4BD2-A0CF-D2DA996184A2}">
      <dgm:prSet/>
      <dgm:spPr/>
      <dgm:t>
        <a:bodyPr/>
        <a:lstStyle/>
        <a:p>
          <a:r>
            <a:rPr lang="en-ZA" b="1" dirty="0"/>
            <a:t>PUPILLARY MECHANISM</a:t>
          </a:r>
          <a:endParaRPr lang="en-ZA" dirty="0"/>
        </a:p>
      </dgm:t>
    </dgm:pt>
    <dgm:pt modelId="{08A1E014-FFD6-4DC9-B4FF-89B054E5C9D7}" type="parTrans" cxnId="{9966FC16-BB51-490F-99BA-472724109D02}">
      <dgm:prSet/>
      <dgm:spPr/>
      <dgm:t>
        <a:bodyPr/>
        <a:lstStyle/>
        <a:p>
          <a:endParaRPr lang="en-ZA"/>
        </a:p>
      </dgm:t>
    </dgm:pt>
    <dgm:pt modelId="{33CFA8F7-A90A-4AB3-B965-F003A933CD09}" type="sibTrans" cxnId="{9966FC16-BB51-490F-99BA-472724109D02}">
      <dgm:prSet/>
      <dgm:spPr/>
      <dgm:t>
        <a:bodyPr/>
        <a:lstStyle/>
        <a:p>
          <a:endParaRPr lang="en-ZA"/>
        </a:p>
      </dgm:t>
    </dgm:pt>
    <dgm:pt modelId="{7EDE25F6-2742-47C7-91AF-88045915F9AD}" type="pres">
      <dgm:prSet presAssocID="{FAE3C7C2-8741-4492-9589-E95991A93A19}" presName="Name0" presStyleCnt="0">
        <dgm:presLayoutVars>
          <dgm:chPref val="3"/>
          <dgm:dir/>
          <dgm:animLvl val="lvl"/>
          <dgm:resizeHandles/>
        </dgm:presLayoutVars>
      </dgm:prSet>
      <dgm:spPr/>
    </dgm:pt>
    <dgm:pt modelId="{2CA96C45-74B4-4ABF-93F7-9303DDD9C663}" type="pres">
      <dgm:prSet presAssocID="{1ABE3057-2B52-4196-A204-0BF082249C04}" presName="horFlow" presStyleCnt="0"/>
      <dgm:spPr/>
    </dgm:pt>
    <dgm:pt modelId="{C522EC17-488D-4243-A754-DE6077705A14}" type="pres">
      <dgm:prSet presAssocID="{1ABE3057-2B52-4196-A204-0BF082249C04}" presName="bigChev" presStyleLbl="node1" presStyleIdx="0" presStyleCnt="1"/>
      <dgm:spPr/>
    </dgm:pt>
    <dgm:pt modelId="{9E52751F-BA6D-4769-8017-2C355D2A6872}" type="pres">
      <dgm:prSet presAssocID="{6A63386B-C64D-4EE6-BDBB-2E6AB0EAD836}" presName="parTrans" presStyleCnt="0"/>
      <dgm:spPr/>
    </dgm:pt>
    <dgm:pt modelId="{FBD897F6-F40F-4C6B-AA57-2575E9209DA7}" type="pres">
      <dgm:prSet presAssocID="{40413F16-D448-475A-B890-AB7CAB4F2AB5}" presName="node" presStyleLbl="alignAccFollowNode1" presStyleIdx="0" presStyleCnt="2" custLinFactX="66899" custLinFactNeighborX="100000" custLinFactNeighborY="870">
        <dgm:presLayoutVars>
          <dgm:bulletEnabled val="1"/>
        </dgm:presLayoutVars>
      </dgm:prSet>
      <dgm:spPr/>
    </dgm:pt>
    <dgm:pt modelId="{78AFD088-20AD-4613-BD62-F50090F98BBC}" type="pres">
      <dgm:prSet presAssocID="{5A27CD10-6E58-4826-8C3A-EFB7EF52D15E}" presName="sibTrans" presStyleCnt="0"/>
      <dgm:spPr/>
    </dgm:pt>
    <dgm:pt modelId="{D1726975-252D-4007-9A22-F88F84F25EEF}" type="pres">
      <dgm:prSet presAssocID="{86ABAF8F-9E57-4BD2-A0CF-D2DA996184A2}" presName="node" presStyleLbl="alignAccFollowNode1" presStyleIdx="1" presStyleCnt="2" custLinFactX="-74445" custLinFactNeighborX="-100000" custLinFactNeighborY="-1263">
        <dgm:presLayoutVars>
          <dgm:bulletEnabled val="1"/>
        </dgm:presLayoutVars>
      </dgm:prSet>
      <dgm:spPr/>
    </dgm:pt>
  </dgm:ptLst>
  <dgm:cxnLst>
    <dgm:cxn modelId="{9966FC16-BB51-490F-99BA-472724109D02}" srcId="{1ABE3057-2B52-4196-A204-0BF082249C04}" destId="{86ABAF8F-9E57-4BD2-A0CF-D2DA996184A2}" srcOrd="1" destOrd="0" parTransId="{08A1E014-FFD6-4DC9-B4FF-89B054E5C9D7}" sibTransId="{33CFA8F7-A90A-4AB3-B965-F003A933CD09}"/>
    <dgm:cxn modelId="{6EB7003F-B5D4-4712-99B1-F597C5A8F061}" srcId="{1ABE3057-2B52-4196-A204-0BF082249C04}" destId="{40413F16-D448-475A-B890-AB7CAB4F2AB5}" srcOrd="0" destOrd="0" parTransId="{6A63386B-C64D-4EE6-BDBB-2E6AB0EAD836}" sibTransId="{5A27CD10-6E58-4826-8C3A-EFB7EF52D15E}"/>
    <dgm:cxn modelId="{21EE4343-B503-411E-A5ED-777BFCED197E}" srcId="{FAE3C7C2-8741-4492-9589-E95991A93A19}" destId="{1ABE3057-2B52-4196-A204-0BF082249C04}" srcOrd="0" destOrd="0" parTransId="{8D8C8327-90DB-4EEE-BCF4-1C2860CEF936}" sibTransId="{F57E689C-6BAE-4F04-AF88-0FEDDDB45E9D}"/>
    <dgm:cxn modelId="{22F9BC4A-7E8C-449C-92C9-B582247925AA}" type="presOf" srcId="{40413F16-D448-475A-B890-AB7CAB4F2AB5}" destId="{FBD897F6-F40F-4C6B-AA57-2575E9209DA7}" srcOrd="0" destOrd="0" presId="urn:microsoft.com/office/officeart/2005/8/layout/lProcess3"/>
    <dgm:cxn modelId="{F602199A-9B61-44CA-BF66-279B3AEAD112}" type="presOf" srcId="{1ABE3057-2B52-4196-A204-0BF082249C04}" destId="{C522EC17-488D-4243-A754-DE6077705A14}" srcOrd="0" destOrd="0" presId="urn:microsoft.com/office/officeart/2005/8/layout/lProcess3"/>
    <dgm:cxn modelId="{057231AF-7826-4B98-85B2-AB53C51E7C93}" type="presOf" srcId="{FAE3C7C2-8741-4492-9589-E95991A93A19}" destId="{7EDE25F6-2742-47C7-91AF-88045915F9AD}" srcOrd="0" destOrd="0" presId="urn:microsoft.com/office/officeart/2005/8/layout/lProcess3"/>
    <dgm:cxn modelId="{4F2373F3-9FA8-4449-9AA3-5196770E13B6}" type="presOf" srcId="{86ABAF8F-9E57-4BD2-A0CF-D2DA996184A2}" destId="{D1726975-252D-4007-9A22-F88F84F25EEF}" srcOrd="0" destOrd="0" presId="urn:microsoft.com/office/officeart/2005/8/layout/lProcess3"/>
    <dgm:cxn modelId="{410BF5BA-A3D6-42EC-98FE-1415C972230A}" type="presParOf" srcId="{7EDE25F6-2742-47C7-91AF-88045915F9AD}" destId="{2CA96C45-74B4-4ABF-93F7-9303DDD9C663}" srcOrd="0" destOrd="0" presId="urn:microsoft.com/office/officeart/2005/8/layout/lProcess3"/>
    <dgm:cxn modelId="{969EE99C-A906-4C9B-90CE-E84612A68018}" type="presParOf" srcId="{2CA96C45-74B4-4ABF-93F7-9303DDD9C663}" destId="{C522EC17-488D-4243-A754-DE6077705A14}" srcOrd="0" destOrd="0" presId="urn:microsoft.com/office/officeart/2005/8/layout/lProcess3"/>
    <dgm:cxn modelId="{D82FE9AB-DB76-4FD2-8832-E80FEB334A98}" type="presParOf" srcId="{2CA96C45-74B4-4ABF-93F7-9303DDD9C663}" destId="{9E52751F-BA6D-4769-8017-2C355D2A6872}" srcOrd="1" destOrd="0" presId="urn:microsoft.com/office/officeart/2005/8/layout/lProcess3"/>
    <dgm:cxn modelId="{02F09EBF-2A35-4A00-8A98-1FF72EC5EA17}" type="presParOf" srcId="{2CA96C45-74B4-4ABF-93F7-9303DDD9C663}" destId="{FBD897F6-F40F-4C6B-AA57-2575E9209DA7}" srcOrd="2" destOrd="0" presId="urn:microsoft.com/office/officeart/2005/8/layout/lProcess3"/>
    <dgm:cxn modelId="{60402F95-8869-475A-B70A-C765CA62ED9D}" type="presParOf" srcId="{2CA96C45-74B4-4ABF-93F7-9303DDD9C663}" destId="{78AFD088-20AD-4613-BD62-F50090F98BBC}" srcOrd="3" destOrd="0" presId="urn:microsoft.com/office/officeart/2005/8/layout/lProcess3"/>
    <dgm:cxn modelId="{4E5D6559-5AE3-4B43-A0B9-0FF9F5DC705B}" type="presParOf" srcId="{2CA96C45-74B4-4ABF-93F7-9303DDD9C663}" destId="{D1726975-252D-4007-9A22-F88F84F25EEF}" srcOrd="4"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22EC17-488D-4243-A754-DE6077705A14}">
      <dsp:nvSpPr>
        <dsp:cNvPr id="0" name=""/>
        <dsp:cNvSpPr/>
      </dsp:nvSpPr>
      <dsp:spPr>
        <a:xfrm>
          <a:off x="2813" y="377156"/>
          <a:ext cx="4346691" cy="1738676"/>
        </a:xfrm>
        <a:prstGeom prst="chevron">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ZA" sz="2200" b="1" kern="1200" dirty="0"/>
            <a:t>THE CHANGES THAT OCCUR IN THE HUMAN EYE FOR EACH OF THE FOLLOWING, USING DIAGRAMS:</a:t>
          </a:r>
          <a:endParaRPr lang="en-ZA" sz="2200" kern="1200" dirty="0"/>
        </a:p>
      </dsp:txBody>
      <dsp:txXfrm>
        <a:off x="872151" y="377156"/>
        <a:ext cx="2608015" cy="1738676"/>
      </dsp:txXfrm>
    </dsp:sp>
    <dsp:sp modelId="{FBD897F6-F40F-4C6B-AA57-2575E9209DA7}">
      <dsp:nvSpPr>
        <dsp:cNvPr id="0" name=""/>
        <dsp:cNvSpPr/>
      </dsp:nvSpPr>
      <dsp:spPr>
        <a:xfrm>
          <a:off x="6703072" y="537499"/>
          <a:ext cx="3607754" cy="1443101"/>
        </a:xfrm>
        <a:prstGeom prst="chevron">
          <a:avLst/>
        </a:prstGeom>
        <a:solidFill>
          <a:schemeClr val="accent2">
            <a:tint val="40000"/>
            <a:alpha val="90000"/>
            <a:hueOff val="0"/>
            <a:satOff val="0"/>
            <a:lumOff val="0"/>
            <a:alphaOff val="0"/>
          </a:schemeClr>
        </a:solidFill>
        <a:ln w="15875"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ZA" sz="2200" b="1" kern="1200"/>
            <a:t>ACCOMODATION</a:t>
          </a:r>
          <a:endParaRPr lang="en-ZA" sz="2200" kern="1200"/>
        </a:p>
      </dsp:txBody>
      <dsp:txXfrm>
        <a:off x="7424623" y="537499"/>
        <a:ext cx="2164653" cy="1443101"/>
      </dsp:txXfrm>
    </dsp:sp>
    <dsp:sp modelId="{D1726975-252D-4007-9A22-F88F84F25EEF}">
      <dsp:nvSpPr>
        <dsp:cNvPr id="0" name=""/>
        <dsp:cNvSpPr/>
      </dsp:nvSpPr>
      <dsp:spPr>
        <a:xfrm>
          <a:off x="3696225" y="506717"/>
          <a:ext cx="3607754" cy="1443101"/>
        </a:xfrm>
        <a:prstGeom prst="chevron">
          <a:avLst/>
        </a:prstGeom>
        <a:solidFill>
          <a:schemeClr val="accent3">
            <a:tint val="40000"/>
            <a:alpha val="90000"/>
            <a:hueOff val="0"/>
            <a:satOff val="0"/>
            <a:lumOff val="0"/>
            <a:alphaOff val="0"/>
          </a:schemeClr>
        </a:solidFill>
        <a:ln w="15875"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ZA" sz="2200" b="1" kern="1200" dirty="0"/>
            <a:t>PUPILLARY MECHANISM</a:t>
          </a:r>
          <a:endParaRPr lang="en-ZA" sz="2200" kern="1200" dirty="0"/>
        </a:p>
      </dsp:txBody>
      <dsp:txXfrm>
        <a:off x="4417776" y="506717"/>
        <a:ext cx="2164653" cy="1443101"/>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443CF0-282F-4498-B5BE-C62CA50EEF0B}" type="datetimeFigureOut">
              <a:rPr lang="en-ZA" smtClean="0"/>
              <a:t>2020/05/29</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A45275-8716-4997-9A0C-61BFEA659371}" type="slidenum">
              <a:rPr lang="en-ZA" smtClean="0"/>
              <a:t>‹#›</a:t>
            </a:fld>
            <a:endParaRPr lang="en-ZA"/>
          </a:p>
        </p:txBody>
      </p:sp>
    </p:spTree>
    <p:extLst>
      <p:ext uri="{BB962C8B-B14F-4D97-AF65-F5344CB8AC3E}">
        <p14:creationId xmlns:p14="http://schemas.microsoft.com/office/powerpoint/2010/main" val="28815259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2D9DC3D-B4A0-4A1F-BD8B-0B6BE1205AD5}" type="datetimeFigureOut">
              <a:rPr lang="en-ZA" smtClean="0"/>
              <a:t>2020/05/29</a:t>
            </a:fld>
            <a:endParaRPr lang="en-ZA"/>
          </a:p>
        </p:txBody>
      </p:sp>
      <p:sp>
        <p:nvSpPr>
          <p:cNvPr id="5" name="Footer Placeholder 4"/>
          <p:cNvSpPr>
            <a:spLocks noGrp="1"/>
          </p:cNvSpPr>
          <p:nvPr>
            <p:ph type="ftr" sz="quarter" idx="11"/>
          </p:nvPr>
        </p:nvSpPr>
        <p:spPr>
          <a:xfrm>
            <a:off x="1876424" y="5410201"/>
            <a:ext cx="5124886" cy="365125"/>
          </a:xfrm>
        </p:spPr>
        <p:txBody>
          <a:bodyPr/>
          <a:lstStyle/>
          <a:p>
            <a:endParaRPr lang="en-ZA"/>
          </a:p>
        </p:txBody>
      </p:sp>
      <p:sp>
        <p:nvSpPr>
          <p:cNvPr id="6" name="Slide Number Placeholder 5"/>
          <p:cNvSpPr>
            <a:spLocks noGrp="1"/>
          </p:cNvSpPr>
          <p:nvPr>
            <p:ph type="sldNum" sz="quarter" idx="12"/>
          </p:nvPr>
        </p:nvSpPr>
        <p:spPr>
          <a:xfrm>
            <a:off x="9896911" y="5410199"/>
            <a:ext cx="771089" cy="365125"/>
          </a:xfrm>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16504275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740213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1340968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5743143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27631218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D9DC3D-B4A0-4A1F-BD8B-0B6BE1205AD5}" type="datetimeFigureOut">
              <a:rPr lang="en-ZA" smtClean="0"/>
              <a:t>2020/05/29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1435595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2D9DC3D-B4A0-4A1F-BD8B-0B6BE1205AD5}" type="datetimeFigureOut">
              <a:rPr lang="en-ZA" smtClean="0"/>
              <a:t>2020/05/29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16270266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9DC3D-B4A0-4A1F-BD8B-0B6BE1205AD5}" type="datetimeFigureOut">
              <a:rPr lang="en-ZA" smtClean="0"/>
              <a:t>2020/05/29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115777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9DC3D-B4A0-4A1F-BD8B-0B6BE1205AD5}" type="datetimeFigureOut">
              <a:rPr lang="en-ZA" smtClean="0"/>
              <a:t>2020/05/29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486711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D9DC3D-B4A0-4A1F-BD8B-0B6BE1205AD5}" type="datetimeFigureOut">
              <a:rPr lang="en-ZA" smtClean="0"/>
              <a:t>2020/05/29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33189432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2D9DC3D-B4A0-4A1F-BD8B-0B6BE1205AD5}" type="datetimeFigureOut">
              <a:rPr lang="en-ZA" smtClean="0"/>
              <a:t>2020/05/29</a:t>
            </a:fld>
            <a:endParaRPr lang="en-ZA"/>
          </a:p>
        </p:txBody>
      </p:sp>
      <p:sp>
        <p:nvSpPr>
          <p:cNvPr id="5" name="Footer Placeholder 4"/>
          <p:cNvSpPr>
            <a:spLocks noGrp="1"/>
          </p:cNvSpPr>
          <p:nvPr>
            <p:ph type="ftr" sz="quarter" idx="11"/>
          </p:nvPr>
        </p:nvSpPr>
        <p:spPr/>
        <p:txBody>
          <a:bodyPr/>
          <a:lstStyle/>
          <a:p>
            <a:endParaRPr lang="en-ZA"/>
          </a:p>
        </p:txBody>
      </p:sp>
      <p:sp>
        <p:nvSpPr>
          <p:cNvPr id="6" name="Slide Number Placeholder 5"/>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23461434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4279872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2D9DC3D-B4A0-4A1F-BD8B-0B6BE1205AD5}" type="datetimeFigureOut">
              <a:rPr lang="en-ZA" smtClean="0"/>
              <a:t>2020/05/29</a:t>
            </a:fld>
            <a:endParaRPr lang="en-ZA"/>
          </a:p>
        </p:txBody>
      </p:sp>
      <p:sp>
        <p:nvSpPr>
          <p:cNvPr id="8" name="Footer Placeholder 7"/>
          <p:cNvSpPr>
            <a:spLocks noGrp="1"/>
          </p:cNvSpPr>
          <p:nvPr>
            <p:ph type="ftr" sz="quarter" idx="11"/>
          </p:nvPr>
        </p:nvSpPr>
        <p:spPr/>
        <p:txBody>
          <a:bodyPr/>
          <a:lstStyle/>
          <a:p>
            <a:endParaRPr lang="en-ZA"/>
          </a:p>
        </p:txBody>
      </p:sp>
      <p:sp>
        <p:nvSpPr>
          <p:cNvPr id="9" name="Slide Number Placeholder 8"/>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2891527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2D9DC3D-B4A0-4A1F-BD8B-0B6BE1205AD5}" type="datetimeFigureOut">
              <a:rPr lang="en-ZA" smtClean="0"/>
              <a:t>2020/05/29</a:t>
            </a:fld>
            <a:endParaRPr lang="en-ZA"/>
          </a:p>
        </p:txBody>
      </p:sp>
      <p:sp>
        <p:nvSpPr>
          <p:cNvPr id="4" name="Footer Placeholder 3"/>
          <p:cNvSpPr>
            <a:spLocks noGrp="1"/>
          </p:cNvSpPr>
          <p:nvPr>
            <p:ph type="ftr" sz="quarter" idx="11"/>
          </p:nvPr>
        </p:nvSpPr>
        <p:spPr/>
        <p:txBody>
          <a:bodyPr/>
          <a:lstStyle/>
          <a:p>
            <a:endParaRPr lang="en-ZA"/>
          </a:p>
        </p:txBody>
      </p:sp>
      <p:sp>
        <p:nvSpPr>
          <p:cNvPr id="5" name="Slide Number Placeholder 4"/>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821184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D9DC3D-B4A0-4A1F-BD8B-0B6BE1205AD5}" type="datetimeFigureOut">
              <a:rPr lang="en-ZA" smtClean="0"/>
              <a:t>2020/05/29</a:t>
            </a:fld>
            <a:endParaRPr lang="en-ZA"/>
          </a:p>
        </p:txBody>
      </p:sp>
      <p:sp>
        <p:nvSpPr>
          <p:cNvPr id="3" name="Footer Placeholder 2"/>
          <p:cNvSpPr>
            <a:spLocks noGrp="1"/>
          </p:cNvSpPr>
          <p:nvPr>
            <p:ph type="ftr" sz="quarter" idx="11"/>
          </p:nvPr>
        </p:nvSpPr>
        <p:spPr/>
        <p:txBody>
          <a:bodyPr/>
          <a:lstStyle/>
          <a:p>
            <a:endParaRPr lang="en-ZA"/>
          </a:p>
        </p:txBody>
      </p:sp>
      <p:sp>
        <p:nvSpPr>
          <p:cNvPr id="4" name="Slide Number Placeholder 3"/>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38708872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599482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D9DC3D-B4A0-4A1F-BD8B-0B6BE1205AD5}" type="datetimeFigureOut">
              <a:rPr lang="en-ZA" smtClean="0"/>
              <a:t>2020/05/29</a:t>
            </a:fld>
            <a:endParaRPr lang="en-ZA"/>
          </a:p>
        </p:txBody>
      </p:sp>
      <p:sp>
        <p:nvSpPr>
          <p:cNvPr id="6" name="Footer Placeholder 5"/>
          <p:cNvSpPr>
            <a:spLocks noGrp="1"/>
          </p:cNvSpPr>
          <p:nvPr>
            <p:ph type="ftr" sz="quarter" idx="11"/>
          </p:nvPr>
        </p:nvSpPr>
        <p:spPr/>
        <p:txBody>
          <a:bodyPr/>
          <a:lstStyle/>
          <a:p>
            <a:endParaRPr lang="en-ZA"/>
          </a:p>
        </p:txBody>
      </p:sp>
      <p:sp>
        <p:nvSpPr>
          <p:cNvPr id="7" name="Slide Number Placeholder 6"/>
          <p:cNvSpPr>
            <a:spLocks noGrp="1"/>
          </p:cNvSpPr>
          <p:nvPr>
            <p:ph type="sldNum" sz="quarter" idx="12"/>
          </p:nvPr>
        </p:nvSpPr>
        <p:spPr/>
        <p:txBody>
          <a:bodyPr/>
          <a:lstStyle/>
          <a:p>
            <a:fld id="{B12F918D-82A6-4633-B76E-E37D413DFE57}" type="slidenum">
              <a:rPr lang="en-ZA" smtClean="0"/>
              <a:t>‹#›</a:t>
            </a:fld>
            <a:endParaRPr lang="en-ZA"/>
          </a:p>
        </p:txBody>
      </p:sp>
    </p:spTree>
    <p:extLst>
      <p:ext uri="{BB962C8B-B14F-4D97-AF65-F5344CB8AC3E}">
        <p14:creationId xmlns:p14="http://schemas.microsoft.com/office/powerpoint/2010/main" val="39120188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microsoft.com/office/2007/relationships/hdphoto" Target="../media/hdphoto1.wdp"/><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duotone>
              <a:schemeClr val="bg1">
                <a:shade val="88000"/>
                <a:hueMod val="106000"/>
                <a:satMod val="140000"/>
                <a:lumMod val="54000"/>
              </a:schemeClr>
              <a:schemeClr val="bg1">
                <a:tint val="98000"/>
                <a:hueMod val="82000"/>
                <a:satMod val="150000"/>
                <a:lumMod val="160000"/>
              </a:schemeClr>
            </a:duotone>
            <a:extLst>
              <a:ext uri="{BEBA8EAE-BF5A-486C-A8C5-ECC9F3942E4B}">
                <a14:imgProps xmlns:a14="http://schemas.microsoft.com/office/drawing/2010/main">
                  <a14:imgLayer r:embed="rId20">
                    <a14:imgEffect>
                      <a14:artisticPencilGrayscale/>
                    </a14:imgEffect>
                  </a14:imgLayer>
                </a14:imgProps>
              </a:ext>
            </a:extLst>
          </a:blip>
          <a:srcRect/>
          <a:stretch>
            <a:fillRect/>
          </a:stretch>
        </a:blipFill>
        <a:effectLst/>
      </p:bgPr>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21">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4="http://schemas.microsoft.com/office/drawing/2010/main">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2D9DC3D-B4A0-4A1F-BD8B-0B6BE1205AD5}" type="datetimeFigureOut">
              <a:rPr lang="en-ZA" smtClean="0"/>
              <a:t>2020/05/29</a:t>
            </a:fld>
            <a:endParaRPr lang="en-ZA"/>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ZA"/>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12F918D-82A6-4633-B76E-E37D413DFE57}" type="slidenum">
              <a:rPr lang="en-ZA" smtClean="0"/>
              <a:t>‹#›</a:t>
            </a:fld>
            <a:endParaRPr lang="en-ZA"/>
          </a:p>
        </p:txBody>
      </p:sp>
    </p:spTree>
    <p:extLst>
      <p:ext uri="{BB962C8B-B14F-4D97-AF65-F5344CB8AC3E}">
        <p14:creationId xmlns:p14="http://schemas.microsoft.com/office/powerpoint/2010/main" val="150257296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Lst>
  <p:txStyles>
    <p:titleStyle>
      <a:lvl1pPr algn="l" defTabSz="914400" rtl="0" eaLnBrk="1" latinLnBrk="0" hangingPunct="1">
        <a:lnSpc>
          <a:spcPct val="90000"/>
        </a:lnSpc>
        <a:spcBef>
          <a:spcPct val="0"/>
        </a:spcBef>
        <a:buNone/>
        <a:defRPr sz="3600" kern="1200" cap="all" baseline="0">
          <a:solidFill>
            <a:schemeClr val="tx1"/>
          </a:solidFill>
          <a:effectLst>
            <a:outerShdw blurRad="177800" dist="38100" dir="2700000" algn="tl">
              <a:srgbClr val="000000">
                <a:alpha val="24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effectLst>
            <a:outerShdw blurRad="152400" dist="38100" dir="2700000" algn="tl">
              <a:srgbClr val="000000">
                <a:alpha val="36000"/>
              </a:srgbClr>
            </a:outerShdw>
          </a:effectLst>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effectLst>
            <a:outerShdw blurRad="152400" dist="38100" dir="2700000" algn="tl">
              <a:srgbClr val="000000">
                <a:alpha val="36000"/>
              </a:srgbClr>
            </a:outerShdw>
          </a:effectLst>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effectLst>
            <a:outerShdw blurRad="152400" dist="38100" dir="2700000" algn="tl">
              <a:srgbClr val="000000">
                <a:alpha val="36000"/>
              </a:srgbClr>
            </a:outerShdw>
          </a:effectLst>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effectLst>
            <a:outerShdw blurRad="152400" dist="38100" dir="2700000" algn="tl">
              <a:srgbClr val="000000">
                <a:alpha val="36000"/>
              </a:srgbClr>
            </a:outerShdw>
          </a:effectLst>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1.xml"/><Relationship Id="rId1" Type="http://schemas.openxmlformats.org/officeDocument/2006/relationships/tags" Target="../tags/tag9.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slideLayout" Target="../slideLayouts/slideLayout1.xml"/><Relationship Id="rId1" Type="http://schemas.openxmlformats.org/officeDocument/2006/relationships/tags" Target="../tags/tag1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1.xml"/></Relationships>
</file>

<file path=ppt/slides/_rels/slide1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image" Target="../media/image14.gif"/><Relationship Id="rId1" Type="http://schemas.openxmlformats.org/officeDocument/2006/relationships/slideLayout" Target="../slideLayouts/slideLayout1.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6.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0.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PPT template cover"/>
          <p:cNvPicPr>
            <a:picLocks noChangeAspect="1" noChangeArrowheads="1"/>
          </p:cNvPicPr>
          <p:nvPr/>
        </p:nvPicPr>
        <p:blipFill>
          <a:blip r:embed="rId3" cstate="print"/>
          <a:srcRect/>
          <a:stretch>
            <a:fillRect/>
          </a:stretch>
        </p:blipFill>
        <p:spPr bwMode="auto">
          <a:xfrm>
            <a:off x="1418230" y="0"/>
            <a:ext cx="10773770" cy="6858000"/>
          </a:xfrm>
          <a:prstGeom prst="rect">
            <a:avLst/>
          </a:prstGeom>
          <a:noFill/>
          <a:ln w="9525">
            <a:noFill/>
            <a:miter lim="800000"/>
            <a:headEnd/>
            <a:tailEnd/>
          </a:ln>
        </p:spPr>
      </p:pic>
      <p:sp>
        <p:nvSpPr>
          <p:cNvPr id="2" name="Title 1">
            <a:extLst>
              <a:ext uri="{FF2B5EF4-FFF2-40B4-BE49-F238E27FC236}">
                <a16:creationId xmlns:a16="http://schemas.microsoft.com/office/drawing/2014/main" id="{F8C10658-A679-4BF9-9FE7-68098DA18F4C}"/>
              </a:ext>
            </a:extLst>
          </p:cNvPr>
          <p:cNvSpPr>
            <a:spLocks noGrp="1"/>
          </p:cNvSpPr>
          <p:nvPr>
            <p:ph type="ctrTitle"/>
          </p:nvPr>
        </p:nvSpPr>
        <p:spPr>
          <a:xfrm>
            <a:off x="3081130" y="1812234"/>
            <a:ext cx="8975036" cy="911805"/>
          </a:xfrm>
        </p:spPr>
        <p:txBody>
          <a:bodyPr>
            <a:normAutofit fontScale="90000"/>
          </a:bodyPr>
          <a:lstStyle/>
          <a:p>
            <a:pPr algn="ctr"/>
            <a:r>
              <a:rPr lang="en-ZA" sz="4800" b="1" dirty="0">
                <a:solidFill>
                  <a:srgbClr val="FFC000"/>
                </a:solidFill>
              </a:rPr>
              <a:t>Responding to the environment</a:t>
            </a:r>
          </a:p>
        </p:txBody>
      </p:sp>
      <p:sp>
        <p:nvSpPr>
          <p:cNvPr id="3" name="Subtitle 2">
            <a:extLst>
              <a:ext uri="{FF2B5EF4-FFF2-40B4-BE49-F238E27FC236}">
                <a16:creationId xmlns:a16="http://schemas.microsoft.com/office/drawing/2014/main" id="{96DC173A-8E83-4E31-9C0C-2452A748F8ED}"/>
              </a:ext>
            </a:extLst>
          </p:cNvPr>
          <p:cNvSpPr>
            <a:spLocks noGrp="1"/>
          </p:cNvSpPr>
          <p:nvPr>
            <p:ph type="subTitle" idx="1"/>
          </p:nvPr>
        </p:nvSpPr>
        <p:spPr>
          <a:xfrm>
            <a:off x="3081130" y="2913530"/>
            <a:ext cx="8738154" cy="2617694"/>
          </a:xfrm>
        </p:spPr>
        <p:txBody>
          <a:bodyPr>
            <a:normAutofit fontScale="25000" lnSpcReduction="20000"/>
          </a:bodyPr>
          <a:lstStyle/>
          <a:p>
            <a:pPr algn="ctr"/>
            <a:r>
              <a:rPr lang="en-ZA" sz="21600" dirty="0">
                <a:solidFill>
                  <a:srgbClr val="FFC000"/>
                </a:solidFill>
              </a:rPr>
              <a:t>THE HUMAN EYE:</a:t>
            </a:r>
          </a:p>
          <a:p>
            <a:pPr algn="ctr"/>
            <a:r>
              <a:rPr lang="en-ZA" sz="14400" dirty="0">
                <a:solidFill>
                  <a:srgbClr val="FFC000"/>
                </a:solidFill>
              </a:rPr>
              <a:t>PUPILLARY MECHANISM &amp; ACCOMODATION</a:t>
            </a:r>
          </a:p>
          <a:p>
            <a:pPr algn="ctr"/>
            <a:r>
              <a:rPr lang="en-ZA" sz="9600" dirty="0">
                <a:solidFill>
                  <a:srgbClr val="FFC000"/>
                </a:solidFill>
              </a:rPr>
              <a:t>MR R.T. CHIMBUMU</a:t>
            </a:r>
          </a:p>
          <a:p>
            <a:pPr algn="ctr"/>
            <a:r>
              <a:rPr lang="en-ZA" sz="9600" dirty="0">
                <a:solidFill>
                  <a:srgbClr val="FFC000"/>
                </a:solidFill>
              </a:rPr>
              <a:t>Or tambo inland district</a:t>
            </a:r>
          </a:p>
        </p:txBody>
      </p:sp>
    </p:spTree>
    <p:custDataLst>
      <p:tags r:id="rId1"/>
    </p:custDataLst>
    <p:extLst>
      <p:ext uri="{BB962C8B-B14F-4D97-AF65-F5344CB8AC3E}">
        <p14:creationId xmlns:p14="http://schemas.microsoft.com/office/powerpoint/2010/main" val="1796046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95DD79-DA16-4F70-B8A8-1247EBFF269A}"/>
              </a:ext>
            </a:extLst>
          </p:cNvPr>
          <p:cNvSpPr txBox="1"/>
          <p:nvPr/>
        </p:nvSpPr>
        <p:spPr>
          <a:xfrm>
            <a:off x="4742329" y="4719530"/>
            <a:ext cx="3120389" cy="1046440"/>
          </a:xfrm>
          <a:prstGeom prst="rect">
            <a:avLst/>
          </a:prstGeom>
          <a:noFill/>
        </p:spPr>
        <p:txBody>
          <a:bodyPr wrap="square" rtlCol="0">
            <a:spAutoFit/>
          </a:bodyPr>
          <a:lstStyle/>
          <a:p>
            <a:r>
              <a:rPr lang="en-ZA" sz="4400" b="1" dirty="0">
                <a:latin typeface="Calibri" panose="020F0502020204030204" pitchFamily="34" charset="0"/>
                <a:cs typeface="Calibri" panose="020F0502020204030204" pitchFamily="34" charset="0"/>
              </a:rPr>
              <a:t>R</a:t>
            </a:r>
            <a:r>
              <a:rPr lang="en-ZA" sz="4400" b="1" baseline="30000" dirty="0">
                <a:solidFill>
                  <a:srgbClr val="FF0000"/>
                </a:solidFill>
                <a:latin typeface="Calibri" panose="020F0502020204030204" pitchFamily="34" charset="0"/>
                <a:cs typeface="Calibri" panose="020F0502020204030204" pitchFamily="34" charset="0"/>
              </a:rPr>
              <a:t>2  </a:t>
            </a:r>
            <a:r>
              <a:rPr lang="en-ZA" sz="4400" b="1" dirty="0">
                <a:latin typeface="Calibri" panose="020F0502020204030204" pitchFamily="34" charset="0"/>
                <a:cs typeface="Calibri" panose="020F0502020204030204" pitchFamily="34" charset="0"/>
              </a:rPr>
              <a:t>C</a:t>
            </a:r>
            <a:r>
              <a:rPr lang="en-ZA" sz="4400" b="1" baseline="30000" dirty="0">
                <a:solidFill>
                  <a:srgbClr val="FF0000"/>
                </a:solidFill>
                <a:latin typeface="Calibri" panose="020F0502020204030204" pitchFamily="34" charset="0"/>
                <a:cs typeface="Calibri" panose="020F0502020204030204" pitchFamily="34" charset="0"/>
              </a:rPr>
              <a:t>2 </a:t>
            </a:r>
            <a:r>
              <a:rPr lang="en-ZA" sz="4400" b="1" dirty="0">
                <a:latin typeface="Calibri" panose="020F0502020204030204" pitchFamily="34" charset="0"/>
                <a:cs typeface="Calibri" panose="020F0502020204030204" pitchFamily="34" charset="0"/>
              </a:rPr>
              <a:t>P  C  L </a:t>
            </a:r>
            <a:r>
              <a:rPr lang="en-ZA" sz="2400" b="1" dirty="0">
                <a:latin typeface="Calibri" panose="020F0502020204030204" pitchFamily="34" charset="0"/>
                <a:cs typeface="Calibri" panose="020F0502020204030204" pitchFamily="34" charset="0"/>
              </a:rPr>
              <a:t>	</a:t>
            </a:r>
            <a:r>
              <a:rPr lang="en-ZA" b="1" dirty="0">
                <a:latin typeface="Calibri" panose="020F0502020204030204" pitchFamily="34" charset="0"/>
                <a:cs typeface="Calibri" panose="020F0502020204030204" pitchFamily="34" charset="0"/>
              </a:rPr>
              <a:t>	</a:t>
            </a:r>
          </a:p>
        </p:txBody>
      </p:sp>
      <p:pic>
        <p:nvPicPr>
          <p:cNvPr id="10" name="Picture 9">
            <a:extLst>
              <a:ext uri="{FF2B5EF4-FFF2-40B4-BE49-F238E27FC236}">
                <a16:creationId xmlns:a16="http://schemas.microsoft.com/office/drawing/2014/main" id="{1AF897A4-D4E8-44F2-98AA-05F0632D3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1019" y="1226791"/>
            <a:ext cx="9409961" cy="3237632"/>
          </a:xfrm>
          <a:prstGeom prst="rect">
            <a:avLst/>
          </a:prstGeom>
        </p:spPr>
      </p:pic>
    </p:spTree>
    <p:custDataLst>
      <p:tags r:id="rId1"/>
    </p:custDataLst>
    <p:extLst>
      <p:ext uri="{BB962C8B-B14F-4D97-AF65-F5344CB8AC3E}">
        <p14:creationId xmlns:p14="http://schemas.microsoft.com/office/powerpoint/2010/main" val="250615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6593343"/>
          </a:xfrm>
          <a:prstGeom prst="rect">
            <a:avLst/>
          </a:prstGeom>
          <a:noFill/>
        </p:spPr>
        <p:txBody>
          <a:bodyPr wrap="square" rtlCol="0">
            <a:spAutoFit/>
          </a:bodyPr>
          <a:lstStyle/>
          <a:p>
            <a:pPr marL="342900" lvl="0" indent="-342900" algn="just">
              <a:lnSpc>
                <a:spcPct val="107000"/>
              </a:lnSpc>
              <a:spcAft>
                <a:spcPts val="0"/>
              </a:spcAft>
              <a:buFont typeface="Symbol" panose="05050102010706020507" pitchFamily="18" charset="2"/>
              <a:buChar char=""/>
            </a:pPr>
            <a:r>
              <a:rPr lang="en-ZA" sz="2400" b="1" u="sng" dirty="0">
                <a:latin typeface="Calibri" panose="020F0502020204030204" pitchFamily="34" charset="0"/>
                <a:ea typeface="Calibri" panose="020F0502020204030204" pitchFamily="34" charset="0"/>
                <a:cs typeface="Times New Roman" panose="02020603050405020304" pitchFamily="18" charset="0"/>
              </a:rPr>
              <a:t>IN </a:t>
            </a:r>
            <a:r>
              <a:rPr lang="en-ZA" sz="2400" b="1" u="sng" dirty="0">
                <a:effectLst/>
                <a:latin typeface="Calibri" panose="020F0502020204030204" pitchFamily="34" charset="0"/>
                <a:ea typeface="Calibri" panose="020F0502020204030204" pitchFamily="34" charset="0"/>
                <a:cs typeface="Times New Roman" panose="02020603050405020304" pitchFamily="18" charset="0"/>
              </a:rPr>
              <a:t>DIM LIGHT</a:t>
            </a:r>
            <a:r>
              <a:rPr lang="en-Z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ZA" b="1" dirty="0">
                <a:latin typeface="Calibri" panose="020F0502020204030204" pitchFamily="34" charset="0"/>
                <a:ea typeface="Calibri" panose="020F0502020204030204" pitchFamily="34" charset="0"/>
                <a:cs typeface="Times New Roman" panose="02020603050405020304" pitchFamily="18" charset="0"/>
              </a:rPr>
              <a:t>;</a:t>
            </a:r>
            <a:r>
              <a:rPr lang="en-ZA" sz="1800" dirty="0">
                <a:effectLst/>
                <a:latin typeface="Calibri" panose="020F0502020204030204" pitchFamily="34" charset="0"/>
                <a:ea typeface="Calibri" panose="020F0502020204030204" pitchFamily="34" charset="0"/>
                <a:cs typeface="Times New Roman" panose="02020603050405020304" pitchFamily="18" charset="0"/>
              </a:rPr>
              <a:t> </a:t>
            </a:r>
          </a:p>
          <a:p>
            <a:pPr lvl="0" algn="just">
              <a:lnSpc>
                <a:spcPct val="107000"/>
              </a:lnSpc>
              <a:spcAft>
                <a:spcPts val="0"/>
              </a:spcAft>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pupil </a:t>
            </a:r>
            <a:r>
              <a:rPr lang="en-ZA" sz="2400" b="1" dirty="0">
                <a:latin typeface="Calibri" panose="020F0502020204030204" pitchFamily="34" charset="0"/>
                <a:ea typeface="Calibri" panose="020F0502020204030204" pitchFamily="34" charset="0"/>
                <a:cs typeface="Times New Roman" panose="02020603050405020304" pitchFamily="18" charset="0"/>
              </a:rPr>
              <a:t>dilates</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to allow </a:t>
            </a:r>
            <a:r>
              <a:rPr lang="en-ZA" sz="2400" b="1" u="sng" dirty="0">
                <a:effectLst/>
                <a:latin typeface="Calibri" panose="020F0502020204030204" pitchFamily="34" charset="0"/>
                <a:ea typeface="Calibri" panose="020F0502020204030204" pitchFamily="34" charset="0"/>
                <a:cs typeface="Times New Roman" panose="02020603050405020304" pitchFamily="18" charset="0"/>
              </a:rPr>
              <a:t>more</a:t>
            </a:r>
            <a:r>
              <a:rPr lang="en-ZA" sz="2400" b="1" dirty="0">
                <a:effectLst/>
                <a:latin typeface="Calibri" panose="020F0502020204030204" pitchFamily="34" charset="0"/>
                <a:ea typeface="Calibri" panose="020F0502020204030204" pitchFamily="34" charset="0"/>
                <a:cs typeface="Times New Roman" panose="02020603050405020304" pitchFamily="18" charset="0"/>
              </a:rPr>
              <a:t> light to enter the eye</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and reach the retina in order to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form a clear, sharp image</a:t>
            </a:r>
            <a:r>
              <a:rPr lang="en-ZA" sz="2400" dirty="0">
                <a:effectLst/>
                <a:latin typeface="Calibri" panose="020F0502020204030204" pitchFamily="34" charset="0"/>
                <a:ea typeface="Calibri" panose="020F0502020204030204" pitchFamily="34" charset="0"/>
                <a:cs typeface="Times New Roman" panose="02020603050405020304" pitchFamily="18" charset="0"/>
              </a:rPr>
              <a:t>.</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ZA" sz="2400" dirty="0">
                <a:effectLst/>
                <a:latin typeface="Calibri" panose="020F0502020204030204" pitchFamily="34" charset="0"/>
                <a:ea typeface="Calibri" panose="020F0502020204030204" pitchFamily="34" charset="0"/>
                <a:cs typeface="Times New Roman" panose="02020603050405020304" pitchFamily="18" charset="0"/>
              </a:rPr>
              <a:t>:</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radial </a:t>
            </a:r>
            <a:r>
              <a:rPr lang="en-ZA" sz="2400" dirty="0">
                <a:effectLst/>
                <a:latin typeface="Calibri" panose="020F0502020204030204" pitchFamily="34" charset="0"/>
                <a:ea typeface="Calibri" panose="020F0502020204030204" pitchFamily="34" charset="0"/>
                <a:cs typeface="Times New Roman" panose="02020603050405020304" pitchFamily="18" charset="0"/>
              </a:rPr>
              <a:t>muscles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contract </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b="1" dirty="0">
                <a:latin typeface="Calibri" panose="020F0502020204030204" pitchFamily="34" charset="0"/>
                <a:cs typeface="Calibri" panose="020F0502020204030204" pitchFamily="34" charset="0"/>
              </a:rPr>
              <a:t>RC</a:t>
            </a:r>
            <a:endParaRPr lang="en-ZA" sz="2400" b="1" baseline="30000" dirty="0">
              <a:latin typeface="Calibri" panose="020F0502020204030204" pitchFamily="34" charset="0"/>
              <a:cs typeface="Calibri" panose="020F0502020204030204" pitchFamily="34" charset="0"/>
            </a:endParaRPr>
          </a:p>
          <a:p>
            <a:pPr marL="342900" lvl="0" indent="-3429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lvl="0" indent="-3429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indent="-342900" algn="just">
              <a:lnSpc>
                <a:spcPct val="107000"/>
              </a:lnSpc>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circular </a:t>
            </a:r>
            <a:r>
              <a:rPr lang="en-ZA" sz="2400" dirty="0">
                <a:effectLst/>
                <a:latin typeface="Calibri" panose="020F0502020204030204" pitchFamily="34" charset="0"/>
                <a:ea typeface="Calibri" panose="020F0502020204030204" pitchFamily="34" charset="0"/>
                <a:cs typeface="Times New Roman" panose="02020603050405020304" pitchFamily="18" charset="0"/>
              </a:rPr>
              <a:t>muscles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relax</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b="1" dirty="0">
                <a:latin typeface="Calibri" panose="020F0502020204030204" pitchFamily="34" charset="0"/>
                <a:cs typeface="Calibri" panose="020F0502020204030204" pitchFamily="34" charset="0"/>
              </a:rPr>
              <a:t>CR</a:t>
            </a:r>
          </a:p>
          <a:p>
            <a:pPr marL="342900" indent="-342900" algn="just">
              <a:lnSpc>
                <a:spcPct val="107000"/>
              </a:lnSpc>
              <a:buFont typeface="+mj-lt"/>
              <a:buAutoNum type="arabicPeriod"/>
            </a:pPr>
            <a:endParaRPr lang="en-ZA" sz="2400" b="1" baseline="30000" dirty="0">
              <a:latin typeface="Calibri" panose="020F0502020204030204" pitchFamily="34" charset="0"/>
              <a:cs typeface="Calibri" panose="020F0502020204030204" pitchFamily="34" charset="0"/>
            </a:endParaRPr>
          </a:p>
          <a:p>
            <a:pPr marL="342900" indent="-342900" algn="just">
              <a:lnSpc>
                <a:spcPct val="107000"/>
              </a:lnSpc>
              <a:buFont typeface="+mj-lt"/>
              <a:buAutoNum type="arabicPeriod"/>
            </a:pPr>
            <a:endParaRPr lang="en-ZA" sz="2400" b="1" baseline="30000" dirty="0">
              <a:latin typeface="Calibri" panose="020F0502020204030204" pitchFamily="34" charset="0"/>
              <a:cs typeface="Calibri" panose="020F0502020204030204" pitchFamily="34" charset="0"/>
            </a:endParaRPr>
          </a:p>
          <a:p>
            <a:pPr marL="342900" indent="-342900" algn="just">
              <a:lnSpc>
                <a:spcPct val="107000"/>
              </a:lnSpc>
              <a:buFont typeface="+mj-lt"/>
              <a:buAutoNum type="arabicPeriod"/>
            </a:pPr>
            <a:endParaRPr lang="en-ZA" sz="2400" b="1" baseline="30000" dirty="0">
              <a:latin typeface="Calibri" panose="020F0502020204030204" pitchFamily="34" charset="0"/>
              <a:cs typeface="Calibri" panose="020F0502020204030204" pitchFamily="34" charset="0"/>
            </a:endParaRPr>
          </a:p>
          <a:p>
            <a:pPr marL="342900" indent="-342900" algn="just">
              <a:lnSpc>
                <a:spcPct val="107000"/>
              </a:lnSpc>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pupil</a:t>
            </a: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dilates </a:t>
            </a:r>
            <a:r>
              <a:rPr lang="en-ZA" sz="2400" dirty="0">
                <a:effectLst/>
                <a:latin typeface="Calibri" panose="020F0502020204030204" pitchFamily="34" charset="0"/>
                <a:ea typeface="Calibri" panose="020F0502020204030204" pitchFamily="34" charset="0"/>
                <a:cs typeface="Times New Roman" panose="02020603050405020304" pitchFamily="18" charset="0"/>
              </a:rPr>
              <a:t>(enlarges)</a:t>
            </a:r>
            <a:r>
              <a:rPr lang="en-ZA" sz="2400" b="1" dirty="0">
                <a:effectLst/>
                <a:latin typeface="Calibri" panose="020F0502020204030204" pitchFamily="34" charset="0"/>
                <a:ea typeface="Calibri" panose="020F0502020204030204" pitchFamily="34" charset="0"/>
                <a:cs typeface="Times New Roman" panose="02020603050405020304" pitchFamily="18" charset="0"/>
              </a:rPr>
              <a:t> </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More</a:t>
            </a:r>
            <a:r>
              <a:rPr lang="en-ZA" sz="2400" dirty="0">
                <a:effectLst/>
                <a:latin typeface="Calibri" panose="020F0502020204030204" pitchFamily="34" charset="0"/>
                <a:ea typeface="Calibri" panose="020F0502020204030204" pitchFamily="34" charset="0"/>
                <a:cs typeface="Times New Roman" panose="02020603050405020304" pitchFamily="18" charset="0"/>
              </a:rPr>
              <a:t> light enters.</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p>
          <a:p>
            <a:pPr marL="914400" algn="just">
              <a:lnSpc>
                <a:spcPct val="107000"/>
              </a:lnSpc>
              <a:spcAft>
                <a:spcPts val="0"/>
              </a:spcAft>
            </a:pP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ZA" dirty="0"/>
          </a:p>
        </p:txBody>
      </p:sp>
      <p:sp>
        <p:nvSpPr>
          <p:cNvPr id="4" name="TextBox 3">
            <a:extLst>
              <a:ext uri="{FF2B5EF4-FFF2-40B4-BE49-F238E27FC236}">
                <a16:creationId xmlns:a16="http://schemas.microsoft.com/office/drawing/2014/main" id="{AF95DD79-DA16-4F70-B8A8-1247EBFF269A}"/>
              </a:ext>
            </a:extLst>
          </p:cNvPr>
          <p:cNvSpPr txBox="1"/>
          <p:nvPr/>
        </p:nvSpPr>
        <p:spPr>
          <a:xfrm>
            <a:off x="8687416" y="5019134"/>
            <a:ext cx="2097124"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RC:CR:PDM</a:t>
            </a:r>
            <a:r>
              <a:rPr lang="en-ZA" b="1" dirty="0">
                <a:latin typeface="Calibri" panose="020F0502020204030204" pitchFamily="34" charset="0"/>
                <a:cs typeface="Calibri" panose="020F0502020204030204" pitchFamily="34" charset="0"/>
              </a:rPr>
              <a:t>	</a:t>
            </a:r>
          </a:p>
        </p:txBody>
      </p:sp>
      <p:sp>
        <p:nvSpPr>
          <p:cNvPr id="6" name="Arrow: Right 5">
            <a:extLst>
              <a:ext uri="{FF2B5EF4-FFF2-40B4-BE49-F238E27FC236}">
                <a16:creationId xmlns:a16="http://schemas.microsoft.com/office/drawing/2014/main" id="{A98DB84F-B46F-4307-9FC8-58764C115EA5}"/>
              </a:ext>
            </a:extLst>
          </p:cNvPr>
          <p:cNvSpPr/>
          <p:nvPr/>
        </p:nvSpPr>
        <p:spPr>
          <a:xfrm>
            <a:off x="7803215" y="5131743"/>
            <a:ext cx="681318" cy="21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8" name="Group 7">
            <a:extLst>
              <a:ext uri="{FF2B5EF4-FFF2-40B4-BE49-F238E27FC236}">
                <a16:creationId xmlns:a16="http://schemas.microsoft.com/office/drawing/2014/main" id="{4723C246-9E0E-4B40-9B41-A3A8BB6E6FCE}"/>
              </a:ext>
            </a:extLst>
          </p:cNvPr>
          <p:cNvGrpSpPr/>
          <p:nvPr/>
        </p:nvGrpSpPr>
        <p:grpSpPr>
          <a:xfrm>
            <a:off x="5876365" y="4596132"/>
            <a:ext cx="1723967" cy="1286961"/>
            <a:chOff x="5876365" y="4596132"/>
            <a:chExt cx="1723967" cy="1286961"/>
          </a:xfrm>
        </p:grpSpPr>
        <p:sp>
          <p:nvSpPr>
            <p:cNvPr id="7" name="Right Brace 6">
              <a:extLst>
                <a:ext uri="{FF2B5EF4-FFF2-40B4-BE49-F238E27FC236}">
                  <a16:creationId xmlns:a16="http://schemas.microsoft.com/office/drawing/2014/main" id="{AC256C35-2D78-4E7E-984A-B58545C0F828}"/>
                </a:ext>
              </a:extLst>
            </p:cNvPr>
            <p:cNvSpPr/>
            <p:nvPr/>
          </p:nvSpPr>
          <p:spPr>
            <a:xfrm>
              <a:off x="5876365" y="4596132"/>
              <a:ext cx="439270" cy="128696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ZA"/>
            </a:p>
          </p:txBody>
        </p:sp>
        <p:sp>
          <p:nvSpPr>
            <p:cNvPr id="5" name="TextBox 4">
              <a:extLst>
                <a:ext uri="{FF2B5EF4-FFF2-40B4-BE49-F238E27FC236}">
                  <a16:creationId xmlns:a16="http://schemas.microsoft.com/office/drawing/2014/main" id="{82035A8F-DD1A-4EFE-869F-FBA0D5363A93}"/>
                </a:ext>
              </a:extLst>
            </p:cNvPr>
            <p:cNvSpPr txBox="1"/>
            <p:nvPr/>
          </p:nvSpPr>
          <p:spPr>
            <a:xfrm>
              <a:off x="6518518" y="5008779"/>
              <a:ext cx="1081814"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P  D  M</a:t>
              </a:r>
              <a:endParaRPr lang="en-ZA" sz="2400" dirty="0"/>
            </a:p>
          </p:txBody>
        </p:sp>
      </p:grpSp>
      <p:pic>
        <p:nvPicPr>
          <p:cNvPr id="9" name="Picture 8" descr="A picture containing indoor, brown, sitting, looking&#10;&#10;Description automatically generated">
            <a:extLst>
              <a:ext uri="{FF2B5EF4-FFF2-40B4-BE49-F238E27FC236}">
                <a16:creationId xmlns:a16="http://schemas.microsoft.com/office/drawing/2014/main" id="{EE54C898-361F-4217-A503-7D92F0F201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664" y="1922929"/>
            <a:ext cx="4410314" cy="2864223"/>
          </a:xfrm>
          <a:prstGeom prst="rect">
            <a:avLst/>
          </a:prstGeom>
        </p:spPr>
      </p:pic>
    </p:spTree>
    <p:custDataLst>
      <p:tags r:id="rId1"/>
    </p:custDataLst>
    <p:extLst>
      <p:ext uri="{BB962C8B-B14F-4D97-AF65-F5344CB8AC3E}">
        <p14:creationId xmlns:p14="http://schemas.microsoft.com/office/powerpoint/2010/main" val="1167086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additive="base">
                                        <p:cTn id="12"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xEl>
                                              <p:pRg st="2" end="2"/>
                                            </p:txEl>
                                          </p:spTgt>
                                        </p:tgtEl>
                                        <p:attrNameLst>
                                          <p:attrName>style.visibility</p:attrName>
                                        </p:attrNameLst>
                                      </p:cBhvr>
                                      <p:to>
                                        <p:strVal val="visible"/>
                                      </p:to>
                                    </p:set>
                                    <p:anim calcmode="lin" valueType="num">
                                      <p:cBhvr additive="base">
                                        <p:cTn id="18"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4" end="4"/>
                                            </p:txEl>
                                          </p:spTgt>
                                        </p:tgtEl>
                                        <p:attrNameLst>
                                          <p:attrName>style.visibility</p:attrName>
                                        </p:attrNameLst>
                                      </p:cBhvr>
                                      <p:to>
                                        <p:strVal val="visible"/>
                                      </p:to>
                                    </p:set>
                                    <p:anim calcmode="lin" valueType="num">
                                      <p:cBhvr additive="base">
                                        <p:cTn id="24"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xEl>
                                              <p:pRg st="7" end="7"/>
                                            </p:txEl>
                                          </p:spTgt>
                                        </p:tgtEl>
                                        <p:attrNameLst>
                                          <p:attrName>style.visibility</p:attrName>
                                        </p:attrNameLst>
                                      </p:cBhvr>
                                      <p:to>
                                        <p:strVal val="visible"/>
                                      </p:to>
                                    </p:set>
                                    <p:anim calcmode="lin" valueType="num">
                                      <p:cBhvr additive="base">
                                        <p:cTn id="30"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xEl>
                                              <p:pRg st="11" end="11"/>
                                            </p:txEl>
                                          </p:spTgt>
                                        </p:tgtEl>
                                        <p:attrNameLst>
                                          <p:attrName>style.visibility</p:attrName>
                                        </p:attrNameLst>
                                      </p:cBhvr>
                                      <p:to>
                                        <p:strVal val="visible"/>
                                      </p:to>
                                    </p:set>
                                    <p:anim calcmode="lin" valueType="num">
                                      <p:cBhvr additive="base">
                                        <p:cTn id="36"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xEl>
                                              <p:pRg st="14" end="14"/>
                                            </p:txEl>
                                          </p:spTgt>
                                        </p:tgtEl>
                                        <p:attrNameLst>
                                          <p:attrName>style.visibility</p:attrName>
                                        </p:attrNameLst>
                                      </p:cBhvr>
                                      <p:to>
                                        <p:strVal val="visible"/>
                                      </p:to>
                                    </p:set>
                                    <p:anim calcmode="lin" valueType="num">
                                      <p:cBhvr additive="base">
                                        <p:cTn id="42" dur="500" fill="hold"/>
                                        <p:tgtEl>
                                          <p:spTgt spid="16">
                                            <p:txEl>
                                              <p:pRg st="14" end="14"/>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6">
                                            <p:txEl>
                                              <p:pRg st="14" end="14"/>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1000"/>
                                        <p:tgtEl>
                                          <p:spTgt spid="8"/>
                                        </p:tgtEl>
                                      </p:cBhvr>
                                    </p:animEffect>
                                    <p:anim calcmode="lin" valueType="num">
                                      <p:cBhvr>
                                        <p:cTn id="49" dur="1000" fill="hold"/>
                                        <p:tgtEl>
                                          <p:spTgt spid="8"/>
                                        </p:tgtEl>
                                        <p:attrNameLst>
                                          <p:attrName>ppt_x</p:attrName>
                                        </p:attrNameLst>
                                      </p:cBhvr>
                                      <p:tavLst>
                                        <p:tav tm="0">
                                          <p:val>
                                            <p:strVal val="#ppt_x"/>
                                          </p:val>
                                        </p:tav>
                                        <p:tav tm="100000">
                                          <p:val>
                                            <p:strVal val="#ppt_x"/>
                                          </p:val>
                                        </p:tav>
                                      </p:tavLst>
                                    </p:anim>
                                    <p:anim calcmode="lin" valueType="num">
                                      <p:cBhvr>
                                        <p:cTn id="5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barn(inVertical)">
                                      <p:cBhvr>
                                        <p:cTn id="55" dur="500"/>
                                        <p:tgtEl>
                                          <p:spTgt spid="6"/>
                                        </p:tgtEl>
                                      </p:cBhvr>
                                    </p:animEffec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4"/>
                                        </p:tgtEl>
                                        <p:attrNameLst>
                                          <p:attrName>style.visibility</p:attrName>
                                        </p:attrNameLst>
                                      </p:cBhvr>
                                      <p:to>
                                        <p:strVal val="visible"/>
                                      </p:to>
                                    </p:set>
                                    <p:anim calcmode="lin" valueType="num">
                                      <p:cBhvr additive="base">
                                        <p:cTn id="60" dur="500" fill="hold"/>
                                        <p:tgtEl>
                                          <p:spTgt spid="4"/>
                                        </p:tgtEl>
                                        <p:attrNameLst>
                                          <p:attrName>ppt_x</p:attrName>
                                        </p:attrNameLst>
                                      </p:cBhvr>
                                      <p:tavLst>
                                        <p:tav tm="0">
                                          <p:val>
                                            <p:strVal val="#ppt_x"/>
                                          </p:val>
                                        </p:tav>
                                        <p:tav tm="100000">
                                          <p:val>
                                            <p:strVal val="#ppt_x"/>
                                          </p:val>
                                        </p:tav>
                                      </p:tavLst>
                                    </p:anim>
                                    <p:anim calcmode="lin" valueType="num">
                                      <p:cBhvr additive="base">
                                        <p:cTn id="6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764505"/>
          </a:xfrm>
          <a:prstGeom prst="rect">
            <a:avLst/>
          </a:prstGeom>
          <a:noFill/>
        </p:spPr>
        <p:txBody>
          <a:bodyPr wrap="square" rtlCol="0">
            <a:spAutoFit/>
          </a:bodyPr>
          <a:lstStyle/>
          <a:p>
            <a:pPr marL="914400" algn="just">
              <a:lnSpc>
                <a:spcPct val="107000"/>
              </a:lnSpc>
              <a:spcAft>
                <a:spcPts val="0"/>
              </a:spcAft>
            </a:pP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ZA" dirty="0"/>
          </a:p>
        </p:txBody>
      </p:sp>
      <p:sp>
        <p:nvSpPr>
          <p:cNvPr id="4" name="TextBox 3">
            <a:extLst>
              <a:ext uri="{FF2B5EF4-FFF2-40B4-BE49-F238E27FC236}">
                <a16:creationId xmlns:a16="http://schemas.microsoft.com/office/drawing/2014/main" id="{AF95DD79-DA16-4F70-B8A8-1247EBFF269A}"/>
              </a:ext>
            </a:extLst>
          </p:cNvPr>
          <p:cNvSpPr txBox="1"/>
          <p:nvPr/>
        </p:nvSpPr>
        <p:spPr>
          <a:xfrm>
            <a:off x="4374776" y="4989858"/>
            <a:ext cx="3151775" cy="769441"/>
          </a:xfrm>
          <a:prstGeom prst="rect">
            <a:avLst/>
          </a:prstGeom>
          <a:noFill/>
        </p:spPr>
        <p:txBody>
          <a:bodyPr wrap="square" rtlCol="0">
            <a:spAutoFit/>
          </a:bodyPr>
          <a:lstStyle/>
          <a:p>
            <a:r>
              <a:rPr lang="en-ZA" sz="4400" b="1" dirty="0">
                <a:latin typeface="Calibri" panose="020F0502020204030204" pitchFamily="34" charset="0"/>
                <a:cs typeface="Calibri" panose="020F0502020204030204" pitchFamily="34" charset="0"/>
              </a:rPr>
              <a:t>RC:CR:PDM</a:t>
            </a:r>
            <a:r>
              <a:rPr lang="en-ZA" b="1" dirty="0">
                <a:latin typeface="Calibri" panose="020F0502020204030204" pitchFamily="34" charset="0"/>
                <a:cs typeface="Calibri" panose="020F0502020204030204" pitchFamily="34" charset="0"/>
              </a:rPr>
              <a:t>	</a:t>
            </a:r>
          </a:p>
        </p:txBody>
      </p:sp>
      <p:pic>
        <p:nvPicPr>
          <p:cNvPr id="10" name="Picture 9">
            <a:extLst>
              <a:ext uri="{FF2B5EF4-FFF2-40B4-BE49-F238E27FC236}">
                <a16:creationId xmlns:a16="http://schemas.microsoft.com/office/drawing/2014/main" id="{B450CCBC-AF06-4705-B5AD-D7B3A63685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4886" y="1637309"/>
            <a:ext cx="8766207" cy="2988479"/>
          </a:xfrm>
          <a:prstGeom prst="rect">
            <a:avLst/>
          </a:prstGeom>
        </p:spPr>
      </p:pic>
    </p:spTree>
    <p:custDataLst>
      <p:tags r:id="rId1"/>
    </p:custDataLst>
    <p:extLst>
      <p:ext uri="{BB962C8B-B14F-4D97-AF65-F5344CB8AC3E}">
        <p14:creationId xmlns:p14="http://schemas.microsoft.com/office/powerpoint/2010/main" val="1091107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24F4566-1EEC-471E-833E-D6E6BD53A2D9}"/>
              </a:ext>
            </a:extLst>
          </p:cNvPr>
          <p:cNvGrpSpPr/>
          <p:nvPr/>
        </p:nvGrpSpPr>
        <p:grpSpPr>
          <a:xfrm>
            <a:off x="6323180" y="867601"/>
            <a:ext cx="2187746" cy="2700352"/>
            <a:chOff x="7228055" y="867601"/>
            <a:chExt cx="2187746" cy="2700352"/>
          </a:xfrm>
        </p:grpSpPr>
        <p:sp>
          <p:nvSpPr>
            <p:cNvPr id="4" name="TextBox 3">
              <a:extLst>
                <a:ext uri="{FF2B5EF4-FFF2-40B4-BE49-F238E27FC236}">
                  <a16:creationId xmlns:a16="http://schemas.microsoft.com/office/drawing/2014/main" id="{AF95DD79-DA16-4F70-B8A8-1247EBFF269A}"/>
                </a:ext>
              </a:extLst>
            </p:cNvPr>
            <p:cNvSpPr txBox="1"/>
            <p:nvPr/>
          </p:nvSpPr>
          <p:spPr>
            <a:xfrm>
              <a:off x="7318677" y="3106288"/>
              <a:ext cx="2097124"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RC:CR:PDM</a:t>
              </a:r>
              <a:r>
                <a:rPr lang="en-ZA" b="1" dirty="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7ED2A73B-B35E-40E9-BFF7-C7F9631C0DE3}"/>
                </a:ext>
              </a:extLst>
            </p:cNvPr>
            <p:cNvSpPr txBox="1"/>
            <p:nvPr/>
          </p:nvSpPr>
          <p:spPr>
            <a:xfrm>
              <a:off x="7228055" y="867601"/>
              <a:ext cx="1586753"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DIM LIGHT	</a:t>
              </a:r>
            </a:p>
          </p:txBody>
        </p:sp>
        <p:sp>
          <p:nvSpPr>
            <p:cNvPr id="13" name="Arrow: Down 12">
              <a:extLst>
                <a:ext uri="{FF2B5EF4-FFF2-40B4-BE49-F238E27FC236}">
                  <a16:creationId xmlns:a16="http://schemas.microsoft.com/office/drawing/2014/main" id="{042CD7A2-4B1D-48E2-91E2-59AAC90BF8AA}"/>
                </a:ext>
              </a:extLst>
            </p:cNvPr>
            <p:cNvSpPr/>
            <p:nvPr/>
          </p:nvSpPr>
          <p:spPr>
            <a:xfrm>
              <a:off x="7856251" y="1501570"/>
              <a:ext cx="510988" cy="1115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4" name="Group 13">
            <a:extLst>
              <a:ext uri="{FF2B5EF4-FFF2-40B4-BE49-F238E27FC236}">
                <a16:creationId xmlns:a16="http://schemas.microsoft.com/office/drawing/2014/main" id="{7DB06F4B-5131-4E53-A36B-7593C0A3A296}"/>
              </a:ext>
            </a:extLst>
          </p:cNvPr>
          <p:cNvGrpSpPr/>
          <p:nvPr/>
        </p:nvGrpSpPr>
        <p:grpSpPr>
          <a:xfrm>
            <a:off x="2774576" y="4258235"/>
            <a:ext cx="6494930" cy="1569660"/>
            <a:chOff x="2774576" y="4258235"/>
            <a:chExt cx="6494930" cy="1569660"/>
          </a:xfrm>
        </p:grpSpPr>
        <p:sp>
          <p:nvSpPr>
            <p:cNvPr id="15" name="TextBox 14">
              <a:extLst>
                <a:ext uri="{FF2B5EF4-FFF2-40B4-BE49-F238E27FC236}">
                  <a16:creationId xmlns:a16="http://schemas.microsoft.com/office/drawing/2014/main" id="{46E48C90-D1B8-4584-A170-474437636709}"/>
                </a:ext>
              </a:extLst>
            </p:cNvPr>
            <p:cNvSpPr txBox="1"/>
            <p:nvPr/>
          </p:nvSpPr>
          <p:spPr>
            <a:xfrm>
              <a:off x="2774576" y="4258235"/>
              <a:ext cx="6494930" cy="1569660"/>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PICK ONE AND KNOW IT BECAUSE WHICHEVER</a:t>
              </a:r>
            </a:p>
            <a:p>
              <a:endParaRPr lang="en-ZA" sz="2400" b="1" dirty="0">
                <a:latin typeface="Calibri" panose="020F0502020204030204" pitchFamily="34" charset="0"/>
                <a:cs typeface="Calibri" panose="020F0502020204030204" pitchFamily="34" charset="0"/>
              </a:endParaRPr>
            </a:p>
            <a:p>
              <a:endParaRPr lang="en-ZA" sz="2400" b="1" dirty="0">
                <a:latin typeface="Calibri" panose="020F0502020204030204" pitchFamily="34" charset="0"/>
                <a:cs typeface="Calibri" panose="020F0502020204030204" pitchFamily="34" charset="0"/>
              </a:endParaRPr>
            </a:p>
            <a:p>
              <a:r>
                <a:rPr lang="en-ZA" sz="2400" b="1" dirty="0">
                  <a:latin typeface="Calibri" panose="020F0502020204030204" pitchFamily="34" charset="0"/>
                  <a:cs typeface="Calibri" panose="020F0502020204030204" pitchFamily="34" charset="0"/>
                </a:rPr>
                <a:t> YOU KNOW, THE OPPOSITE IS TRUE</a:t>
              </a:r>
            </a:p>
          </p:txBody>
        </p:sp>
        <p:pic>
          <p:nvPicPr>
            <p:cNvPr id="18" name="Picture 17" descr="A close up of a logo&#10;&#10;Description automatically generated">
              <a:extLst>
                <a:ext uri="{FF2B5EF4-FFF2-40B4-BE49-F238E27FC236}">
                  <a16:creationId xmlns:a16="http://schemas.microsoft.com/office/drawing/2014/main" id="{4C8B79D9-54A8-403D-A62C-126870D828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6422" y="5043065"/>
              <a:ext cx="857250" cy="673060"/>
            </a:xfrm>
            <a:prstGeom prst="rect">
              <a:avLst/>
            </a:prstGeom>
          </p:spPr>
        </p:pic>
      </p:grpSp>
      <p:grpSp>
        <p:nvGrpSpPr>
          <p:cNvPr id="9" name="Group 8">
            <a:extLst>
              <a:ext uri="{FF2B5EF4-FFF2-40B4-BE49-F238E27FC236}">
                <a16:creationId xmlns:a16="http://schemas.microsoft.com/office/drawing/2014/main" id="{C50C4D2F-1112-4605-A782-BAB10CC1AD34}"/>
              </a:ext>
            </a:extLst>
          </p:cNvPr>
          <p:cNvGrpSpPr/>
          <p:nvPr/>
        </p:nvGrpSpPr>
        <p:grpSpPr>
          <a:xfrm>
            <a:off x="2135008" y="867602"/>
            <a:ext cx="2202622" cy="2801213"/>
            <a:chOff x="2344558" y="867602"/>
            <a:chExt cx="2202622" cy="2801213"/>
          </a:xfrm>
        </p:grpSpPr>
        <p:sp>
          <p:nvSpPr>
            <p:cNvPr id="10" name="TextBox 9">
              <a:extLst>
                <a:ext uri="{FF2B5EF4-FFF2-40B4-BE49-F238E27FC236}">
                  <a16:creationId xmlns:a16="http://schemas.microsoft.com/office/drawing/2014/main" id="{9083200F-4EAA-4A7E-95D0-3D953E672712}"/>
                </a:ext>
              </a:extLst>
            </p:cNvPr>
            <p:cNvSpPr txBox="1"/>
            <p:nvPr/>
          </p:nvSpPr>
          <p:spPr>
            <a:xfrm>
              <a:off x="2450056" y="3207150"/>
              <a:ext cx="2097124"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R</a:t>
              </a:r>
              <a:r>
                <a:rPr lang="en-ZA" sz="2400" b="1" baseline="30000" dirty="0">
                  <a:solidFill>
                    <a:srgbClr val="FF0000"/>
                  </a:solidFill>
                  <a:latin typeface="Calibri" panose="020F0502020204030204" pitchFamily="34" charset="0"/>
                  <a:cs typeface="Calibri" panose="020F0502020204030204" pitchFamily="34" charset="0"/>
                </a:rPr>
                <a:t>2  </a:t>
              </a:r>
              <a:r>
                <a:rPr lang="en-ZA" sz="2400" b="1" dirty="0">
                  <a:latin typeface="Calibri" panose="020F0502020204030204" pitchFamily="34" charset="0"/>
                  <a:cs typeface="Calibri" panose="020F0502020204030204" pitchFamily="34" charset="0"/>
                </a:rPr>
                <a:t>C</a:t>
              </a:r>
              <a:r>
                <a:rPr lang="en-ZA" sz="2400" b="1" baseline="30000" dirty="0">
                  <a:solidFill>
                    <a:srgbClr val="FF0000"/>
                  </a:solidFill>
                  <a:latin typeface="Calibri" panose="020F0502020204030204" pitchFamily="34" charset="0"/>
                  <a:cs typeface="Calibri" panose="020F0502020204030204" pitchFamily="34" charset="0"/>
                </a:rPr>
                <a:t>2 </a:t>
              </a:r>
              <a:r>
                <a:rPr lang="en-ZA" sz="2400" b="1" dirty="0">
                  <a:latin typeface="Calibri" panose="020F0502020204030204" pitchFamily="34" charset="0"/>
                  <a:cs typeface="Calibri" panose="020F0502020204030204" pitchFamily="34" charset="0"/>
                </a:rPr>
                <a:t>P  C  L</a:t>
              </a:r>
              <a:r>
                <a:rPr lang="en-ZA" b="1" dirty="0">
                  <a:latin typeface="Calibri" panose="020F0502020204030204" pitchFamily="34" charset="0"/>
                  <a:cs typeface="Calibri" panose="020F0502020204030204" pitchFamily="34" charset="0"/>
                </a:rPr>
                <a:t>	</a:t>
              </a:r>
            </a:p>
          </p:txBody>
        </p:sp>
        <p:sp>
          <p:nvSpPr>
            <p:cNvPr id="11" name="Arrow: Down 10">
              <a:extLst>
                <a:ext uri="{FF2B5EF4-FFF2-40B4-BE49-F238E27FC236}">
                  <a16:creationId xmlns:a16="http://schemas.microsoft.com/office/drawing/2014/main" id="{FB559CBD-A449-4D79-B4F1-5568D34596F3}"/>
                </a:ext>
              </a:extLst>
            </p:cNvPr>
            <p:cNvSpPr/>
            <p:nvPr/>
          </p:nvSpPr>
          <p:spPr>
            <a:xfrm>
              <a:off x="2987630" y="1530991"/>
              <a:ext cx="510988" cy="1115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5" name="TextBox 4">
              <a:extLst>
                <a:ext uri="{FF2B5EF4-FFF2-40B4-BE49-F238E27FC236}">
                  <a16:creationId xmlns:a16="http://schemas.microsoft.com/office/drawing/2014/main" id="{AB2B2EC4-0583-4927-BF85-3D80076D2960}"/>
                </a:ext>
              </a:extLst>
            </p:cNvPr>
            <p:cNvSpPr txBox="1"/>
            <p:nvPr/>
          </p:nvSpPr>
          <p:spPr>
            <a:xfrm>
              <a:off x="2344558" y="867602"/>
              <a:ext cx="2099837"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BRIGHT LIGHT</a:t>
              </a:r>
              <a:r>
                <a:rPr lang="en-ZA" sz="1800" b="1" dirty="0">
                  <a:latin typeface="Calibri" panose="020F0502020204030204" pitchFamily="34" charset="0"/>
                  <a:cs typeface="Calibri" panose="020F0502020204030204" pitchFamily="34" charset="0"/>
                </a:rPr>
                <a:t>	</a:t>
              </a:r>
              <a:endParaRPr lang="en-ZA" dirty="0"/>
            </a:p>
          </p:txBody>
        </p:sp>
      </p:grpSp>
      <p:sp>
        <p:nvSpPr>
          <p:cNvPr id="6" name="TextBox 5">
            <a:extLst>
              <a:ext uri="{FF2B5EF4-FFF2-40B4-BE49-F238E27FC236}">
                <a16:creationId xmlns:a16="http://schemas.microsoft.com/office/drawing/2014/main" id="{46AAB409-92F4-41EF-9BF0-C56FBC602D61}"/>
              </a:ext>
            </a:extLst>
          </p:cNvPr>
          <p:cNvSpPr txBox="1"/>
          <p:nvPr/>
        </p:nvSpPr>
        <p:spPr>
          <a:xfrm>
            <a:off x="4841375" y="1039906"/>
            <a:ext cx="555811"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VS</a:t>
            </a:r>
            <a:endParaRPr lang="en-ZA" sz="2400" dirty="0"/>
          </a:p>
        </p:txBody>
      </p:sp>
      <p:pic>
        <p:nvPicPr>
          <p:cNvPr id="16" name="Picture 15" descr="A close up of a logo&#10;&#10;Description automatically generated">
            <a:extLst>
              <a:ext uri="{FF2B5EF4-FFF2-40B4-BE49-F238E27FC236}">
                <a16:creationId xmlns:a16="http://schemas.microsoft.com/office/drawing/2014/main" id="{7CA66A8B-6048-4E52-A397-D0C9F0C6DA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633" y="1501570"/>
            <a:ext cx="2540682" cy="2066383"/>
          </a:xfrm>
          <a:prstGeom prst="rect">
            <a:avLst/>
          </a:prstGeom>
        </p:spPr>
      </p:pic>
      <p:pic>
        <p:nvPicPr>
          <p:cNvPr id="7" name="Picture 6">
            <a:extLst>
              <a:ext uri="{FF2B5EF4-FFF2-40B4-BE49-F238E27FC236}">
                <a16:creationId xmlns:a16="http://schemas.microsoft.com/office/drawing/2014/main" id="{37168AF0-1360-4ABF-B64C-0207133EF3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15988" y="7829"/>
            <a:ext cx="4276011" cy="2515217"/>
          </a:xfrm>
          <a:prstGeom prst="rect">
            <a:avLst/>
          </a:prstGeom>
        </p:spPr>
      </p:pic>
    </p:spTree>
    <p:extLst>
      <p:ext uri="{BB962C8B-B14F-4D97-AF65-F5344CB8AC3E}">
        <p14:creationId xmlns:p14="http://schemas.microsoft.com/office/powerpoint/2010/main" val="896813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1CC67CC-AD10-4F5D-80F5-FC396B3E8BAD}"/>
              </a:ext>
            </a:extLst>
          </p:cNvPr>
          <p:cNvGrpSpPr/>
          <p:nvPr/>
        </p:nvGrpSpPr>
        <p:grpSpPr>
          <a:xfrm>
            <a:off x="2097740" y="1039906"/>
            <a:ext cx="8973671" cy="3039036"/>
            <a:chOff x="2097740" y="1039906"/>
            <a:chExt cx="8973671" cy="3039036"/>
          </a:xfrm>
        </p:grpSpPr>
        <p:sp>
          <p:nvSpPr>
            <p:cNvPr id="4" name="TextBox 3">
              <a:extLst>
                <a:ext uri="{FF2B5EF4-FFF2-40B4-BE49-F238E27FC236}">
                  <a16:creationId xmlns:a16="http://schemas.microsoft.com/office/drawing/2014/main" id="{AF95DD79-DA16-4F70-B8A8-1247EBFF269A}"/>
                </a:ext>
              </a:extLst>
            </p:cNvPr>
            <p:cNvSpPr txBox="1"/>
            <p:nvPr/>
          </p:nvSpPr>
          <p:spPr>
            <a:xfrm>
              <a:off x="7495110" y="3247945"/>
              <a:ext cx="2097124"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RC:CR:PDM</a:t>
              </a:r>
              <a:r>
                <a:rPr lang="en-ZA" b="1" dirty="0">
                  <a:latin typeface="Calibri" panose="020F0502020204030204" pitchFamily="34" charset="0"/>
                  <a:cs typeface="Calibri" panose="020F0502020204030204" pitchFamily="34" charset="0"/>
                </a:rPr>
                <a:t>	</a:t>
              </a:r>
            </a:p>
          </p:txBody>
        </p:sp>
        <p:sp>
          <p:nvSpPr>
            <p:cNvPr id="10" name="TextBox 9">
              <a:extLst>
                <a:ext uri="{FF2B5EF4-FFF2-40B4-BE49-F238E27FC236}">
                  <a16:creationId xmlns:a16="http://schemas.microsoft.com/office/drawing/2014/main" id="{9083200F-4EAA-4A7E-95D0-3D953E672712}"/>
                </a:ext>
              </a:extLst>
            </p:cNvPr>
            <p:cNvSpPr txBox="1"/>
            <p:nvPr/>
          </p:nvSpPr>
          <p:spPr>
            <a:xfrm>
              <a:off x="2339788" y="3247945"/>
              <a:ext cx="1891553" cy="830997"/>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R</a:t>
              </a:r>
              <a:r>
                <a:rPr lang="en-ZA" sz="2400" b="1" baseline="30000" dirty="0">
                  <a:solidFill>
                    <a:srgbClr val="FF0000"/>
                  </a:solidFill>
                  <a:latin typeface="Calibri" panose="020F0502020204030204" pitchFamily="34" charset="0"/>
                  <a:cs typeface="Calibri" panose="020F0502020204030204" pitchFamily="34" charset="0"/>
                </a:rPr>
                <a:t>2  </a:t>
              </a:r>
              <a:r>
                <a:rPr lang="en-ZA" sz="2400" b="1" dirty="0">
                  <a:latin typeface="Calibri" panose="020F0502020204030204" pitchFamily="34" charset="0"/>
                  <a:cs typeface="Calibri" panose="020F0502020204030204" pitchFamily="34" charset="0"/>
                </a:rPr>
                <a:t>C</a:t>
              </a:r>
              <a:r>
                <a:rPr lang="en-ZA" sz="2400" b="1" baseline="30000" dirty="0">
                  <a:solidFill>
                    <a:srgbClr val="FF0000"/>
                  </a:solidFill>
                  <a:latin typeface="Calibri" panose="020F0502020204030204" pitchFamily="34" charset="0"/>
                  <a:cs typeface="Calibri" panose="020F0502020204030204" pitchFamily="34" charset="0"/>
                </a:rPr>
                <a:t>2 </a:t>
              </a:r>
              <a:r>
                <a:rPr lang="en-ZA" sz="2400" b="1" dirty="0">
                  <a:latin typeface="Calibri" panose="020F0502020204030204" pitchFamily="34" charset="0"/>
                  <a:cs typeface="Calibri" panose="020F0502020204030204" pitchFamily="34" charset="0"/>
                </a:rPr>
                <a:t>P  C  L 	</a:t>
              </a:r>
              <a:r>
                <a:rPr lang="en-ZA" b="1" dirty="0">
                  <a:latin typeface="Calibri" panose="020F0502020204030204" pitchFamily="34" charset="0"/>
                  <a:cs typeface="Calibri" panose="020F0502020204030204" pitchFamily="34" charset="0"/>
                </a:rPr>
                <a:t>	</a:t>
              </a:r>
            </a:p>
          </p:txBody>
        </p:sp>
        <p:sp>
          <p:nvSpPr>
            <p:cNvPr id="8" name="TextBox 7">
              <a:extLst>
                <a:ext uri="{FF2B5EF4-FFF2-40B4-BE49-F238E27FC236}">
                  <a16:creationId xmlns:a16="http://schemas.microsoft.com/office/drawing/2014/main" id="{7ED2A73B-B35E-40E9-BFF7-C7F9631C0DE3}"/>
                </a:ext>
              </a:extLst>
            </p:cNvPr>
            <p:cNvSpPr txBox="1"/>
            <p:nvPr/>
          </p:nvSpPr>
          <p:spPr>
            <a:xfrm>
              <a:off x="2097740" y="1039906"/>
              <a:ext cx="8973671"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BRIGHT LIGHT					VS				DIM LIGHT	</a:t>
              </a:r>
            </a:p>
          </p:txBody>
        </p:sp>
        <p:sp>
          <p:nvSpPr>
            <p:cNvPr id="11" name="Arrow: Down 10">
              <a:extLst>
                <a:ext uri="{FF2B5EF4-FFF2-40B4-BE49-F238E27FC236}">
                  <a16:creationId xmlns:a16="http://schemas.microsoft.com/office/drawing/2014/main" id="{FB559CBD-A449-4D79-B4F1-5568D34596F3}"/>
                </a:ext>
              </a:extLst>
            </p:cNvPr>
            <p:cNvSpPr/>
            <p:nvPr/>
          </p:nvSpPr>
          <p:spPr>
            <a:xfrm>
              <a:off x="2774576" y="1703295"/>
              <a:ext cx="510988" cy="1115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3" name="Arrow: Down 12">
              <a:extLst>
                <a:ext uri="{FF2B5EF4-FFF2-40B4-BE49-F238E27FC236}">
                  <a16:creationId xmlns:a16="http://schemas.microsoft.com/office/drawing/2014/main" id="{042CD7A2-4B1D-48E2-91E2-59AAC90BF8AA}"/>
                </a:ext>
              </a:extLst>
            </p:cNvPr>
            <p:cNvSpPr/>
            <p:nvPr/>
          </p:nvSpPr>
          <p:spPr>
            <a:xfrm>
              <a:off x="8144435" y="1703295"/>
              <a:ext cx="510988" cy="111584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3" name="TextBox 2">
            <a:extLst>
              <a:ext uri="{FF2B5EF4-FFF2-40B4-BE49-F238E27FC236}">
                <a16:creationId xmlns:a16="http://schemas.microsoft.com/office/drawing/2014/main" id="{957DBA06-1455-4EBE-9598-EDA50EE11019}"/>
              </a:ext>
            </a:extLst>
          </p:cNvPr>
          <p:cNvSpPr txBox="1"/>
          <p:nvPr/>
        </p:nvSpPr>
        <p:spPr>
          <a:xfrm>
            <a:off x="4843182" y="2113148"/>
            <a:ext cx="2277036" cy="523220"/>
          </a:xfrm>
          <a:prstGeom prst="rect">
            <a:avLst/>
          </a:prstGeom>
          <a:noFill/>
        </p:spPr>
        <p:txBody>
          <a:bodyPr wrap="square" rtlCol="0">
            <a:spAutoFit/>
          </a:bodyPr>
          <a:lstStyle/>
          <a:p>
            <a:r>
              <a:rPr lang="en-US" sz="2800" b="1" dirty="0">
                <a:solidFill>
                  <a:srgbClr val="002060"/>
                </a:solidFill>
                <a:latin typeface="Calibri" panose="020F0502020204030204" pitchFamily="34" charset="0"/>
                <a:cs typeface="Calibri" panose="020F0502020204030204" pitchFamily="34" charset="0"/>
              </a:rPr>
              <a:t>CONCLUSION</a:t>
            </a:r>
            <a:endParaRPr lang="en-ZA" sz="2800" b="1" dirty="0">
              <a:solidFill>
                <a:srgbClr val="00206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F96D1F6-7D22-4855-8506-9ADB302A09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7740" y="3967898"/>
            <a:ext cx="7102821" cy="2908956"/>
          </a:xfrm>
          <a:prstGeom prst="rect">
            <a:avLst/>
          </a:prstGeom>
        </p:spPr>
      </p:pic>
    </p:spTree>
    <p:extLst>
      <p:ext uri="{BB962C8B-B14F-4D97-AF65-F5344CB8AC3E}">
        <p14:creationId xmlns:p14="http://schemas.microsoft.com/office/powerpoint/2010/main" val="27883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ED1651B-4EE0-4B32-A00C-8345BB493225}"/>
              </a:ext>
            </a:extLst>
          </p:cNvPr>
          <p:cNvGrpSpPr/>
          <p:nvPr/>
        </p:nvGrpSpPr>
        <p:grpSpPr>
          <a:xfrm>
            <a:off x="968608" y="1138624"/>
            <a:ext cx="10009920" cy="5056205"/>
            <a:chOff x="968608" y="1138624"/>
            <a:chExt cx="10009920" cy="5056205"/>
          </a:xfrm>
        </p:grpSpPr>
        <p:grpSp>
          <p:nvGrpSpPr>
            <p:cNvPr id="4" name="Group 3">
              <a:extLst>
                <a:ext uri="{FF2B5EF4-FFF2-40B4-BE49-F238E27FC236}">
                  <a16:creationId xmlns:a16="http://schemas.microsoft.com/office/drawing/2014/main" id="{6F0D8DB7-05C7-4F11-8789-F8B949732870}"/>
                </a:ext>
              </a:extLst>
            </p:cNvPr>
            <p:cNvGrpSpPr/>
            <p:nvPr/>
          </p:nvGrpSpPr>
          <p:grpSpPr>
            <a:xfrm>
              <a:off x="4103444" y="1138624"/>
              <a:ext cx="3607754" cy="1443101"/>
              <a:chOff x="6703072" y="537499"/>
              <a:chExt cx="3607754" cy="1443101"/>
            </a:xfrm>
          </p:grpSpPr>
          <p:sp>
            <p:nvSpPr>
              <p:cNvPr id="5" name="Arrow: Chevron 4">
                <a:extLst>
                  <a:ext uri="{FF2B5EF4-FFF2-40B4-BE49-F238E27FC236}">
                    <a16:creationId xmlns:a16="http://schemas.microsoft.com/office/drawing/2014/main" id="{2624B1BC-821C-484C-97CE-D1E484BA40FE}"/>
                  </a:ext>
                </a:extLst>
              </p:cNvPr>
              <p:cNvSpPr/>
              <p:nvPr/>
            </p:nvSpPr>
            <p:spPr>
              <a:xfrm>
                <a:off x="6703072" y="537499"/>
                <a:ext cx="3607754" cy="1443101"/>
              </a:xfrm>
              <a:prstGeom prst="chevron">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6" name="Arrow: Chevron 4">
                <a:extLst>
                  <a:ext uri="{FF2B5EF4-FFF2-40B4-BE49-F238E27FC236}">
                    <a16:creationId xmlns:a16="http://schemas.microsoft.com/office/drawing/2014/main" id="{ADFBF5E4-1862-4845-A174-6168EDD7983D}"/>
                  </a:ext>
                </a:extLst>
              </p:cNvPr>
              <p:cNvSpPr txBox="1"/>
              <p:nvPr/>
            </p:nvSpPr>
            <p:spPr>
              <a:xfrm>
                <a:off x="7424623" y="537499"/>
                <a:ext cx="2164653" cy="1443101"/>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13970" rIns="0" bIns="13970" numCol="1" spcCol="1270" anchor="ctr" anchorCtr="0">
                <a:noAutofit/>
              </a:bodyPr>
              <a:lstStyle/>
              <a:p>
                <a:pPr marL="0" lvl="0" indent="0" algn="ctr" defTabSz="977900">
                  <a:lnSpc>
                    <a:spcPct val="90000"/>
                  </a:lnSpc>
                  <a:spcBef>
                    <a:spcPct val="0"/>
                  </a:spcBef>
                  <a:spcAft>
                    <a:spcPct val="35000"/>
                  </a:spcAft>
                  <a:buNone/>
                </a:pPr>
                <a:r>
                  <a:rPr lang="en-ZA" sz="2200" b="1" kern="1200" dirty="0"/>
                  <a:t>ACCOMODATION</a:t>
                </a:r>
                <a:endParaRPr lang="en-ZA" sz="2200" kern="1200" dirty="0"/>
              </a:p>
            </p:txBody>
          </p:sp>
        </p:grpSp>
        <p:pic>
          <p:nvPicPr>
            <p:cNvPr id="3" name="Picture 2" descr="A picture containing indoor, sitting, small, table&#10;&#10;Description automatically generated">
              <a:extLst>
                <a:ext uri="{FF2B5EF4-FFF2-40B4-BE49-F238E27FC236}">
                  <a16:creationId xmlns:a16="http://schemas.microsoft.com/office/drawing/2014/main" id="{318EA59B-65A1-4D14-9D79-F6DF79F5BC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9412" y="3104870"/>
              <a:ext cx="4479116" cy="3089959"/>
            </a:xfrm>
            <a:prstGeom prst="rect">
              <a:avLst/>
            </a:prstGeom>
          </p:spPr>
        </p:pic>
        <p:pic>
          <p:nvPicPr>
            <p:cNvPr id="8" name="Picture 7" descr="A picture containing game&#10;&#10;Description automatically generated">
              <a:extLst>
                <a:ext uri="{FF2B5EF4-FFF2-40B4-BE49-F238E27FC236}">
                  <a16:creationId xmlns:a16="http://schemas.microsoft.com/office/drawing/2014/main" id="{1F1AA5AC-3123-4A5C-BDAD-0D90E4DA0D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608" y="3104870"/>
              <a:ext cx="4158783" cy="3089959"/>
            </a:xfrm>
            <a:prstGeom prst="rect">
              <a:avLst/>
            </a:prstGeom>
          </p:spPr>
        </p:pic>
      </p:grpSp>
    </p:spTree>
    <p:extLst>
      <p:ext uri="{BB962C8B-B14F-4D97-AF65-F5344CB8AC3E}">
        <p14:creationId xmlns:p14="http://schemas.microsoft.com/office/powerpoint/2010/main" val="31800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0DFB99-243A-44BD-BDCD-7C16A75EC702}"/>
              </a:ext>
            </a:extLst>
          </p:cNvPr>
          <p:cNvSpPr txBox="1"/>
          <p:nvPr/>
        </p:nvSpPr>
        <p:spPr>
          <a:xfrm>
            <a:off x="1174376" y="2601241"/>
            <a:ext cx="10596283" cy="2050818"/>
          </a:xfrm>
          <a:prstGeom prst="rect">
            <a:avLst/>
          </a:prstGeom>
          <a:noFill/>
        </p:spPr>
        <p:txBody>
          <a:bodyPr wrap="square" rtlCol="0">
            <a:spAutoFit/>
          </a:bodyPr>
          <a:lstStyle/>
          <a:p>
            <a:pPr lvl="0" algn="just">
              <a:lnSpc>
                <a:spcPct val="107000"/>
              </a:lnSpc>
              <a:spcAft>
                <a:spcPts val="0"/>
              </a:spcAft>
            </a:pPr>
            <a:r>
              <a:rPr kumimoji="0" lang="en-ZA" altLang="en-US" sz="3200" b="1" i="0" u="none" strike="noStrike" cap="none" normalizeH="0" baseline="0" dirty="0">
                <a:ln>
                  <a:noFill/>
                </a:ln>
                <a:solidFill>
                  <a:schemeClr val="tx1"/>
                </a:solidFill>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Accommodation</a:t>
            </a:r>
            <a:r>
              <a:rPr kumimoji="0" lang="en-ZA"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is the ability of the eye to </a:t>
            </a:r>
            <a:r>
              <a:rPr kumimoji="0" lang="en-ZA"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alter the shape of the lens</a:t>
            </a:r>
            <a:r>
              <a:rPr kumimoji="0" lang="en-ZA"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to ensure that a </a:t>
            </a:r>
            <a:r>
              <a:rPr kumimoji="0" lang="en-ZA" altLang="en-US" sz="3200" b="1"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clear image always falls on the retina </a:t>
            </a:r>
            <a:r>
              <a:rPr kumimoji="0" lang="en-ZA" altLang="en-US" sz="320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whether the object is near or distant</a:t>
            </a:r>
            <a:r>
              <a:rPr kumimoji="0" lang="en-ZA" altLang="en-US" sz="32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lvl="0" algn="just">
              <a:lnSpc>
                <a:spcPct val="107000"/>
              </a:lnSpc>
              <a:spcAft>
                <a:spcPts val="0"/>
              </a:spcAft>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2">
            <a:extLst>
              <a:ext uri="{FF2B5EF4-FFF2-40B4-BE49-F238E27FC236}">
                <a16:creationId xmlns:a16="http://schemas.microsoft.com/office/drawing/2014/main" id="{1DF5CED9-D0BC-41D4-A776-763BB47C7A4D}"/>
              </a:ext>
            </a:extLst>
          </p:cNvPr>
          <p:cNvSpPr>
            <a:spLocks noChangeArrowheads="1"/>
          </p:cNvSpPr>
          <p:nvPr/>
        </p:nvSpPr>
        <p:spPr bwMode="auto">
          <a:xfrm>
            <a:off x="6003634" y="-410034"/>
            <a:ext cx="184731" cy="1277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Z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ZA" altLang="en-US" sz="1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Z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ZA" altLang="en-US" sz="1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Z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lang="en-ZA" altLang="en-US" sz="1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ZA" altLang="en-US" sz="11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949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1000"/>
                                        <p:tgtEl>
                                          <p:spTgt spid="16">
                                            <p:txEl>
                                              <p:pRg st="0" end="0"/>
                                            </p:txEl>
                                          </p:spTgt>
                                        </p:tgtEl>
                                      </p:cBhvr>
                                    </p:animEffect>
                                    <p:anim calcmode="lin" valueType="num">
                                      <p:cBhvr>
                                        <p:cTn id="8"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FD59039-D1F0-408B-A4AE-49AAF9595473}"/>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721223" y="179292"/>
            <a:ext cx="10596283" cy="6529288"/>
          </a:xfrm>
          <a:prstGeom prst="rect">
            <a:avLst/>
          </a:prstGeom>
          <a:noFill/>
        </p:spPr>
        <p:txBody>
          <a:bodyPr wrap="square" rtlCol="0">
            <a:spAutoFit/>
          </a:bodyPr>
          <a:lstStyle/>
          <a:p>
            <a:pPr marL="342900" lvl="0" indent="-342900" algn="just">
              <a:lnSpc>
                <a:spcPct val="107000"/>
              </a:lnSpc>
              <a:spcAft>
                <a:spcPts val="0"/>
              </a:spcAft>
              <a:buFont typeface="Symbol" panose="05050102010706020507" pitchFamily="18" charset="2"/>
              <a:buChar char=""/>
            </a:pPr>
            <a:r>
              <a:rPr kumimoji="0" lang="en-ZA" altLang="en-US" sz="2400" b="0"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FOR </a:t>
            </a:r>
            <a:r>
              <a:rPr kumimoji="0" lang="en-ZA"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NEAR VISION</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(observing objects closer than 6m);</a:t>
            </a:r>
          </a:p>
          <a:p>
            <a:pPr marL="342900" lvl="0" indent="-342900" algn="just">
              <a:lnSpc>
                <a:spcPct val="107000"/>
              </a:lnSpc>
              <a:spcAft>
                <a:spcPts val="0"/>
              </a:spcAft>
              <a:buFont typeface="Symbol" panose="05050102010706020507" pitchFamily="18" charset="2"/>
              <a:buChar char=""/>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Ciliary muscles contract </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457200" lvl="0" indent="-457200" algn="just">
              <a:lnSpc>
                <a:spcPct val="107000"/>
              </a:lnSpc>
              <a:spcAft>
                <a:spcPts val="0"/>
              </a:spcAft>
              <a:buFont typeface="+mj-lt"/>
              <a:buAutoNum type="arabicPeriod"/>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lang="en-ZA" altLang="en-US" sz="1400" dirty="0">
              <a:latin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Suspensory ligaments become slack (loosen)</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kumimoji="0" lang="en-ZA"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cs typeface="Calibri" panose="020F0502020204030204" pitchFamily="34" charset="0"/>
              </a:rPr>
              <a:t>Tension on the lens decreases</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lvl="0" indent="-457200" algn="just">
              <a:lnSpc>
                <a:spcPct val="107000"/>
              </a:lnSpc>
              <a:spcAft>
                <a:spcPts val="0"/>
              </a:spcAft>
              <a:buFont typeface="+mj-lt"/>
              <a:buAutoNum type="arabicPeriod"/>
            </a:pPr>
            <a:endParaRPr lang="en-ZA"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cs typeface="Calibri" panose="020F0502020204030204" pitchFamily="34" charset="0"/>
              </a:rPr>
              <a:t>Lens becomes </a:t>
            </a:r>
            <a:r>
              <a:rPr lang="en-ZA" altLang="en-US" sz="2400" b="1" dirty="0">
                <a:latin typeface="Calibri" panose="020F0502020204030204" pitchFamily="34" charset="0"/>
                <a:cs typeface="Calibri" panose="020F0502020204030204" pitchFamily="34" charset="0"/>
              </a:rPr>
              <a:t>more</a:t>
            </a:r>
            <a:r>
              <a:rPr lang="en-ZA" altLang="en-US" sz="2400" dirty="0">
                <a:latin typeface="Calibri" panose="020F0502020204030204" pitchFamily="34" charset="0"/>
                <a:cs typeface="Calibri" panose="020F0502020204030204" pitchFamily="34" charset="0"/>
              </a:rPr>
              <a:t> convex (bulgy)</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ea typeface="Calibri" panose="020F0502020204030204" pitchFamily="34" charset="0"/>
                <a:cs typeface="Calibri" panose="020F0502020204030204" pitchFamily="34" charset="0"/>
              </a:rPr>
              <a:t>More</a:t>
            </a: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refraction (bending) of light rays occurs</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kumimoji="0" lang="en-ZA"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cs typeface="Calibri" panose="020F0502020204030204" pitchFamily="34" charset="0"/>
              </a:rPr>
              <a:t>A clear image is focused on the retina</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ZA" altLang="en-US" sz="2400" dirty="0">
              <a:latin typeface="Calibri" panose="020F0502020204030204" pitchFamily="34" charset="0"/>
              <a:cs typeface="Calibri" panose="020F0502020204030204" pitchFamily="34"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211067A9-A1AF-4C34-9386-F0AEB48836B5}"/>
              </a:ext>
            </a:extLst>
          </p:cNvPr>
          <p:cNvGrpSpPr/>
          <p:nvPr/>
        </p:nvGrpSpPr>
        <p:grpSpPr>
          <a:xfrm>
            <a:off x="8777652" y="632636"/>
            <a:ext cx="2626376" cy="6053410"/>
            <a:chOff x="8777652" y="632636"/>
            <a:chExt cx="2626376" cy="6053410"/>
          </a:xfrm>
        </p:grpSpPr>
        <p:pic>
          <p:nvPicPr>
            <p:cNvPr id="15" name="Picture 14" descr="A close up of a logo&#10;&#10;Description automatically generated">
              <a:extLst>
                <a:ext uri="{FF2B5EF4-FFF2-40B4-BE49-F238E27FC236}">
                  <a16:creationId xmlns:a16="http://schemas.microsoft.com/office/drawing/2014/main" id="{FFEF18EC-C612-433B-BBFB-28F0486021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7652" y="632636"/>
              <a:ext cx="2626376" cy="2669842"/>
            </a:xfrm>
            <a:prstGeom prst="rect">
              <a:avLst/>
            </a:prstGeom>
          </p:spPr>
        </p:pic>
        <p:pic>
          <p:nvPicPr>
            <p:cNvPr id="18" name="Picture 17" descr="A close up of a piece of paper&#10;&#10;Description automatically generated">
              <a:extLst>
                <a:ext uri="{FF2B5EF4-FFF2-40B4-BE49-F238E27FC236}">
                  <a16:creationId xmlns:a16="http://schemas.microsoft.com/office/drawing/2014/main" id="{516DDEED-E277-4558-95B4-5D0CB95CD4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7652" y="3302478"/>
              <a:ext cx="2626376" cy="3383568"/>
            </a:xfrm>
            <a:prstGeom prst="rect">
              <a:avLst/>
            </a:prstGeom>
          </p:spPr>
        </p:pic>
      </p:grpSp>
    </p:spTree>
    <p:extLst>
      <p:ext uri="{BB962C8B-B14F-4D97-AF65-F5344CB8AC3E}">
        <p14:creationId xmlns:p14="http://schemas.microsoft.com/office/powerpoint/2010/main" val="175258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circle(in)">
                                      <p:cBhvr>
                                        <p:cTn id="7" dur="2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xEl>
                                              <p:pRg st="2" end="2"/>
                                            </p:txEl>
                                          </p:spTgt>
                                        </p:tgtEl>
                                        <p:attrNameLst>
                                          <p:attrName>style.visibility</p:attrName>
                                        </p:attrNameLst>
                                      </p:cBhvr>
                                      <p:to>
                                        <p:strVal val="visible"/>
                                      </p:to>
                                    </p:set>
                                    <p:animEffect transition="in" filter="fade">
                                      <p:cBhvr>
                                        <p:cTn id="17" dur="1000"/>
                                        <p:tgtEl>
                                          <p:spTgt spid="16">
                                            <p:txEl>
                                              <p:pRg st="2" end="2"/>
                                            </p:txEl>
                                          </p:spTgt>
                                        </p:tgtEl>
                                      </p:cBhvr>
                                    </p:animEffect>
                                    <p:anim calcmode="lin" valueType="num">
                                      <p:cBhvr>
                                        <p:cTn id="18" dur="1000" fill="hold"/>
                                        <p:tgtEl>
                                          <p:spTgt spid="16">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5" end="5"/>
                                            </p:txEl>
                                          </p:spTgt>
                                        </p:tgtEl>
                                        <p:attrNameLst>
                                          <p:attrName>style.visibility</p:attrName>
                                        </p:attrNameLst>
                                      </p:cBhvr>
                                      <p:to>
                                        <p:strVal val="visible"/>
                                      </p:to>
                                    </p:set>
                                    <p:animEffect transition="in" filter="fade">
                                      <p:cBhvr>
                                        <p:cTn id="24" dur="1000"/>
                                        <p:tgtEl>
                                          <p:spTgt spid="16">
                                            <p:txEl>
                                              <p:pRg st="5" end="5"/>
                                            </p:txEl>
                                          </p:spTgt>
                                        </p:tgtEl>
                                      </p:cBhvr>
                                    </p:animEffect>
                                    <p:anim calcmode="lin" valueType="num">
                                      <p:cBhvr>
                                        <p:cTn id="25" dur="1000" fill="hold"/>
                                        <p:tgtEl>
                                          <p:spTgt spid="16">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xEl>
                                              <p:pRg st="8" end="8"/>
                                            </p:txEl>
                                          </p:spTgt>
                                        </p:tgtEl>
                                        <p:attrNameLst>
                                          <p:attrName>style.visibility</p:attrName>
                                        </p:attrNameLst>
                                      </p:cBhvr>
                                      <p:to>
                                        <p:strVal val="visible"/>
                                      </p:to>
                                    </p:set>
                                    <p:animEffect transition="in" filter="fade">
                                      <p:cBhvr>
                                        <p:cTn id="31" dur="1000"/>
                                        <p:tgtEl>
                                          <p:spTgt spid="16">
                                            <p:txEl>
                                              <p:pRg st="8" end="8"/>
                                            </p:txEl>
                                          </p:spTgt>
                                        </p:tgtEl>
                                      </p:cBhvr>
                                    </p:animEffect>
                                    <p:anim calcmode="lin" valueType="num">
                                      <p:cBhvr>
                                        <p:cTn id="32" dur="1000" fill="hold"/>
                                        <p:tgtEl>
                                          <p:spTgt spid="16">
                                            <p:txEl>
                                              <p:pRg st="8" end="8"/>
                                            </p:txEl>
                                          </p:spTgt>
                                        </p:tgtEl>
                                        <p:attrNameLst>
                                          <p:attrName>ppt_x</p:attrName>
                                        </p:attrNameLst>
                                      </p:cBhvr>
                                      <p:tavLst>
                                        <p:tav tm="0">
                                          <p:val>
                                            <p:strVal val="#ppt_x"/>
                                          </p:val>
                                        </p:tav>
                                        <p:tav tm="100000">
                                          <p:val>
                                            <p:strVal val="#ppt_x"/>
                                          </p:val>
                                        </p:tav>
                                      </p:tavLst>
                                    </p:anim>
                                    <p:anim calcmode="lin" valueType="num">
                                      <p:cBhvr>
                                        <p:cTn id="33" dur="1000" fill="hold"/>
                                        <p:tgtEl>
                                          <p:spTgt spid="16">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xEl>
                                              <p:pRg st="11" end="11"/>
                                            </p:txEl>
                                          </p:spTgt>
                                        </p:tgtEl>
                                        <p:attrNameLst>
                                          <p:attrName>style.visibility</p:attrName>
                                        </p:attrNameLst>
                                      </p:cBhvr>
                                      <p:to>
                                        <p:strVal val="visible"/>
                                      </p:to>
                                    </p:set>
                                    <p:animEffect transition="in" filter="fade">
                                      <p:cBhvr>
                                        <p:cTn id="38" dur="1000"/>
                                        <p:tgtEl>
                                          <p:spTgt spid="16">
                                            <p:txEl>
                                              <p:pRg st="11" end="11"/>
                                            </p:txEl>
                                          </p:spTgt>
                                        </p:tgtEl>
                                      </p:cBhvr>
                                    </p:animEffect>
                                    <p:anim calcmode="lin" valueType="num">
                                      <p:cBhvr>
                                        <p:cTn id="39" dur="1000" fill="hold"/>
                                        <p:tgtEl>
                                          <p:spTgt spid="16">
                                            <p:txEl>
                                              <p:pRg st="11" end="11"/>
                                            </p:txEl>
                                          </p:spTgt>
                                        </p:tgtEl>
                                        <p:attrNameLst>
                                          <p:attrName>ppt_x</p:attrName>
                                        </p:attrNameLst>
                                      </p:cBhvr>
                                      <p:tavLst>
                                        <p:tav tm="0">
                                          <p:val>
                                            <p:strVal val="#ppt_x"/>
                                          </p:val>
                                        </p:tav>
                                        <p:tav tm="100000">
                                          <p:val>
                                            <p:strVal val="#ppt_x"/>
                                          </p:val>
                                        </p:tav>
                                      </p:tavLst>
                                    </p:anim>
                                    <p:anim calcmode="lin" valueType="num">
                                      <p:cBhvr>
                                        <p:cTn id="40" dur="1000" fill="hold"/>
                                        <p:tgtEl>
                                          <p:spTgt spid="16">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
                                            <p:txEl>
                                              <p:pRg st="13" end="13"/>
                                            </p:txEl>
                                          </p:spTgt>
                                        </p:tgtEl>
                                        <p:attrNameLst>
                                          <p:attrName>style.visibility</p:attrName>
                                        </p:attrNameLst>
                                      </p:cBhvr>
                                      <p:to>
                                        <p:strVal val="visible"/>
                                      </p:to>
                                    </p:set>
                                    <p:animEffect transition="in" filter="fade">
                                      <p:cBhvr>
                                        <p:cTn id="45" dur="1000"/>
                                        <p:tgtEl>
                                          <p:spTgt spid="16">
                                            <p:txEl>
                                              <p:pRg st="13" end="13"/>
                                            </p:txEl>
                                          </p:spTgt>
                                        </p:tgtEl>
                                      </p:cBhvr>
                                    </p:animEffect>
                                    <p:anim calcmode="lin" valueType="num">
                                      <p:cBhvr>
                                        <p:cTn id="46" dur="1000" fill="hold"/>
                                        <p:tgtEl>
                                          <p:spTgt spid="16">
                                            <p:txEl>
                                              <p:pRg st="13" end="13"/>
                                            </p:txEl>
                                          </p:spTgt>
                                        </p:tgtEl>
                                        <p:attrNameLst>
                                          <p:attrName>ppt_x</p:attrName>
                                        </p:attrNameLst>
                                      </p:cBhvr>
                                      <p:tavLst>
                                        <p:tav tm="0">
                                          <p:val>
                                            <p:strVal val="#ppt_x"/>
                                          </p:val>
                                        </p:tav>
                                        <p:tav tm="100000">
                                          <p:val>
                                            <p:strVal val="#ppt_x"/>
                                          </p:val>
                                        </p:tav>
                                      </p:tavLst>
                                    </p:anim>
                                    <p:anim calcmode="lin" valueType="num">
                                      <p:cBhvr>
                                        <p:cTn id="47" dur="1000" fill="hold"/>
                                        <p:tgtEl>
                                          <p:spTgt spid="16">
                                            <p:txEl>
                                              <p:pRg st="13" end="13"/>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6">
                                            <p:txEl>
                                              <p:pRg st="16" end="16"/>
                                            </p:txEl>
                                          </p:spTgt>
                                        </p:tgtEl>
                                        <p:attrNameLst>
                                          <p:attrName>style.visibility</p:attrName>
                                        </p:attrNameLst>
                                      </p:cBhvr>
                                      <p:to>
                                        <p:strVal val="visible"/>
                                      </p:to>
                                    </p:set>
                                    <p:animEffect transition="in" filter="fade">
                                      <p:cBhvr>
                                        <p:cTn id="52" dur="1000"/>
                                        <p:tgtEl>
                                          <p:spTgt spid="16">
                                            <p:txEl>
                                              <p:pRg st="16" end="16"/>
                                            </p:txEl>
                                          </p:spTgt>
                                        </p:tgtEl>
                                      </p:cBhvr>
                                    </p:animEffect>
                                    <p:anim calcmode="lin" valueType="num">
                                      <p:cBhvr>
                                        <p:cTn id="53" dur="1000" fill="hold"/>
                                        <p:tgtEl>
                                          <p:spTgt spid="16">
                                            <p:txEl>
                                              <p:pRg st="16" end="16"/>
                                            </p:txEl>
                                          </p:spTgt>
                                        </p:tgtEl>
                                        <p:attrNameLst>
                                          <p:attrName>ppt_x</p:attrName>
                                        </p:attrNameLst>
                                      </p:cBhvr>
                                      <p:tavLst>
                                        <p:tav tm="0">
                                          <p:val>
                                            <p:strVal val="#ppt_x"/>
                                          </p:val>
                                        </p:tav>
                                        <p:tav tm="100000">
                                          <p:val>
                                            <p:strVal val="#ppt_x"/>
                                          </p:val>
                                        </p:tav>
                                      </p:tavLst>
                                    </p:anim>
                                    <p:anim calcmode="lin" valueType="num">
                                      <p:cBhvr>
                                        <p:cTn id="54" dur="1000" fill="hold"/>
                                        <p:tgtEl>
                                          <p:spTgt spid="16">
                                            <p:txEl>
                                              <p:pRg st="16" end="1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135AA2-BF58-4ADE-BA72-B3EA6D45FBCE}"/>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721223" y="179292"/>
            <a:ext cx="10596283" cy="6990312"/>
          </a:xfrm>
          <a:prstGeom prst="rect">
            <a:avLst/>
          </a:prstGeom>
          <a:noFill/>
        </p:spPr>
        <p:txBody>
          <a:bodyPr wrap="square" rtlCol="0">
            <a:spAutoFit/>
          </a:bodyPr>
          <a:lstStyle/>
          <a:p>
            <a:pPr marL="342900" lvl="0" indent="-342900" algn="just">
              <a:lnSpc>
                <a:spcPct val="107000"/>
              </a:lnSpc>
              <a:spcAft>
                <a:spcPts val="0"/>
              </a:spcAft>
              <a:buFont typeface="Symbol" panose="05050102010706020507" pitchFamily="18" charset="2"/>
              <a:buChar char=""/>
            </a:pPr>
            <a:r>
              <a:rPr kumimoji="0" lang="en-ZA" altLang="en-US" sz="2400" b="0"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FOR </a:t>
            </a:r>
            <a:r>
              <a:rPr kumimoji="0" lang="en-ZA" altLang="en-US" sz="2400" b="1" i="0" u="sng"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DISTANT VISION</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 (observing objects 6m or further);</a:t>
            </a:r>
          </a:p>
          <a:p>
            <a:pPr marL="342900" lvl="0" indent="-342900" algn="just">
              <a:lnSpc>
                <a:spcPct val="107000"/>
              </a:lnSpc>
              <a:spcAft>
                <a:spcPts val="0"/>
              </a:spcAft>
              <a:buFont typeface="Symbol" panose="05050102010706020507" pitchFamily="18" charset="2"/>
              <a:buChar char=""/>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lvl="0" algn="just">
              <a:lnSpc>
                <a:spcPct val="107000"/>
              </a:lnSpc>
              <a:spcAft>
                <a:spcPts val="0"/>
              </a:spcAft>
            </a:pPr>
            <a:endParaRPr lang="en-ZA" altLang="en-US" sz="1400" dirty="0">
              <a:latin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Ciliary muscles relax </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457200" lvl="0" indent="-457200" algn="just">
              <a:lnSpc>
                <a:spcPct val="107000"/>
              </a:lnSpc>
              <a:spcAft>
                <a:spcPts val="0"/>
              </a:spcAft>
              <a:buFont typeface="+mj-lt"/>
              <a:buAutoNum type="arabicPeriod"/>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lang="en-ZA" altLang="en-US" sz="1400" dirty="0">
              <a:latin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Suspensory ligaments become taut (tightened)</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kumimoji="0" lang="en-ZA"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cs typeface="Calibri" panose="020F0502020204030204" pitchFamily="34" charset="0"/>
              </a:rPr>
              <a:t>Tension on the lens increases</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lvl="0" indent="-457200" algn="just">
              <a:lnSpc>
                <a:spcPct val="107000"/>
              </a:lnSpc>
              <a:spcAft>
                <a:spcPts val="0"/>
              </a:spcAft>
              <a:buFont typeface="+mj-lt"/>
              <a:buAutoNum type="arabicPeriod"/>
            </a:pPr>
            <a:endParaRPr lang="en-ZA" sz="1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cs typeface="Calibri" panose="020F0502020204030204" pitchFamily="34" charset="0"/>
              </a:rPr>
              <a:t>Lens becomes less convex (flatter)</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lang="en-ZA" altLang="en-US" sz="2400" dirty="0">
              <a:latin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lang="en-ZA" altLang="en-US" sz="1400" dirty="0">
              <a:latin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Less refraction (bending) of light rays occurs</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457200" lvl="0" indent="-457200" algn="just">
              <a:lnSpc>
                <a:spcPct val="107000"/>
              </a:lnSpc>
              <a:spcAft>
                <a:spcPts val="0"/>
              </a:spcAft>
              <a:buFont typeface="+mj-lt"/>
              <a:buAutoNum type="arabicPeriod"/>
            </a:pPr>
            <a:endParaRPr kumimoji="0" lang="en-Z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endParaRPr kumimoji="0" lang="en-ZA" altLang="en-US" sz="1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457200" lvl="0" indent="-457200" algn="just">
              <a:lnSpc>
                <a:spcPct val="107000"/>
              </a:lnSpc>
              <a:spcAft>
                <a:spcPts val="0"/>
              </a:spcAft>
              <a:buFont typeface="+mj-lt"/>
              <a:buAutoNum type="arabicPeriod"/>
            </a:pPr>
            <a:r>
              <a:rPr lang="en-ZA" altLang="en-US" sz="2400" dirty="0">
                <a:latin typeface="Calibri" panose="020F0502020204030204" pitchFamily="34" charset="0"/>
                <a:cs typeface="Calibri" panose="020F0502020204030204" pitchFamily="34" charset="0"/>
              </a:rPr>
              <a:t>A clear image is focused on the retina</a:t>
            </a:r>
            <a:r>
              <a:rPr lang="en-ZA" sz="2400" dirty="0">
                <a:solidFill>
                  <a:srgbClr val="FF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endParaRPr lang="en-ZA" altLang="en-US" sz="2400" dirty="0">
              <a:latin typeface="Calibri" panose="020F0502020204030204" pitchFamily="34" charset="0"/>
              <a:cs typeface="Calibri" panose="020F0502020204030204" pitchFamily="34"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8ED8A0A7-9BB8-4154-A5D3-DA155FE8F568}"/>
              </a:ext>
            </a:extLst>
          </p:cNvPr>
          <p:cNvGrpSpPr/>
          <p:nvPr/>
        </p:nvGrpSpPr>
        <p:grpSpPr>
          <a:xfrm>
            <a:off x="8771683" y="754049"/>
            <a:ext cx="2632346" cy="5817081"/>
            <a:chOff x="8771683" y="754049"/>
            <a:chExt cx="2632346" cy="5817081"/>
          </a:xfrm>
        </p:grpSpPr>
        <p:pic>
          <p:nvPicPr>
            <p:cNvPr id="11" name="Picture 10" descr="A screenshot of a cell phone&#10;&#10;Description automatically generated">
              <a:extLst>
                <a:ext uri="{FF2B5EF4-FFF2-40B4-BE49-F238E27FC236}">
                  <a16:creationId xmlns:a16="http://schemas.microsoft.com/office/drawing/2014/main" id="{A331C322-EB67-4D84-B579-4C263FC5A6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71683" y="3555522"/>
              <a:ext cx="2632345" cy="3015608"/>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B0F0599D-ED7C-480F-AC91-BD4E07C8D0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1684" y="754049"/>
              <a:ext cx="2632345" cy="2698379"/>
            </a:xfrm>
            <a:prstGeom prst="rect">
              <a:avLst/>
            </a:prstGeom>
          </p:spPr>
        </p:pic>
      </p:grpSp>
    </p:spTree>
    <p:extLst>
      <p:ext uri="{BB962C8B-B14F-4D97-AF65-F5344CB8AC3E}">
        <p14:creationId xmlns:p14="http://schemas.microsoft.com/office/powerpoint/2010/main" val="4025452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circle(in)">
                                      <p:cBhvr>
                                        <p:cTn id="7" dur="20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heel(1)">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fade">
                                      <p:cBhvr>
                                        <p:cTn id="17" dur="1000"/>
                                        <p:tgtEl>
                                          <p:spTgt spid="16">
                                            <p:txEl>
                                              <p:pRg st="3" end="3"/>
                                            </p:txEl>
                                          </p:spTgt>
                                        </p:tgtEl>
                                      </p:cBhvr>
                                    </p:animEffect>
                                    <p:anim calcmode="lin" valueType="num">
                                      <p:cBhvr>
                                        <p:cTn id="18" dur="1000" fill="hold"/>
                                        <p:tgtEl>
                                          <p:spTgt spid="16">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6">
                                            <p:txEl>
                                              <p:pRg st="6" end="6"/>
                                            </p:txEl>
                                          </p:spTgt>
                                        </p:tgtEl>
                                        <p:attrNameLst>
                                          <p:attrName>style.visibility</p:attrName>
                                        </p:attrNameLst>
                                      </p:cBhvr>
                                      <p:to>
                                        <p:strVal val="visible"/>
                                      </p:to>
                                    </p:set>
                                    <p:animEffect transition="in" filter="fade">
                                      <p:cBhvr>
                                        <p:cTn id="24" dur="1000"/>
                                        <p:tgtEl>
                                          <p:spTgt spid="16">
                                            <p:txEl>
                                              <p:pRg st="6" end="6"/>
                                            </p:txEl>
                                          </p:spTgt>
                                        </p:tgtEl>
                                      </p:cBhvr>
                                    </p:animEffect>
                                    <p:anim calcmode="lin" valueType="num">
                                      <p:cBhvr>
                                        <p:cTn id="25" dur="1000" fill="hold"/>
                                        <p:tgtEl>
                                          <p:spTgt spid="16">
                                            <p:txEl>
                                              <p:pRg st="6" end="6"/>
                                            </p:txEl>
                                          </p:spTgt>
                                        </p:tgtEl>
                                        <p:attrNameLst>
                                          <p:attrName>ppt_x</p:attrName>
                                        </p:attrNameLst>
                                      </p:cBhvr>
                                      <p:tavLst>
                                        <p:tav tm="0">
                                          <p:val>
                                            <p:strVal val="#ppt_x"/>
                                          </p:val>
                                        </p:tav>
                                        <p:tav tm="100000">
                                          <p:val>
                                            <p:strVal val="#ppt_x"/>
                                          </p:val>
                                        </p:tav>
                                      </p:tavLst>
                                    </p:anim>
                                    <p:anim calcmode="lin" valueType="num">
                                      <p:cBhvr>
                                        <p:cTn id="26" dur="1000" fill="hold"/>
                                        <p:tgtEl>
                                          <p:spTgt spid="16">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animEffect transition="in" filter="fade">
                                      <p:cBhvr>
                                        <p:cTn id="31" dur="1000"/>
                                        <p:tgtEl>
                                          <p:spTgt spid="16">
                                            <p:txEl>
                                              <p:pRg st="9" end="9"/>
                                            </p:txEl>
                                          </p:spTgt>
                                        </p:tgtEl>
                                      </p:cBhvr>
                                    </p:animEffect>
                                    <p:anim calcmode="lin" valueType="num">
                                      <p:cBhvr>
                                        <p:cTn id="32" dur="1000" fill="hold"/>
                                        <p:tgtEl>
                                          <p:spTgt spid="16">
                                            <p:txEl>
                                              <p:pRg st="9" end="9"/>
                                            </p:txEl>
                                          </p:spTgt>
                                        </p:tgtEl>
                                        <p:attrNameLst>
                                          <p:attrName>ppt_x</p:attrName>
                                        </p:attrNameLst>
                                      </p:cBhvr>
                                      <p:tavLst>
                                        <p:tav tm="0">
                                          <p:val>
                                            <p:strVal val="#ppt_x"/>
                                          </p:val>
                                        </p:tav>
                                        <p:tav tm="100000">
                                          <p:val>
                                            <p:strVal val="#ppt_x"/>
                                          </p:val>
                                        </p:tav>
                                      </p:tavLst>
                                    </p:anim>
                                    <p:anim calcmode="lin" valueType="num">
                                      <p:cBhvr>
                                        <p:cTn id="33" dur="1000" fill="hold"/>
                                        <p:tgtEl>
                                          <p:spTgt spid="16">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6">
                                            <p:txEl>
                                              <p:pRg st="12" end="12"/>
                                            </p:txEl>
                                          </p:spTgt>
                                        </p:tgtEl>
                                        <p:attrNameLst>
                                          <p:attrName>style.visibility</p:attrName>
                                        </p:attrNameLst>
                                      </p:cBhvr>
                                      <p:to>
                                        <p:strVal val="visible"/>
                                      </p:to>
                                    </p:set>
                                    <p:animEffect transition="in" filter="fade">
                                      <p:cBhvr>
                                        <p:cTn id="38" dur="1000"/>
                                        <p:tgtEl>
                                          <p:spTgt spid="16">
                                            <p:txEl>
                                              <p:pRg st="12" end="12"/>
                                            </p:txEl>
                                          </p:spTgt>
                                        </p:tgtEl>
                                      </p:cBhvr>
                                    </p:animEffect>
                                    <p:anim calcmode="lin" valueType="num">
                                      <p:cBhvr>
                                        <p:cTn id="39" dur="1000" fill="hold"/>
                                        <p:tgtEl>
                                          <p:spTgt spid="16">
                                            <p:txEl>
                                              <p:pRg st="12" end="12"/>
                                            </p:txEl>
                                          </p:spTgt>
                                        </p:tgtEl>
                                        <p:attrNameLst>
                                          <p:attrName>ppt_x</p:attrName>
                                        </p:attrNameLst>
                                      </p:cBhvr>
                                      <p:tavLst>
                                        <p:tav tm="0">
                                          <p:val>
                                            <p:strVal val="#ppt_x"/>
                                          </p:val>
                                        </p:tav>
                                        <p:tav tm="100000">
                                          <p:val>
                                            <p:strVal val="#ppt_x"/>
                                          </p:val>
                                        </p:tav>
                                      </p:tavLst>
                                    </p:anim>
                                    <p:anim calcmode="lin" valueType="num">
                                      <p:cBhvr>
                                        <p:cTn id="40" dur="1000" fill="hold"/>
                                        <p:tgtEl>
                                          <p:spTgt spid="16">
                                            <p:txEl>
                                              <p:pRg st="12" end="12"/>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6">
                                            <p:txEl>
                                              <p:pRg st="15" end="15"/>
                                            </p:txEl>
                                          </p:spTgt>
                                        </p:tgtEl>
                                        <p:attrNameLst>
                                          <p:attrName>style.visibility</p:attrName>
                                        </p:attrNameLst>
                                      </p:cBhvr>
                                      <p:to>
                                        <p:strVal val="visible"/>
                                      </p:to>
                                    </p:set>
                                    <p:animEffect transition="in" filter="fade">
                                      <p:cBhvr>
                                        <p:cTn id="45" dur="1000"/>
                                        <p:tgtEl>
                                          <p:spTgt spid="16">
                                            <p:txEl>
                                              <p:pRg st="15" end="15"/>
                                            </p:txEl>
                                          </p:spTgt>
                                        </p:tgtEl>
                                      </p:cBhvr>
                                    </p:animEffect>
                                    <p:anim calcmode="lin" valueType="num">
                                      <p:cBhvr>
                                        <p:cTn id="46" dur="1000" fill="hold"/>
                                        <p:tgtEl>
                                          <p:spTgt spid="16">
                                            <p:txEl>
                                              <p:pRg st="15" end="15"/>
                                            </p:txEl>
                                          </p:spTgt>
                                        </p:tgtEl>
                                        <p:attrNameLst>
                                          <p:attrName>ppt_x</p:attrName>
                                        </p:attrNameLst>
                                      </p:cBhvr>
                                      <p:tavLst>
                                        <p:tav tm="0">
                                          <p:val>
                                            <p:strVal val="#ppt_x"/>
                                          </p:val>
                                        </p:tav>
                                        <p:tav tm="100000">
                                          <p:val>
                                            <p:strVal val="#ppt_x"/>
                                          </p:val>
                                        </p:tav>
                                      </p:tavLst>
                                    </p:anim>
                                    <p:anim calcmode="lin" valueType="num">
                                      <p:cBhvr>
                                        <p:cTn id="47" dur="1000" fill="hold"/>
                                        <p:tgtEl>
                                          <p:spTgt spid="16">
                                            <p:txEl>
                                              <p:pRg st="15" end="15"/>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nodeType="clickEffect">
                                  <p:stCondLst>
                                    <p:cond delay="0"/>
                                  </p:stCondLst>
                                  <p:childTnLst>
                                    <p:set>
                                      <p:cBhvr>
                                        <p:cTn id="51" dur="1" fill="hold">
                                          <p:stCondLst>
                                            <p:cond delay="0"/>
                                          </p:stCondLst>
                                        </p:cTn>
                                        <p:tgtEl>
                                          <p:spTgt spid="16">
                                            <p:txEl>
                                              <p:pRg st="18" end="18"/>
                                            </p:txEl>
                                          </p:spTgt>
                                        </p:tgtEl>
                                        <p:attrNameLst>
                                          <p:attrName>style.visibility</p:attrName>
                                        </p:attrNameLst>
                                      </p:cBhvr>
                                      <p:to>
                                        <p:strVal val="visible"/>
                                      </p:to>
                                    </p:set>
                                    <p:animEffect transition="in" filter="fade">
                                      <p:cBhvr>
                                        <p:cTn id="52" dur="1000"/>
                                        <p:tgtEl>
                                          <p:spTgt spid="16">
                                            <p:txEl>
                                              <p:pRg st="18" end="18"/>
                                            </p:txEl>
                                          </p:spTgt>
                                        </p:tgtEl>
                                      </p:cBhvr>
                                    </p:animEffect>
                                    <p:anim calcmode="lin" valueType="num">
                                      <p:cBhvr>
                                        <p:cTn id="53" dur="1000" fill="hold"/>
                                        <p:tgtEl>
                                          <p:spTgt spid="16">
                                            <p:txEl>
                                              <p:pRg st="18" end="18"/>
                                            </p:txEl>
                                          </p:spTgt>
                                        </p:tgtEl>
                                        <p:attrNameLst>
                                          <p:attrName>ppt_x</p:attrName>
                                        </p:attrNameLst>
                                      </p:cBhvr>
                                      <p:tavLst>
                                        <p:tav tm="0">
                                          <p:val>
                                            <p:strVal val="#ppt_x"/>
                                          </p:val>
                                        </p:tav>
                                        <p:tav tm="100000">
                                          <p:val>
                                            <p:strVal val="#ppt_x"/>
                                          </p:val>
                                        </p:tav>
                                      </p:tavLst>
                                    </p:anim>
                                    <p:anim calcmode="lin" valueType="num">
                                      <p:cBhvr>
                                        <p:cTn id="54" dur="1000" fill="hold"/>
                                        <p:tgtEl>
                                          <p:spTgt spid="16">
                                            <p:txEl>
                                              <p:pRg st="18" end="1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0DFB99-243A-44BD-BDCD-7C16A75EC702}"/>
              </a:ext>
            </a:extLst>
          </p:cNvPr>
          <p:cNvSpPr txBox="1"/>
          <p:nvPr/>
        </p:nvSpPr>
        <p:spPr>
          <a:xfrm>
            <a:off x="1595717" y="3099582"/>
            <a:ext cx="10596283" cy="658835"/>
          </a:xfrm>
          <a:prstGeom prst="rect">
            <a:avLst/>
          </a:prstGeom>
          <a:noFill/>
        </p:spPr>
        <p:txBody>
          <a:bodyPr wrap="square" rtlCol="0">
            <a:spAutoFit/>
          </a:bodyPr>
          <a:lstStyle/>
          <a:p>
            <a:pPr lvl="0" algn="just">
              <a:lnSpc>
                <a:spcPct val="107000"/>
              </a:lnSpc>
              <a:spcAft>
                <a:spcPts val="0"/>
              </a:spcAft>
            </a:pPr>
            <a:r>
              <a:rPr lang="en-ZA" dirty="0">
                <a:latin typeface="Calibri" panose="020F0502020204030204" pitchFamily="34" charset="0"/>
                <a:ea typeface="Calibri" panose="020F0502020204030204" pitchFamily="34" charset="0"/>
                <a:cs typeface="Times New Roman" panose="02020603050405020304" pitchFamily="18" charset="0"/>
              </a:rPr>
              <a:t>							</a:t>
            </a:r>
            <a:r>
              <a:rPr lang="en-ZA" sz="3600" b="1" dirty="0">
                <a:latin typeface="Calibri" panose="020F0502020204030204" pitchFamily="34" charset="0"/>
                <a:ea typeface="Calibri" panose="020F0502020204030204" pitchFamily="34" charset="0"/>
                <a:cs typeface="Times New Roman" panose="02020603050405020304" pitchFamily="18" charset="0"/>
              </a:rPr>
              <a:t>REVISION</a:t>
            </a:r>
          </a:p>
        </p:txBody>
      </p:sp>
    </p:spTree>
    <p:extLst>
      <p:ext uri="{BB962C8B-B14F-4D97-AF65-F5344CB8AC3E}">
        <p14:creationId xmlns:p14="http://schemas.microsoft.com/office/powerpoint/2010/main" val="221011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C10658-A679-4BF9-9FE7-68098DA18F4C}"/>
              </a:ext>
            </a:extLst>
          </p:cNvPr>
          <p:cNvSpPr>
            <a:spLocks noGrp="1"/>
          </p:cNvSpPr>
          <p:nvPr>
            <p:ph type="ctrTitle"/>
          </p:nvPr>
        </p:nvSpPr>
        <p:spPr>
          <a:xfrm>
            <a:off x="573740" y="286872"/>
            <a:ext cx="11618259" cy="815788"/>
          </a:xfrm>
        </p:spPr>
        <p:txBody>
          <a:bodyPr>
            <a:normAutofit/>
          </a:bodyPr>
          <a:lstStyle/>
          <a:p>
            <a:pPr algn="ctr"/>
            <a:r>
              <a:rPr lang="en-ZA" sz="3600" b="1" dirty="0"/>
              <a:t>What the EXAM Guidelines say…</a:t>
            </a:r>
          </a:p>
        </p:txBody>
      </p:sp>
      <p:graphicFrame>
        <p:nvGraphicFramePr>
          <p:cNvPr id="7" name="Diagram 6">
            <a:extLst>
              <a:ext uri="{FF2B5EF4-FFF2-40B4-BE49-F238E27FC236}">
                <a16:creationId xmlns:a16="http://schemas.microsoft.com/office/drawing/2014/main" id="{C7BC9590-8673-4009-A2BC-BC09C1E72450}"/>
              </a:ext>
            </a:extLst>
          </p:cNvPr>
          <p:cNvGraphicFramePr/>
          <p:nvPr>
            <p:extLst>
              <p:ext uri="{D42A27DB-BD31-4B8C-83A1-F6EECF244321}">
                <p14:modId xmlns:p14="http://schemas.microsoft.com/office/powerpoint/2010/main" val="4060881733"/>
              </p:ext>
            </p:extLst>
          </p:nvPr>
        </p:nvGraphicFramePr>
        <p:xfrm>
          <a:off x="1694328" y="1506071"/>
          <a:ext cx="10497671" cy="249299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Box 3">
            <a:extLst>
              <a:ext uri="{FF2B5EF4-FFF2-40B4-BE49-F238E27FC236}">
                <a16:creationId xmlns:a16="http://schemas.microsoft.com/office/drawing/2014/main" id="{CAED61A7-EEF9-4A8A-9B1F-A26C93DF05DE}"/>
              </a:ext>
            </a:extLst>
          </p:cNvPr>
          <p:cNvSpPr txBox="1"/>
          <p:nvPr/>
        </p:nvSpPr>
        <p:spPr>
          <a:xfrm>
            <a:off x="-210112" y="2429400"/>
            <a:ext cx="10506636" cy="646331"/>
          </a:xfrm>
          <a:prstGeom prst="rect">
            <a:avLst/>
          </a:prstGeom>
          <a:noFill/>
        </p:spPr>
        <p:txBody>
          <a:bodyPr wrap="square" rtlCol="0">
            <a:spAutoFit/>
          </a:bodyPr>
          <a:lstStyle/>
          <a:p>
            <a:endParaRPr lang="en-ZA" b="1" dirty="0">
              <a:solidFill>
                <a:schemeClr val="bg1"/>
              </a:solidFill>
            </a:endParaRPr>
          </a:p>
          <a:p>
            <a:pPr marL="285750" indent="-285750">
              <a:buFont typeface="Wingdings" panose="05000000000000000000" pitchFamily="2" charset="2"/>
              <a:buChar char="v"/>
            </a:pPr>
            <a:endParaRPr lang="en-ZA" b="1" dirty="0">
              <a:solidFill>
                <a:schemeClr val="bg1"/>
              </a:solidFill>
            </a:endParaRPr>
          </a:p>
        </p:txBody>
      </p:sp>
    </p:spTree>
    <p:custDataLst>
      <p:tags r:id="rId1"/>
    </p:custDataLst>
    <p:extLst>
      <p:ext uri="{BB962C8B-B14F-4D97-AF65-F5344CB8AC3E}">
        <p14:creationId xmlns:p14="http://schemas.microsoft.com/office/powerpoint/2010/main" val="5562521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98EDB1F-C0DF-4734-B524-3A556A4FD588}"/>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6128344"/>
          </a:xfrm>
          <a:prstGeom prst="rect">
            <a:avLst/>
          </a:prstGeom>
          <a:noFill/>
        </p:spPr>
        <p:txBody>
          <a:bodyPr wrap="square" rtlCol="0">
            <a:spAutoFit/>
          </a:bodyPr>
          <a:lstStyle/>
          <a:p>
            <a:pPr lvl="0" algn="just">
              <a:lnSpc>
                <a:spcPct val="107000"/>
              </a:lnSpc>
              <a:spcAft>
                <a:spcPts val="0"/>
              </a:spcAft>
            </a:pPr>
            <a:r>
              <a:rPr lang="en-ZA" sz="2400" dirty="0">
                <a:effectLst/>
                <a:latin typeface="Calibri" panose="020F0502020204030204" pitchFamily="34" charset="0"/>
                <a:ea typeface="Calibri" panose="020F0502020204030204" pitchFamily="34" charset="0"/>
                <a:cs typeface="Times New Roman" panose="02020603050405020304" pitchFamily="18" charset="0"/>
              </a:rPr>
              <a:t>1.	The diagrams below show the human eye under different conditions.</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Which TWO diagrams above show the result when the ciliary muscles contract and the circular muscles of the iris relax?</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1 and 3</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3 and 2</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1 and 4</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4 and 2								</a:t>
            </a:r>
            <a:endParaRPr lang="en-ZA" sz="32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picture containing mirror&#10;&#10;Description automatically generated">
            <a:extLst>
              <a:ext uri="{FF2B5EF4-FFF2-40B4-BE49-F238E27FC236}">
                <a16:creationId xmlns:a16="http://schemas.microsoft.com/office/drawing/2014/main" id="{EFB7B7D6-3EA1-40CD-B713-69D9B0729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0516" y="675891"/>
            <a:ext cx="5344271" cy="2753109"/>
          </a:xfrm>
          <a:prstGeom prst="rect">
            <a:avLst/>
          </a:prstGeom>
        </p:spPr>
      </p:pic>
      <p:sp>
        <p:nvSpPr>
          <p:cNvPr id="5" name="TextBox 4">
            <a:extLst>
              <a:ext uri="{FF2B5EF4-FFF2-40B4-BE49-F238E27FC236}">
                <a16:creationId xmlns:a16="http://schemas.microsoft.com/office/drawing/2014/main" id="{9A614694-338C-41F3-AAE2-9BB5FD94018B}"/>
              </a:ext>
            </a:extLst>
          </p:cNvPr>
          <p:cNvSpPr txBox="1"/>
          <p:nvPr/>
        </p:nvSpPr>
        <p:spPr>
          <a:xfrm>
            <a:off x="4276164" y="4957482"/>
            <a:ext cx="1963271" cy="523220"/>
          </a:xfrm>
          <a:prstGeom prst="rect">
            <a:avLst/>
          </a:prstGeom>
          <a:noFill/>
        </p:spPr>
        <p:txBody>
          <a:bodyPr wrap="square" rtlCol="0">
            <a:spAutoFit/>
          </a:bodyPr>
          <a:lstStyle/>
          <a:p>
            <a:r>
              <a:rPr lang="en-ZA"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Answer:	D</a:t>
            </a:r>
            <a:endParaRPr lang="en-ZA" sz="2800" dirty="0"/>
          </a:p>
        </p:txBody>
      </p:sp>
    </p:spTree>
    <p:extLst>
      <p:ext uri="{BB962C8B-B14F-4D97-AF65-F5344CB8AC3E}">
        <p14:creationId xmlns:p14="http://schemas.microsoft.com/office/powerpoint/2010/main" val="3495891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xEl>
                                              <p:pRg st="9" end="9"/>
                                            </p:txEl>
                                          </p:spTgt>
                                        </p:tgtEl>
                                        <p:attrNameLst>
                                          <p:attrName>style.visibility</p:attrName>
                                        </p:attrNameLst>
                                      </p:cBhvr>
                                      <p:to>
                                        <p:strVal val="visible"/>
                                      </p:to>
                                    </p:set>
                                    <p:anim calcmode="lin" valueType="num">
                                      <p:cBhvr additive="base">
                                        <p:cTn id="18"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10" end="10"/>
                                            </p:txEl>
                                          </p:spTgt>
                                        </p:tgtEl>
                                        <p:attrNameLst>
                                          <p:attrName>style.visibility</p:attrName>
                                        </p:attrNameLst>
                                      </p:cBhvr>
                                      <p:to>
                                        <p:strVal val="visible"/>
                                      </p:to>
                                    </p:set>
                                    <p:anim calcmode="lin" valueType="num">
                                      <p:cBhvr additive="base">
                                        <p:cTn id="24" dur="500" fill="hold"/>
                                        <p:tgtEl>
                                          <p:spTgt spid="16">
                                            <p:txEl>
                                              <p:pRg st="10" end="1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xEl>
                                              <p:pRg st="11" end="11"/>
                                            </p:txEl>
                                          </p:spTgt>
                                        </p:tgtEl>
                                        <p:attrNameLst>
                                          <p:attrName>style.visibility</p:attrName>
                                        </p:attrNameLst>
                                      </p:cBhvr>
                                      <p:to>
                                        <p:strVal val="visible"/>
                                      </p:to>
                                    </p:set>
                                    <p:anim calcmode="lin" valueType="num">
                                      <p:cBhvr additive="base">
                                        <p:cTn id="30"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xEl>
                                              <p:pRg st="12" end="12"/>
                                            </p:txEl>
                                          </p:spTgt>
                                        </p:tgtEl>
                                        <p:attrNameLst>
                                          <p:attrName>style.visibility</p:attrName>
                                        </p:attrNameLst>
                                      </p:cBhvr>
                                      <p:to>
                                        <p:strVal val="visible"/>
                                      </p:to>
                                    </p:set>
                                    <p:anim calcmode="lin" valueType="num">
                                      <p:cBhvr additive="base">
                                        <p:cTn id="36" dur="500" fill="hold"/>
                                        <p:tgtEl>
                                          <p:spTgt spid="16">
                                            <p:txEl>
                                              <p:pRg st="12" end="1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xEl>
                                              <p:pRg st="13" end="13"/>
                                            </p:txEl>
                                          </p:spTgt>
                                        </p:tgtEl>
                                        <p:attrNameLst>
                                          <p:attrName>style.visibility</p:attrName>
                                        </p:attrNameLst>
                                      </p:cBhvr>
                                      <p:to>
                                        <p:strVal val="visible"/>
                                      </p:to>
                                    </p:set>
                                    <p:anim calcmode="lin" valueType="num">
                                      <p:cBhvr additive="base">
                                        <p:cTn id="42" dur="500" fill="hold"/>
                                        <p:tgtEl>
                                          <p:spTgt spid="16">
                                            <p:txEl>
                                              <p:pRg st="13" end="1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A203C62-4D91-4ABF-A346-0399FAB3D042}"/>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6128344"/>
          </a:xfrm>
          <a:prstGeom prst="rect">
            <a:avLst/>
          </a:prstGeom>
          <a:noFill/>
        </p:spPr>
        <p:txBody>
          <a:bodyPr wrap="square" rtlCol="0">
            <a:spAutoFit/>
          </a:bodyPr>
          <a:lstStyle/>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2</a:t>
            </a:r>
            <a:r>
              <a:rPr lang="en-ZA" sz="2400" dirty="0">
                <a:effectLst/>
                <a:latin typeface="Calibri" panose="020F0502020204030204" pitchFamily="34" charset="0"/>
                <a:ea typeface="Calibri" panose="020F0502020204030204" pitchFamily="34" charset="0"/>
                <a:cs typeface="Times New Roman" panose="02020603050405020304" pitchFamily="18" charset="0"/>
              </a:rPr>
              <a:t>.	The </a:t>
            </a:r>
            <a:r>
              <a:rPr lang="en-ZA" sz="2400" dirty="0">
                <a:latin typeface="Calibri" panose="020F0502020204030204" pitchFamily="34" charset="0"/>
                <a:ea typeface="Calibri" panose="020F0502020204030204" pitchFamily="34" charset="0"/>
                <a:cs typeface="Times New Roman" panose="02020603050405020304" pitchFamily="18" charset="0"/>
              </a:rPr>
              <a:t>graphs </a:t>
            </a:r>
            <a:r>
              <a:rPr lang="en-ZA" sz="2400" dirty="0">
                <a:effectLst/>
                <a:latin typeface="Calibri" panose="020F0502020204030204" pitchFamily="34" charset="0"/>
                <a:ea typeface="Calibri" panose="020F0502020204030204" pitchFamily="34" charset="0"/>
                <a:cs typeface="Times New Roman" panose="02020603050405020304" pitchFamily="18" charset="0"/>
              </a:rPr>
              <a:t>below show the curvature of the human lens when viewing objects at different distances.</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Which ONE of the following objects is closest to the human eye?</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4</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3</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2</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1									</a:t>
            </a: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4" name="Picture 3" descr="A screenshot of a video game&#10;&#10;Description automatically generated">
            <a:extLst>
              <a:ext uri="{FF2B5EF4-FFF2-40B4-BE49-F238E27FC236}">
                <a16:creationId xmlns:a16="http://schemas.microsoft.com/office/drawing/2014/main" id="{DEC32776-E1B5-4D8C-89B5-72E48D5C0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7959" y="1054287"/>
            <a:ext cx="5337683" cy="2898553"/>
          </a:xfrm>
          <a:prstGeom prst="rect">
            <a:avLst/>
          </a:prstGeom>
        </p:spPr>
      </p:pic>
      <p:sp>
        <p:nvSpPr>
          <p:cNvPr id="5" name="TextBox 4">
            <a:extLst>
              <a:ext uri="{FF2B5EF4-FFF2-40B4-BE49-F238E27FC236}">
                <a16:creationId xmlns:a16="http://schemas.microsoft.com/office/drawing/2014/main" id="{C0A604EA-5D44-4756-BE84-B0D603287DA0}"/>
              </a:ext>
            </a:extLst>
          </p:cNvPr>
          <p:cNvSpPr txBox="1"/>
          <p:nvPr/>
        </p:nvSpPr>
        <p:spPr>
          <a:xfrm>
            <a:off x="4595164" y="5136776"/>
            <a:ext cx="1963271" cy="523220"/>
          </a:xfrm>
          <a:prstGeom prst="rect">
            <a:avLst/>
          </a:prstGeom>
          <a:noFill/>
        </p:spPr>
        <p:txBody>
          <a:bodyPr wrap="square" rtlCol="0">
            <a:spAutoFit/>
          </a:bodyPr>
          <a:lstStyle/>
          <a:p>
            <a:r>
              <a:rPr lang="en-ZA"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Answer:	C</a:t>
            </a:r>
            <a:endParaRPr lang="en-ZA" sz="2800" dirty="0"/>
          </a:p>
        </p:txBody>
      </p:sp>
    </p:spTree>
    <p:extLst>
      <p:ext uri="{BB962C8B-B14F-4D97-AF65-F5344CB8AC3E}">
        <p14:creationId xmlns:p14="http://schemas.microsoft.com/office/powerpoint/2010/main" val="4184462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xEl>
                                              <p:pRg st="9" end="9"/>
                                            </p:txEl>
                                          </p:spTgt>
                                        </p:tgtEl>
                                        <p:attrNameLst>
                                          <p:attrName>style.visibility</p:attrName>
                                        </p:attrNameLst>
                                      </p:cBhvr>
                                      <p:to>
                                        <p:strVal val="visible"/>
                                      </p:to>
                                    </p:set>
                                    <p:anim calcmode="lin" valueType="num">
                                      <p:cBhvr additive="base">
                                        <p:cTn id="18"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10" end="10"/>
                                            </p:txEl>
                                          </p:spTgt>
                                        </p:tgtEl>
                                        <p:attrNameLst>
                                          <p:attrName>style.visibility</p:attrName>
                                        </p:attrNameLst>
                                      </p:cBhvr>
                                      <p:to>
                                        <p:strVal val="visible"/>
                                      </p:to>
                                    </p:set>
                                    <p:anim calcmode="lin" valueType="num">
                                      <p:cBhvr additive="base">
                                        <p:cTn id="24" dur="500" fill="hold"/>
                                        <p:tgtEl>
                                          <p:spTgt spid="16">
                                            <p:txEl>
                                              <p:pRg st="10" end="1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xEl>
                                              <p:pRg st="11" end="11"/>
                                            </p:txEl>
                                          </p:spTgt>
                                        </p:tgtEl>
                                        <p:attrNameLst>
                                          <p:attrName>style.visibility</p:attrName>
                                        </p:attrNameLst>
                                      </p:cBhvr>
                                      <p:to>
                                        <p:strVal val="visible"/>
                                      </p:to>
                                    </p:set>
                                    <p:anim calcmode="lin" valueType="num">
                                      <p:cBhvr additive="base">
                                        <p:cTn id="30"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xEl>
                                              <p:pRg st="12" end="12"/>
                                            </p:txEl>
                                          </p:spTgt>
                                        </p:tgtEl>
                                        <p:attrNameLst>
                                          <p:attrName>style.visibility</p:attrName>
                                        </p:attrNameLst>
                                      </p:cBhvr>
                                      <p:to>
                                        <p:strVal val="visible"/>
                                      </p:to>
                                    </p:set>
                                    <p:anim calcmode="lin" valueType="num">
                                      <p:cBhvr additive="base">
                                        <p:cTn id="36" dur="500" fill="hold"/>
                                        <p:tgtEl>
                                          <p:spTgt spid="16">
                                            <p:txEl>
                                              <p:pRg st="12" end="1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16">
                                            <p:txEl>
                                              <p:pRg st="13" end="13"/>
                                            </p:txEl>
                                          </p:spTgt>
                                        </p:tgtEl>
                                        <p:attrNameLst>
                                          <p:attrName>style.visibility</p:attrName>
                                        </p:attrNameLst>
                                      </p:cBhvr>
                                      <p:to>
                                        <p:strVal val="visible"/>
                                      </p:to>
                                    </p:set>
                                    <p:anim calcmode="lin" valueType="num">
                                      <p:cBhvr additive="base">
                                        <p:cTn id="42" dur="500" fill="hold"/>
                                        <p:tgtEl>
                                          <p:spTgt spid="16">
                                            <p:txEl>
                                              <p:pRg st="13" end="1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16">
                                            <p:txEl>
                                              <p:pRg st="13" end="1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71488F-8864-469A-BEEE-E2C374450EE0}"/>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5212068"/>
          </a:xfrm>
          <a:prstGeom prst="rect">
            <a:avLst/>
          </a:prstGeom>
          <a:noFill/>
        </p:spPr>
        <p:txBody>
          <a:bodyPr wrap="square" rtlCol="0">
            <a:spAutoFit/>
          </a:bodyPr>
          <a:lstStyle/>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3</a:t>
            </a:r>
            <a:r>
              <a:rPr lang="en-ZA" sz="2400" dirty="0">
                <a:effectLst/>
                <a:latin typeface="Calibri" panose="020F0502020204030204" pitchFamily="34" charset="0"/>
                <a:ea typeface="Calibri" panose="020F0502020204030204" pitchFamily="34" charset="0"/>
                <a:cs typeface="Times New Roman" panose="02020603050405020304" pitchFamily="18" charset="0"/>
              </a:rPr>
              <a:t>.	Diagram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A</a:t>
            </a:r>
            <a:r>
              <a:rPr lang="en-ZA" sz="2400" dirty="0">
                <a:effectLst/>
                <a:latin typeface="Calibri" panose="020F0502020204030204" pitchFamily="34" charset="0"/>
                <a:ea typeface="Calibri" panose="020F0502020204030204" pitchFamily="34" charset="0"/>
                <a:cs typeface="Times New Roman" panose="02020603050405020304" pitchFamily="18" charset="0"/>
              </a:rPr>
              <a:t> and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B </a:t>
            </a:r>
            <a:r>
              <a:rPr lang="en-ZA" sz="2400" dirty="0">
                <a:effectLst/>
                <a:latin typeface="Calibri" panose="020F0502020204030204" pitchFamily="34" charset="0"/>
                <a:ea typeface="Calibri" panose="020F0502020204030204" pitchFamily="34" charset="0"/>
                <a:cs typeface="Times New Roman" panose="02020603050405020304" pitchFamily="18" charset="0"/>
              </a:rPr>
              <a:t>below represent the same part of the same human eye </a:t>
            </a:r>
            <a:r>
              <a:rPr lang="en-ZA" sz="2400" dirty="0">
                <a:latin typeface="Calibri" panose="020F0502020204030204" pitchFamily="34" charset="0"/>
                <a:ea typeface="Calibri" panose="020F0502020204030204" pitchFamily="34" charset="0"/>
                <a:cs typeface="Times New Roman" panose="02020603050405020304" pitchFamily="18" charset="0"/>
              </a:rPr>
              <a:t>under 	different conditions.</a:t>
            </a: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	</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descr="A drawing of a person&#10;&#10;Description automatically generated">
            <a:extLst>
              <a:ext uri="{FF2B5EF4-FFF2-40B4-BE49-F238E27FC236}">
                <a16:creationId xmlns:a16="http://schemas.microsoft.com/office/drawing/2014/main" id="{37CB7BC4-AAF5-4E3F-8CE8-B2FBA521B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0161" y="1330970"/>
            <a:ext cx="7711629" cy="4196059"/>
          </a:xfrm>
          <a:prstGeom prst="rect">
            <a:avLst/>
          </a:prstGeom>
        </p:spPr>
      </p:pic>
    </p:spTree>
    <p:extLst>
      <p:ext uri="{BB962C8B-B14F-4D97-AF65-F5344CB8AC3E}">
        <p14:creationId xmlns:p14="http://schemas.microsoft.com/office/powerpoint/2010/main" val="2755507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267EC9E-8FD4-4F5A-9A08-171AB265B8C3}"/>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802641" y="179293"/>
            <a:ext cx="11389360" cy="5607241"/>
          </a:xfrm>
          <a:prstGeom prst="rect">
            <a:avLst/>
          </a:prstGeom>
          <a:noFill/>
        </p:spPr>
        <p:txBody>
          <a:bodyPr wrap="square" rtlCol="0">
            <a:spAutoFit/>
          </a:bodyPr>
          <a:lstStyle/>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	Which diagram, with a corresponding reason, represents a person looking at an 	object 10 metres away?</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Diagram </a:t>
            </a:r>
            <a:r>
              <a:rPr lang="en-ZA" sz="2400" b="1" dirty="0">
                <a:latin typeface="Calibri" panose="020F0502020204030204" pitchFamily="34" charset="0"/>
                <a:ea typeface="Calibri" panose="020F0502020204030204" pitchFamily="34" charset="0"/>
                <a:cs typeface="Times New Roman" panose="02020603050405020304" pitchFamily="18" charset="0"/>
              </a:rPr>
              <a:t>A</a:t>
            </a:r>
            <a:r>
              <a:rPr lang="en-ZA" sz="2400" dirty="0">
                <a:latin typeface="Calibri" panose="020F0502020204030204" pitchFamily="34" charset="0"/>
                <a:ea typeface="Calibri" panose="020F0502020204030204" pitchFamily="34" charset="0"/>
                <a:cs typeface="Times New Roman" panose="02020603050405020304" pitchFamily="18" charset="0"/>
              </a:rPr>
              <a:t> because the suspensory ligaments are taut/tight and the lens is less convex</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Diagram </a:t>
            </a:r>
            <a:r>
              <a:rPr lang="en-ZA" sz="2400" b="1" dirty="0">
                <a:latin typeface="Calibri" panose="020F0502020204030204" pitchFamily="34" charset="0"/>
                <a:ea typeface="Calibri" panose="020F0502020204030204" pitchFamily="34" charset="0"/>
                <a:cs typeface="Times New Roman" panose="02020603050405020304" pitchFamily="18" charset="0"/>
              </a:rPr>
              <a:t>A</a:t>
            </a:r>
            <a:r>
              <a:rPr lang="en-ZA" sz="2400" dirty="0">
                <a:latin typeface="Calibri" panose="020F0502020204030204" pitchFamily="34" charset="0"/>
                <a:ea typeface="Calibri" panose="020F0502020204030204" pitchFamily="34" charset="0"/>
                <a:cs typeface="Times New Roman" panose="02020603050405020304" pitchFamily="18" charset="0"/>
              </a:rPr>
              <a:t> because the lens is more convex and the suspensory ligaments are slack</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Diagram </a:t>
            </a:r>
            <a:r>
              <a:rPr lang="en-ZA" sz="2400" b="1" dirty="0">
                <a:latin typeface="Calibri" panose="020F0502020204030204" pitchFamily="34" charset="0"/>
                <a:ea typeface="Calibri" panose="020F0502020204030204" pitchFamily="34" charset="0"/>
                <a:cs typeface="Times New Roman" panose="02020603050405020304" pitchFamily="18" charset="0"/>
              </a:rPr>
              <a:t>B</a:t>
            </a:r>
            <a:r>
              <a:rPr lang="en-ZA" sz="2400" dirty="0">
                <a:latin typeface="Calibri" panose="020F0502020204030204" pitchFamily="34" charset="0"/>
                <a:ea typeface="Calibri" panose="020F0502020204030204" pitchFamily="34" charset="0"/>
                <a:cs typeface="Times New Roman" panose="02020603050405020304" pitchFamily="18" charset="0"/>
              </a:rPr>
              <a:t> because the lens is more convex the suspensory ligaments are slack</a:t>
            </a:r>
          </a:p>
          <a:p>
            <a:pPr marL="457200" lvl="0" indent="-457200" algn="just">
              <a:lnSpc>
                <a:spcPct val="107000"/>
              </a:lnSpc>
              <a:spcAft>
                <a:spcPts val="0"/>
              </a:spcAft>
              <a:buAutoNum type="alphaUcPeriod"/>
            </a:pPr>
            <a:r>
              <a:rPr lang="en-ZA" sz="2400" dirty="0">
                <a:latin typeface="Calibri" panose="020F0502020204030204" pitchFamily="34" charset="0"/>
                <a:ea typeface="Calibri" panose="020F0502020204030204" pitchFamily="34" charset="0"/>
                <a:cs typeface="Times New Roman" panose="02020603050405020304" pitchFamily="18" charset="0"/>
              </a:rPr>
              <a:t>Diagram </a:t>
            </a:r>
            <a:r>
              <a:rPr lang="en-ZA" sz="2400" b="1" dirty="0">
                <a:latin typeface="Calibri" panose="020F0502020204030204" pitchFamily="34" charset="0"/>
                <a:ea typeface="Calibri" panose="020F0502020204030204" pitchFamily="34" charset="0"/>
                <a:cs typeface="Times New Roman" panose="02020603050405020304" pitchFamily="18" charset="0"/>
              </a:rPr>
              <a:t>B</a:t>
            </a:r>
            <a:r>
              <a:rPr lang="en-ZA" sz="2400" dirty="0">
                <a:latin typeface="Calibri" panose="020F0502020204030204" pitchFamily="34" charset="0"/>
                <a:ea typeface="Calibri" panose="020F0502020204030204" pitchFamily="34" charset="0"/>
                <a:cs typeface="Times New Roman" panose="02020603050405020304" pitchFamily="18" charset="0"/>
              </a:rPr>
              <a:t> because the suspensory ligaments are taut/tight and the lens is less convex									</a:t>
            </a: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ZA" sz="2400"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drawing of a person&#10;&#10;Description automatically generated">
            <a:extLst>
              <a:ext uri="{FF2B5EF4-FFF2-40B4-BE49-F238E27FC236}">
                <a16:creationId xmlns:a16="http://schemas.microsoft.com/office/drawing/2014/main" id="{37CB7BC4-AAF5-4E3F-8CE8-B2FBA521BD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65095" y="179293"/>
            <a:ext cx="5028713" cy="2736228"/>
          </a:xfrm>
          <a:prstGeom prst="rect">
            <a:avLst/>
          </a:prstGeom>
        </p:spPr>
      </p:pic>
      <p:sp>
        <p:nvSpPr>
          <p:cNvPr id="4" name="TextBox 3">
            <a:extLst>
              <a:ext uri="{FF2B5EF4-FFF2-40B4-BE49-F238E27FC236}">
                <a16:creationId xmlns:a16="http://schemas.microsoft.com/office/drawing/2014/main" id="{6593DB0F-0371-4689-837F-8CA9BF39A78E}"/>
              </a:ext>
            </a:extLst>
          </p:cNvPr>
          <p:cNvSpPr txBox="1"/>
          <p:nvPr/>
        </p:nvSpPr>
        <p:spPr>
          <a:xfrm>
            <a:off x="4534050" y="5442608"/>
            <a:ext cx="1963271" cy="523220"/>
          </a:xfrm>
          <a:prstGeom prst="rect">
            <a:avLst/>
          </a:prstGeom>
          <a:noFill/>
        </p:spPr>
        <p:txBody>
          <a:bodyPr wrap="square" rtlCol="0">
            <a:spAutoFit/>
          </a:bodyPr>
          <a:lstStyle/>
          <a:p>
            <a:r>
              <a:rPr lang="en-ZA" sz="2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Answer:	D</a:t>
            </a:r>
            <a:endParaRPr lang="en-ZA" sz="2800" dirty="0"/>
          </a:p>
        </p:txBody>
      </p:sp>
    </p:spTree>
    <p:extLst>
      <p:ext uri="{BB962C8B-B14F-4D97-AF65-F5344CB8AC3E}">
        <p14:creationId xmlns:p14="http://schemas.microsoft.com/office/powerpoint/2010/main" val="3738259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xEl>
                                              <p:pRg st="7" end="7"/>
                                            </p:txEl>
                                          </p:spTgt>
                                        </p:tgtEl>
                                        <p:attrNameLst>
                                          <p:attrName>style.visibility</p:attrName>
                                        </p:attrNameLst>
                                      </p:cBhvr>
                                      <p:to>
                                        <p:strVal val="visible"/>
                                      </p:to>
                                    </p:set>
                                    <p:anim calcmode="lin" valueType="num">
                                      <p:cBhvr additive="base">
                                        <p:cTn id="12"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xEl>
                                              <p:pRg st="8" end="8"/>
                                            </p:txEl>
                                          </p:spTgt>
                                        </p:tgtEl>
                                        <p:attrNameLst>
                                          <p:attrName>style.visibility</p:attrName>
                                        </p:attrNameLst>
                                      </p:cBhvr>
                                      <p:to>
                                        <p:strVal val="visible"/>
                                      </p:to>
                                    </p:set>
                                    <p:anim calcmode="lin" valueType="num">
                                      <p:cBhvr additive="base">
                                        <p:cTn id="18"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9" end="9"/>
                                            </p:txEl>
                                          </p:spTgt>
                                        </p:tgtEl>
                                        <p:attrNameLst>
                                          <p:attrName>style.visibility</p:attrName>
                                        </p:attrNameLst>
                                      </p:cBhvr>
                                      <p:to>
                                        <p:strVal val="visible"/>
                                      </p:to>
                                    </p:set>
                                    <p:anim calcmode="lin" valueType="num">
                                      <p:cBhvr additive="base">
                                        <p:cTn id="24"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6">
                                            <p:txEl>
                                              <p:pRg st="10" end="10"/>
                                            </p:txEl>
                                          </p:spTgt>
                                        </p:tgtEl>
                                        <p:attrNameLst>
                                          <p:attrName>style.visibility</p:attrName>
                                        </p:attrNameLst>
                                      </p:cBhvr>
                                      <p:to>
                                        <p:strVal val="visible"/>
                                      </p:to>
                                    </p:set>
                                    <p:anim calcmode="lin" valueType="num">
                                      <p:cBhvr additive="base">
                                        <p:cTn id="30" dur="500" fill="hold"/>
                                        <p:tgtEl>
                                          <p:spTgt spid="16">
                                            <p:txEl>
                                              <p:pRg st="10" end="10"/>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6">
                                            <p:txEl>
                                              <p:pRg st="11" end="11"/>
                                            </p:txEl>
                                          </p:spTgt>
                                        </p:tgtEl>
                                        <p:attrNameLst>
                                          <p:attrName>style.visibility</p:attrName>
                                        </p:attrNameLst>
                                      </p:cBhvr>
                                      <p:to>
                                        <p:strVal val="visible"/>
                                      </p:to>
                                    </p:set>
                                    <p:anim calcmode="lin" valueType="num">
                                      <p:cBhvr additive="base">
                                        <p:cTn id="36"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1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B99E53-A7EC-490A-84E7-83C8FD84ACB9}"/>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6397585"/>
          </a:xfrm>
          <a:prstGeom prst="rect">
            <a:avLst/>
          </a:prstGeom>
          <a:noFill/>
        </p:spPr>
        <p:txBody>
          <a:bodyPr wrap="square" rtlCol="0">
            <a:spAutoFit/>
          </a:bodyPr>
          <a:lstStyle/>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4</a:t>
            </a:r>
            <a:r>
              <a:rPr lang="en-ZA" sz="2400" dirty="0">
                <a:effectLst/>
                <a:latin typeface="Calibri" panose="020F0502020204030204" pitchFamily="34" charset="0"/>
                <a:ea typeface="Calibri" panose="020F0502020204030204" pitchFamily="34" charset="0"/>
                <a:cs typeface="Times New Roman" panose="02020603050405020304" pitchFamily="18" charset="0"/>
              </a:rPr>
              <a:t>.	The </a:t>
            </a:r>
            <a:r>
              <a:rPr lang="en-ZA" sz="2400" dirty="0">
                <a:latin typeface="Calibri" panose="020F0502020204030204" pitchFamily="34" charset="0"/>
                <a:ea typeface="Calibri" panose="020F0502020204030204" pitchFamily="34" charset="0"/>
                <a:cs typeface="Times New Roman" panose="02020603050405020304" pitchFamily="18" charset="0"/>
              </a:rPr>
              <a:t>diagram </a:t>
            </a:r>
            <a:r>
              <a:rPr lang="en-ZA" sz="2400" dirty="0">
                <a:effectLst/>
                <a:latin typeface="Calibri" panose="020F0502020204030204" pitchFamily="34" charset="0"/>
                <a:ea typeface="Calibri" panose="020F0502020204030204" pitchFamily="34" charset="0"/>
                <a:cs typeface="Times New Roman" panose="02020603050405020304" pitchFamily="18" charset="0"/>
              </a:rPr>
              <a:t>below represents the structure of the human eye.</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4.1	Nocturnal animals sleep during the day and are active at night. Explain how part 	</a:t>
            </a:r>
            <a:r>
              <a:rPr lang="en-ZA" sz="2400" b="1" dirty="0">
                <a:latin typeface="Calibri" panose="020F0502020204030204" pitchFamily="34" charset="0"/>
                <a:ea typeface="Calibri" panose="020F0502020204030204" pitchFamily="34" charset="0"/>
                <a:cs typeface="Times New Roman" panose="02020603050405020304" pitchFamily="18" charset="0"/>
              </a:rPr>
              <a:t>B</a:t>
            </a:r>
            <a:r>
              <a:rPr lang="en-ZA" sz="2400" dirty="0">
                <a:latin typeface="Calibri" panose="020F0502020204030204" pitchFamily="34" charset="0"/>
                <a:ea typeface="Calibri" panose="020F0502020204030204" pitchFamily="34" charset="0"/>
                <a:cs typeface="Times New Roman" panose="02020603050405020304" pitchFamily="18" charset="0"/>
              </a:rPr>
              <a:t> of nocturnal animals will differ from that found in animals active during the 	day.																				(2)</a:t>
            </a:r>
          </a:p>
          <a:p>
            <a:pPr lvl="0" algn="just">
              <a:lnSpc>
                <a:spcPct val="107000"/>
              </a:lnSpc>
              <a:spcAft>
                <a:spcPts val="0"/>
              </a:spcAft>
            </a:pPr>
            <a:endPar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Answer:	</a:t>
            </a:r>
            <a:r>
              <a:rPr lang="en-ZA" sz="2400" dirty="0">
                <a:latin typeface="Calibri" panose="020F0502020204030204" pitchFamily="34" charset="0"/>
                <a:ea typeface="Calibri" panose="020F0502020204030204" pitchFamily="34" charset="0"/>
                <a:cs typeface="Times New Roman" panose="02020603050405020304" pitchFamily="18" charset="0"/>
              </a:rPr>
              <a:t>The pupil/part B can dilate more</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to allow more light to enter the</a:t>
            </a: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eye. </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picture containing drawing&#10;&#10;Description automatically generated">
            <a:extLst>
              <a:ext uri="{FF2B5EF4-FFF2-40B4-BE49-F238E27FC236}">
                <a16:creationId xmlns:a16="http://schemas.microsoft.com/office/drawing/2014/main" id="{FD571270-881D-43B4-9619-76FA54DA7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0128" y="761303"/>
            <a:ext cx="4372585" cy="2800741"/>
          </a:xfrm>
          <a:prstGeom prst="rect">
            <a:avLst/>
          </a:prstGeom>
        </p:spPr>
      </p:pic>
    </p:spTree>
    <p:extLst>
      <p:ext uri="{BB962C8B-B14F-4D97-AF65-F5344CB8AC3E}">
        <p14:creationId xmlns:p14="http://schemas.microsoft.com/office/powerpoint/2010/main" val="2791250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6">
                                            <p:txEl>
                                              <p:pRg st="9" end="9"/>
                                            </p:txEl>
                                          </p:spTgt>
                                        </p:tgtEl>
                                        <p:attrNameLst>
                                          <p:attrName>style.visibility</p:attrName>
                                        </p:attrNameLst>
                                      </p:cBhvr>
                                      <p:to>
                                        <p:strVal val="visible"/>
                                      </p:to>
                                    </p:set>
                                    <p:anim calcmode="lin" valueType="num">
                                      <p:cBhvr additive="base">
                                        <p:cTn id="18"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6">
                                            <p:txEl>
                                              <p:pRg st="11" end="11"/>
                                            </p:txEl>
                                          </p:spTgt>
                                        </p:tgtEl>
                                        <p:attrNameLst>
                                          <p:attrName>style.visibility</p:attrName>
                                        </p:attrNameLst>
                                      </p:cBhvr>
                                      <p:to>
                                        <p:strVal val="visible"/>
                                      </p:to>
                                    </p:set>
                                    <p:anim calcmode="lin" valueType="num">
                                      <p:cBhvr additive="base">
                                        <p:cTn id="24"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16">
                                            <p:txEl>
                                              <p:pRg st="11" end="11"/>
                                            </p:txEl>
                                          </p:spTgt>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6">
                                            <p:txEl>
                                              <p:pRg st="12" end="12"/>
                                            </p:txEl>
                                          </p:spTgt>
                                        </p:tgtEl>
                                        <p:attrNameLst>
                                          <p:attrName>style.visibility</p:attrName>
                                        </p:attrNameLst>
                                      </p:cBhvr>
                                      <p:to>
                                        <p:strVal val="visible"/>
                                      </p:to>
                                    </p:set>
                                    <p:anim calcmode="lin" valueType="num">
                                      <p:cBhvr additive="base">
                                        <p:cTn id="28" dur="500" fill="hold"/>
                                        <p:tgtEl>
                                          <p:spTgt spid="16">
                                            <p:txEl>
                                              <p:pRg st="12" end="1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1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9F1D4C-1FE0-4AC6-8CAD-1AB7A9329255}"/>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301213"/>
            <a:ext cx="10596283" cy="6397585"/>
          </a:xfrm>
          <a:prstGeom prst="rect">
            <a:avLst/>
          </a:prstGeom>
          <a:noFill/>
        </p:spPr>
        <p:txBody>
          <a:bodyPr wrap="square" rtlCol="0">
            <a:spAutoFit/>
          </a:bodyPr>
          <a:lstStyle/>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4.2	Describe how the iris controls the amount of light entering the eye when a 	person is exposed to bright light.													(4)</a:t>
            </a:r>
          </a:p>
          <a:p>
            <a:pPr lvl="0" algn="just">
              <a:lnSpc>
                <a:spcPct val="107000"/>
              </a:lnSpc>
              <a:spcAft>
                <a:spcPts val="0"/>
              </a:spcAft>
            </a:pPr>
            <a:endPar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Answer:	</a:t>
            </a:r>
            <a:r>
              <a:rPr lang="en-ZA" sz="2400" dirty="0">
                <a:latin typeface="Calibri" panose="020F0502020204030204" pitchFamily="34" charset="0"/>
                <a:ea typeface="Calibri" panose="020F0502020204030204" pitchFamily="34" charset="0"/>
                <a:cs typeface="Times New Roman" panose="02020603050405020304" pitchFamily="18" charset="0"/>
              </a:rPr>
              <a:t>-The radial muscles of the iris relax</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07000"/>
              </a:lnSpc>
            </a:pP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-Circular muscles of the iris contract</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07000"/>
              </a:lnSpc>
            </a:pP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-The pupil constricts</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07000"/>
              </a:lnSpc>
            </a:pP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-and less light enters the eye</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p>
          <a:p>
            <a:pPr algn="just">
              <a:lnSpc>
                <a:spcPct val="107000"/>
              </a:lnSpc>
            </a:pPr>
            <a:endPar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picture containing drawing&#10;&#10;Description automatically generated">
            <a:extLst>
              <a:ext uri="{FF2B5EF4-FFF2-40B4-BE49-F238E27FC236}">
                <a16:creationId xmlns:a16="http://schemas.microsoft.com/office/drawing/2014/main" id="{FD571270-881D-43B4-9619-76FA54DA73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4507" y="182172"/>
            <a:ext cx="4372585" cy="2800741"/>
          </a:xfrm>
          <a:prstGeom prst="rect">
            <a:avLst/>
          </a:prstGeom>
        </p:spPr>
      </p:pic>
    </p:spTree>
    <p:extLst>
      <p:ext uri="{BB962C8B-B14F-4D97-AF65-F5344CB8AC3E}">
        <p14:creationId xmlns:p14="http://schemas.microsoft.com/office/powerpoint/2010/main" val="62179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7" end="7"/>
                                            </p:txEl>
                                          </p:spTgt>
                                        </p:tgtEl>
                                        <p:attrNameLst>
                                          <p:attrName>style.visibility</p:attrName>
                                        </p:attrNameLst>
                                      </p:cBhvr>
                                      <p:to>
                                        <p:strVal val="visible"/>
                                      </p:to>
                                    </p:set>
                                    <p:anim calcmode="lin" valueType="num">
                                      <p:cBhvr additive="base">
                                        <p:cTn id="7"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9" end="9"/>
                                            </p:txEl>
                                          </p:spTgt>
                                        </p:tgtEl>
                                        <p:attrNameLst>
                                          <p:attrName>style.visibility</p:attrName>
                                        </p:attrNameLst>
                                      </p:cBhvr>
                                      <p:to>
                                        <p:strVal val="visible"/>
                                      </p:to>
                                    </p:set>
                                    <p:anim calcmode="lin" valueType="num">
                                      <p:cBhvr additive="base">
                                        <p:cTn id="13"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10" end="10"/>
                                            </p:txEl>
                                          </p:spTgt>
                                        </p:tgtEl>
                                        <p:attrNameLst>
                                          <p:attrName>style.visibility</p:attrName>
                                        </p:attrNameLst>
                                      </p:cBhvr>
                                      <p:to>
                                        <p:strVal val="visible"/>
                                      </p:to>
                                    </p:set>
                                    <p:anim calcmode="lin" valueType="num">
                                      <p:cBhvr additive="base">
                                        <p:cTn id="19" dur="500" fill="hold"/>
                                        <p:tgtEl>
                                          <p:spTgt spid="16">
                                            <p:txEl>
                                              <p:pRg st="10" end="1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11" end="11"/>
                                            </p:txEl>
                                          </p:spTgt>
                                        </p:tgtEl>
                                        <p:attrNameLst>
                                          <p:attrName>style.visibility</p:attrName>
                                        </p:attrNameLst>
                                      </p:cBhvr>
                                      <p:to>
                                        <p:strVal val="visible"/>
                                      </p:to>
                                    </p:set>
                                    <p:anim calcmode="lin" valueType="num">
                                      <p:cBhvr additive="base">
                                        <p:cTn id="25" dur="500" fill="hold"/>
                                        <p:tgtEl>
                                          <p:spTgt spid="16">
                                            <p:txEl>
                                              <p:pRg st="11" end="11"/>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11" end="11"/>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12" end="12"/>
                                            </p:txEl>
                                          </p:spTgt>
                                        </p:tgtEl>
                                        <p:attrNameLst>
                                          <p:attrName>style.visibility</p:attrName>
                                        </p:attrNameLst>
                                      </p:cBhvr>
                                      <p:to>
                                        <p:strVal val="visible"/>
                                      </p:to>
                                    </p:set>
                                    <p:anim calcmode="lin" valueType="num">
                                      <p:cBhvr additive="base">
                                        <p:cTn id="31" dur="500" fill="hold"/>
                                        <p:tgtEl>
                                          <p:spTgt spid="16">
                                            <p:txEl>
                                              <p:pRg st="12" end="1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12" end="1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FDFB8C-F107-4E8A-897F-4F85CE7ACF22}"/>
              </a:ext>
            </a:extLst>
          </p:cNvPr>
          <p:cNvPicPr>
            <a:picLocks noChangeAspect="1"/>
          </p:cNvPicPr>
          <p:nvPr/>
        </p:nvPicPr>
        <p:blipFill>
          <a:blip r:embed="rId2"/>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2509520" y="179293"/>
            <a:ext cx="8625840" cy="6002412"/>
          </a:xfrm>
          <a:prstGeom prst="rect">
            <a:avLst/>
          </a:prstGeom>
          <a:noFill/>
        </p:spPr>
        <p:txBody>
          <a:bodyPr wrap="square" rtlCol="0">
            <a:spAutoFit/>
          </a:bodyPr>
          <a:lstStyle/>
          <a:p>
            <a:pPr lvl="0" algn="just">
              <a:lnSpc>
                <a:spcPct val="107000"/>
              </a:lnSpc>
              <a:spcAft>
                <a:spcPts val="0"/>
              </a:spcAft>
            </a:pPr>
            <a:r>
              <a:rPr lang="en-ZA" sz="2400" dirty="0">
                <a:latin typeface="Calibri" panose="020F0502020204030204" pitchFamily="34" charset="0"/>
                <a:ea typeface="Calibri" panose="020F0502020204030204" pitchFamily="34" charset="0"/>
                <a:cs typeface="Times New Roman" panose="02020603050405020304" pitchFamily="18" charset="0"/>
              </a:rPr>
              <a:t>5.	A goalkeeper in a soccer match prevented a goal from being scored when he 	dived to save the goal after the ball the was kicked to him. Describe how his eye 	adjusted to see the ball as it travelled towards him.								                        (7)</a:t>
            </a:r>
          </a:p>
          <a:p>
            <a:pPr lvl="0" algn="just">
              <a:lnSpc>
                <a:spcPct val="107000"/>
              </a:lnSpc>
              <a:spcAft>
                <a:spcPts val="0"/>
              </a:spcAft>
            </a:pPr>
            <a:endPar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Answer:	</a:t>
            </a:r>
            <a:r>
              <a:rPr lang="en-ZA" sz="2400" dirty="0">
                <a:latin typeface="Calibri" panose="020F0502020204030204" pitchFamily="34" charset="0"/>
                <a:ea typeface="Calibri" panose="020F0502020204030204" pitchFamily="34" charset="0"/>
                <a:cs typeface="Times New Roman" panose="02020603050405020304" pitchFamily="18" charset="0"/>
              </a:rPr>
              <a:t>-Accommodation</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took place.</a:t>
            </a:r>
          </a:p>
          <a:p>
            <a:pPr algn="just">
              <a:lnSpc>
                <a:spcPct val="107000"/>
              </a:lnSpc>
            </a:pP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-The ciliary muscles contracted</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-Suspensory ligaments became slack.</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 </a:t>
            </a:r>
          </a:p>
          <a:p>
            <a:pPr algn="just">
              <a:lnSpc>
                <a:spcPct val="107000"/>
              </a:lnSpc>
            </a:pP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-This reduced the tension on his lens.</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-The lens became more convex/round</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-Refractive power of the lens was increased</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r>
              <a:rPr lang="en-ZA" sz="2400"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-An image of the ball fell on the retina.</a:t>
            </a: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endPar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51417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 calcmode="lin" valueType="num">
                                      <p:cBhvr additive="base">
                                        <p:cTn id="7"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2" end="2"/>
                                            </p:txEl>
                                          </p:spTgt>
                                        </p:tgtEl>
                                        <p:attrNameLst>
                                          <p:attrName>style.visibility</p:attrName>
                                        </p:attrNameLst>
                                      </p:cBhvr>
                                      <p:to>
                                        <p:strVal val="visible"/>
                                      </p:to>
                                    </p:set>
                                    <p:anim calcmode="lin" valueType="num">
                                      <p:cBhvr additive="base">
                                        <p:cTn id="13"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 calcmode="lin" valueType="num">
                                      <p:cBhvr additive="base">
                                        <p:cTn id="19" dur="500" fill="hold"/>
                                        <p:tgtEl>
                                          <p:spTgt spid="1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6">
                                            <p:txEl>
                                              <p:pRg st="4" end="4"/>
                                            </p:txEl>
                                          </p:spTgt>
                                        </p:tgtEl>
                                        <p:attrNameLst>
                                          <p:attrName>style.visibility</p:attrName>
                                        </p:attrNameLst>
                                      </p:cBhvr>
                                      <p:to>
                                        <p:strVal val="visible"/>
                                      </p:to>
                                    </p:set>
                                    <p:anim calcmode="lin" valueType="num">
                                      <p:cBhvr additive="base">
                                        <p:cTn id="25" dur="500" fill="hold"/>
                                        <p:tgtEl>
                                          <p:spTgt spid="16">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5" end="5"/>
                                            </p:txEl>
                                          </p:spTgt>
                                        </p:tgtEl>
                                        <p:attrNameLst>
                                          <p:attrName>style.visibility</p:attrName>
                                        </p:attrNameLst>
                                      </p:cBhvr>
                                      <p:to>
                                        <p:strVal val="visible"/>
                                      </p:to>
                                    </p:set>
                                    <p:anim calcmode="lin" valueType="num">
                                      <p:cBhvr additive="base">
                                        <p:cTn id="31" dur="500" fill="hold"/>
                                        <p:tgtEl>
                                          <p:spTgt spid="16">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xEl>
                                              <p:pRg st="6" end="6"/>
                                            </p:txEl>
                                          </p:spTgt>
                                        </p:tgtEl>
                                        <p:attrNameLst>
                                          <p:attrName>style.visibility</p:attrName>
                                        </p:attrNameLst>
                                      </p:cBhvr>
                                      <p:to>
                                        <p:strVal val="visible"/>
                                      </p:to>
                                    </p:set>
                                    <p:anim calcmode="lin" valueType="num">
                                      <p:cBhvr additive="base">
                                        <p:cTn id="37"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6">
                                            <p:txEl>
                                              <p:pRg st="7" end="7"/>
                                            </p:txEl>
                                          </p:spTgt>
                                        </p:tgtEl>
                                        <p:attrNameLst>
                                          <p:attrName>style.visibility</p:attrName>
                                        </p:attrNameLst>
                                      </p:cBhvr>
                                      <p:to>
                                        <p:strVal val="visible"/>
                                      </p:to>
                                    </p:set>
                                    <p:anim calcmode="lin" valueType="num">
                                      <p:cBhvr additive="base">
                                        <p:cTn id="43" dur="500" fill="hold"/>
                                        <p:tgtEl>
                                          <p:spTgt spid="16">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6">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
                                            <p:txEl>
                                              <p:pRg st="8" end="8"/>
                                            </p:txEl>
                                          </p:spTgt>
                                        </p:tgtEl>
                                        <p:attrNameLst>
                                          <p:attrName>style.visibility</p:attrName>
                                        </p:attrNameLst>
                                      </p:cBhvr>
                                      <p:to>
                                        <p:strVal val="visible"/>
                                      </p:to>
                                    </p:set>
                                    <p:anim calcmode="lin" valueType="num">
                                      <p:cBhvr additive="base">
                                        <p:cTn id="49" dur="500" fill="hold"/>
                                        <p:tgtEl>
                                          <p:spTgt spid="16">
                                            <p:txEl>
                                              <p:pRg st="8" end="8"/>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5607432"/>
          </a:xfrm>
          <a:prstGeom prst="rect">
            <a:avLst/>
          </a:prstGeom>
          <a:noFill/>
        </p:spPr>
        <p:txBody>
          <a:bodyPr wrap="square" rtlCol="0">
            <a:spAutoFit/>
          </a:bodyPr>
          <a:lstStyle/>
          <a:p>
            <a:pPr lvl="0" algn="just">
              <a:lnSpc>
                <a:spcPct val="107000"/>
              </a:lnSpc>
              <a:spcAft>
                <a:spcPts val="0"/>
              </a:spcAft>
            </a:pPr>
            <a:endParaRPr lang="en-ZA" sz="6600"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lvl="0" algn="just">
              <a:lnSpc>
                <a:spcPct val="107000"/>
              </a:lnSpc>
              <a:spcAft>
                <a:spcPts val="0"/>
              </a:spcAft>
            </a:pPr>
            <a:endParaRPr lang="en-ZA" sz="6600"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lvl="0" algn="just">
              <a:lnSpc>
                <a:spcPct val="107000"/>
              </a:lnSpc>
              <a:spcAft>
                <a:spcPts val="0"/>
              </a:spcAft>
            </a:pPr>
            <a:r>
              <a:rPr lang="en-ZA" sz="6600"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lvl="0" algn="just">
              <a:lnSpc>
                <a:spcPct val="107000"/>
              </a:lnSpc>
              <a:spcAft>
                <a:spcPts val="0"/>
              </a:spcAft>
            </a:pPr>
            <a:r>
              <a:rPr lang="en-ZA" sz="6600" b="1" dirty="0">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THE END</a:t>
            </a:r>
            <a:endParaRPr lang="en-ZA" sz="6600" b="1"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pPr>
            <a:r>
              <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p>
          <a:p>
            <a:pPr algn="just">
              <a:lnSpc>
                <a:spcPct val="107000"/>
              </a:lnSpc>
            </a:pPr>
            <a:endParaRPr lang="en-ZA" sz="2400" dirty="0">
              <a:solidFill>
                <a:srgbClr val="FF0000"/>
              </a:solidFill>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algn="just">
              <a:lnSpc>
                <a:spcPct val="107000"/>
              </a:lnSpc>
            </a:pPr>
            <a:r>
              <a:rPr lang="en-ZA" sz="24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p>
        </p:txBody>
      </p:sp>
      <p:pic>
        <p:nvPicPr>
          <p:cNvPr id="3" name="Picture 2" descr="A picture containing indoor, small, cup, table&#10;&#10;Description automatically generated">
            <a:extLst>
              <a:ext uri="{FF2B5EF4-FFF2-40B4-BE49-F238E27FC236}">
                <a16:creationId xmlns:a16="http://schemas.microsoft.com/office/drawing/2014/main" id="{E58B9B13-F2CD-4DC0-819B-6AD4F27A5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58715" y="557956"/>
            <a:ext cx="2613501" cy="1956693"/>
          </a:xfrm>
          <a:prstGeom prst="rect">
            <a:avLst/>
          </a:prstGeom>
        </p:spPr>
      </p:pic>
    </p:spTree>
    <p:extLst>
      <p:ext uri="{BB962C8B-B14F-4D97-AF65-F5344CB8AC3E}">
        <p14:creationId xmlns:p14="http://schemas.microsoft.com/office/powerpoint/2010/main" val="2768856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Effect transition="in" filter="wheel(1)">
                                      <p:cBhvr>
                                        <p:cTn id="13" dur="2000"/>
                                        <p:tgtEl>
                                          <p:spTgt spid="1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363107A-94D2-434A-A3C5-D097EEC0862A}"/>
              </a:ext>
            </a:extLst>
          </p:cNvPr>
          <p:cNvGrpSpPr/>
          <p:nvPr/>
        </p:nvGrpSpPr>
        <p:grpSpPr>
          <a:xfrm>
            <a:off x="2047585" y="2572088"/>
            <a:ext cx="8751525" cy="1444877"/>
            <a:chOff x="2047585" y="2572088"/>
            <a:chExt cx="8751525" cy="1444877"/>
          </a:xfrm>
        </p:grpSpPr>
        <p:pic>
          <p:nvPicPr>
            <p:cNvPr id="14" name="Picture 13">
              <a:extLst>
                <a:ext uri="{FF2B5EF4-FFF2-40B4-BE49-F238E27FC236}">
                  <a16:creationId xmlns:a16="http://schemas.microsoft.com/office/drawing/2014/main" id="{2F5DDC61-CF2A-4310-A139-6354939A5B74}"/>
                </a:ext>
              </a:extLst>
            </p:cNvPr>
            <p:cNvPicPr>
              <a:picLocks noChangeAspect="1"/>
            </p:cNvPicPr>
            <p:nvPr/>
          </p:nvPicPr>
          <p:blipFill>
            <a:blip r:embed="rId3"/>
            <a:stretch>
              <a:fillRect/>
            </a:stretch>
          </p:blipFill>
          <p:spPr>
            <a:xfrm>
              <a:off x="2047585" y="2572088"/>
              <a:ext cx="3609145" cy="1444877"/>
            </a:xfrm>
            <a:prstGeom prst="rect">
              <a:avLst/>
            </a:prstGeom>
            <a:noFill/>
          </p:spPr>
        </p:pic>
        <p:pic>
          <p:nvPicPr>
            <p:cNvPr id="67" name="Picture 66">
              <a:extLst>
                <a:ext uri="{FF2B5EF4-FFF2-40B4-BE49-F238E27FC236}">
                  <a16:creationId xmlns:a16="http://schemas.microsoft.com/office/drawing/2014/main" id="{509264BE-B272-4642-83E9-28801F82FD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5506" y="2572088"/>
              <a:ext cx="3053604" cy="1444877"/>
            </a:xfrm>
            <a:prstGeom prst="rect">
              <a:avLst/>
            </a:prstGeom>
          </p:spPr>
        </p:pic>
      </p:grpSp>
    </p:spTree>
    <p:custDataLst>
      <p:tags r:id="rId1"/>
    </p:custDataLst>
    <p:extLst>
      <p:ext uri="{BB962C8B-B14F-4D97-AF65-F5344CB8AC3E}">
        <p14:creationId xmlns:p14="http://schemas.microsoft.com/office/powerpoint/2010/main" val="23566566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420DFB99-243A-44BD-BDCD-7C16A75EC702}"/>
              </a:ext>
            </a:extLst>
          </p:cNvPr>
          <p:cNvSpPr txBox="1"/>
          <p:nvPr/>
        </p:nvSpPr>
        <p:spPr>
          <a:xfrm>
            <a:off x="438151" y="179293"/>
            <a:ext cx="11753850" cy="5343835"/>
          </a:xfrm>
          <a:prstGeom prst="rect">
            <a:avLst/>
          </a:prstGeom>
          <a:noFill/>
        </p:spPr>
        <p:txBody>
          <a:bodyPr wrap="square" rtlCol="0">
            <a:spAutoFit/>
          </a:bodyPr>
          <a:lstStyle/>
          <a:p>
            <a:pPr lvl="0" algn="just">
              <a:lnSpc>
                <a:spcPct val="107000"/>
              </a:lnSpc>
              <a:spcAft>
                <a:spcPts val="0"/>
              </a:spcAft>
            </a:pPr>
            <a:r>
              <a:rPr lang="en-ZA"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a:p>
            <a:pPr lvl="0" algn="just">
              <a:lnSpc>
                <a:spcPct val="107000"/>
              </a:lnSpc>
              <a:spcAft>
                <a:spcPts val="0"/>
              </a:spcAft>
            </a:pPr>
            <a:endParaRPr lang="en-ZA"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2400" b="1" dirty="0">
                <a:solidFill>
                  <a:schemeClr val="accent3">
                    <a:lumMod val="75000"/>
                  </a:schemeClr>
                </a:solidFill>
                <a:latin typeface="Calibri" panose="020F0502020204030204" pitchFamily="34" charset="0"/>
                <a:ea typeface="Calibri" panose="020F0502020204030204" pitchFamily="34" charset="0"/>
                <a:cs typeface="Times New Roman" panose="02020603050405020304" pitchFamily="18" charset="0"/>
              </a:rPr>
              <a:t>									</a:t>
            </a:r>
            <a:r>
              <a:rPr lang="en-ZA" sz="2400" b="1" dirty="0">
                <a:solidFill>
                  <a:schemeClr val="accent3">
                    <a:lumMod val="75000"/>
                  </a:schemeClr>
                </a:solidFill>
                <a:effectLst/>
                <a:latin typeface="Calibri" panose="020F0502020204030204" pitchFamily="34" charset="0"/>
                <a:ea typeface="Calibri" panose="020F0502020204030204" pitchFamily="34" charset="0"/>
                <a:cs typeface="Times New Roman" panose="02020603050405020304" pitchFamily="18" charset="0"/>
              </a:rPr>
              <a:t>BEFORE WE BEGIN…..</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r>
              <a:rPr lang="en-ZA" sz="4000" dirty="0">
                <a:effectLst/>
                <a:latin typeface="Calibri" panose="020F0502020204030204" pitchFamily="34" charset="0"/>
                <a:ea typeface="Calibri" panose="020F0502020204030204" pitchFamily="34" charset="0"/>
                <a:cs typeface="Times New Roman" panose="02020603050405020304" pitchFamily="18" charset="0"/>
              </a:rPr>
              <a:t>A few things to note about the basic structure of the </a:t>
            </a:r>
            <a:r>
              <a:rPr lang="en-ZA" sz="4000" dirty="0">
                <a:latin typeface="Calibri" panose="020F0502020204030204" pitchFamily="34" charset="0"/>
                <a:ea typeface="Calibri" panose="020F0502020204030204" pitchFamily="34" charset="0"/>
                <a:cs typeface="Times New Roman" panose="02020603050405020304" pitchFamily="18" charset="0"/>
              </a:rPr>
              <a:t>iris</a:t>
            </a:r>
            <a:r>
              <a:rPr lang="en-ZA" sz="4000" dirty="0">
                <a:effectLst/>
                <a:latin typeface="Calibri" panose="020F0502020204030204" pitchFamily="34" charset="0"/>
                <a:ea typeface="Calibri" panose="020F0502020204030204" pitchFamily="34" charset="0"/>
                <a:cs typeface="Times New Roman" panose="02020603050405020304" pitchFamily="18" charset="0"/>
              </a:rPr>
              <a:t>….</a:t>
            </a:r>
          </a:p>
          <a:p>
            <a:pPr marL="342900" lvl="0" indent="-342900" algn="just">
              <a:lnSpc>
                <a:spcPct val="107000"/>
              </a:lnSpc>
              <a:spcAft>
                <a:spcPts val="0"/>
              </a:spcAft>
              <a:buFont typeface="Symbol" panose="05050102010706020507" pitchFamily="18" charset="2"/>
              <a:buChar char=""/>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25776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ilding, device&#10;&#10;Description automatically generated">
            <a:extLst>
              <a:ext uri="{FF2B5EF4-FFF2-40B4-BE49-F238E27FC236}">
                <a16:creationId xmlns:a16="http://schemas.microsoft.com/office/drawing/2014/main" id="{987B0FCA-5442-41B2-BC6A-4FEC83DE0E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781069"/>
            <a:ext cx="5844532" cy="5295862"/>
          </a:xfrm>
          <a:prstGeom prst="rect">
            <a:avLst/>
          </a:prstGeom>
        </p:spPr>
      </p:pic>
      <p:grpSp>
        <p:nvGrpSpPr>
          <p:cNvPr id="2" name="Group 1">
            <a:extLst>
              <a:ext uri="{FF2B5EF4-FFF2-40B4-BE49-F238E27FC236}">
                <a16:creationId xmlns:a16="http://schemas.microsoft.com/office/drawing/2014/main" id="{D0106398-CFFF-4427-BC6F-84E624FEEC1C}"/>
              </a:ext>
            </a:extLst>
          </p:cNvPr>
          <p:cNvGrpSpPr/>
          <p:nvPr/>
        </p:nvGrpSpPr>
        <p:grpSpPr>
          <a:xfrm>
            <a:off x="4870463" y="454472"/>
            <a:ext cx="6096000" cy="1451994"/>
            <a:chOff x="4870463" y="454472"/>
            <a:chExt cx="6096000" cy="1451994"/>
          </a:xfrm>
        </p:grpSpPr>
        <p:cxnSp>
          <p:nvCxnSpPr>
            <p:cNvPr id="5" name="Straight Arrow Connector 4">
              <a:extLst>
                <a:ext uri="{FF2B5EF4-FFF2-40B4-BE49-F238E27FC236}">
                  <a16:creationId xmlns:a16="http://schemas.microsoft.com/office/drawing/2014/main" id="{B07B7DBF-AF05-4B8C-81BC-161CFC9EEC19}"/>
                </a:ext>
              </a:extLst>
            </p:cNvPr>
            <p:cNvCxnSpPr>
              <a:cxnSpLocks/>
            </p:cNvCxnSpPr>
            <p:nvPr/>
          </p:nvCxnSpPr>
          <p:spPr>
            <a:xfrm>
              <a:off x="6705600" y="781069"/>
              <a:ext cx="2978137" cy="1125397"/>
            </a:xfrm>
            <a:prstGeom prst="straightConnector1">
              <a:avLst/>
            </a:prstGeom>
            <a:ln w="53975">
              <a:solidFill>
                <a:schemeClr val="dk1">
                  <a:alpha val="56000"/>
                </a:scheme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9" name="Straight Arrow Connector 8">
              <a:extLst>
                <a:ext uri="{FF2B5EF4-FFF2-40B4-BE49-F238E27FC236}">
                  <a16:creationId xmlns:a16="http://schemas.microsoft.com/office/drawing/2014/main" id="{82950F20-6346-43BF-AB83-5625A24E2199}"/>
                </a:ext>
              </a:extLst>
            </p:cNvPr>
            <p:cNvCxnSpPr>
              <a:cxnSpLocks/>
            </p:cNvCxnSpPr>
            <p:nvPr/>
          </p:nvCxnSpPr>
          <p:spPr>
            <a:xfrm>
              <a:off x="6705600" y="781069"/>
              <a:ext cx="1724025" cy="976984"/>
            </a:xfrm>
            <a:prstGeom prst="straightConnector1">
              <a:avLst/>
            </a:prstGeom>
            <a:ln w="53975">
              <a:solidFill>
                <a:schemeClr val="dk1">
                  <a:alpha val="56000"/>
                </a:schemeClr>
              </a:solidFill>
              <a:headEnd w="sm" len="sm"/>
              <a:tailEnd type="triangle" w="lg" len="lg"/>
            </a:ln>
          </p:spPr>
          <p:style>
            <a:lnRef idx="1">
              <a:schemeClr val="dk1"/>
            </a:lnRef>
            <a:fillRef idx="0">
              <a:schemeClr val="dk1"/>
            </a:fillRef>
            <a:effectRef idx="0">
              <a:schemeClr val="dk1"/>
            </a:effectRef>
            <a:fontRef idx="minor">
              <a:schemeClr val="tx1"/>
            </a:fontRef>
          </p:style>
        </p:cxnSp>
        <p:sp>
          <p:nvSpPr>
            <p:cNvPr id="36" name="TextBox 35">
              <a:extLst>
                <a:ext uri="{FF2B5EF4-FFF2-40B4-BE49-F238E27FC236}">
                  <a16:creationId xmlns:a16="http://schemas.microsoft.com/office/drawing/2014/main" id="{E29F8AEA-FFF6-44F9-B851-E43112F736A0}"/>
                </a:ext>
              </a:extLst>
            </p:cNvPr>
            <p:cNvSpPr txBox="1"/>
            <p:nvPr/>
          </p:nvSpPr>
          <p:spPr>
            <a:xfrm>
              <a:off x="4870463" y="454472"/>
              <a:ext cx="6096000" cy="369332"/>
            </a:xfrm>
            <a:prstGeom prst="rect">
              <a:avLst/>
            </a:prstGeom>
            <a:noFill/>
          </p:spPr>
          <p:txBody>
            <a:bodyPr wrap="square">
              <a:spAutoFit/>
            </a:bodyPr>
            <a:lstStyle/>
            <a:p>
              <a:r>
                <a:rPr lang="en-ZA" b="1" dirty="0">
                  <a:solidFill>
                    <a:srgbClr val="002060"/>
                  </a:solidFill>
                </a:rPr>
                <a:t>RADIAL MUSCLES</a:t>
              </a:r>
            </a:p>
          </p:txBody>
        </p:sp>
      </p:grpSp>
      <p:grpSp>
        <p:nvGrpSpPr>
          <p:cNvPr id="6" name="Group 5">
            <a:extLst>
              <a:ext uri="{FF2B5EF4-FFF2-40B4-BE49-F238E27FC236}">
                <a16:creationId xmlns:a16="http://schemas.microsoft.com/office/drawing/2014/main" id="{BF058CCB-BCF0-435F-B6FF-B73043F9EA64}"/>
              </a:ext>
            </a:extLst>
          </p:cNvPr>
          <p:cNvGrpSpPr/>
          <p:nvPr/>
        </p:nvGrpSpPr>
        <p:grpSpPr>
          <a:xfrm>
            <a:off x="3408692" y="2837696"/>
            <a:ext cx="5478133" cy="742610"/>
            <a:chOff x="3408692" y="2837696"/>
            <a:chExt cx="5478133" cy="742610"/>
          </a:xfrm>
        </p:grpSpPr>
        <p:cxnSp>
          <p:nvCxnSpPr>
            <p:cNvPr id="50" name="Straight Arrow Connector 49">
              <a:extLst>
                <a:ext uri="{FF2B5EF4-FFF2-40B4-BE49-F238E27FC236}">
                  <a16:creationId xmlns:a16="http://schemas.microsoft.com/office/drawing/2014/main" id="{C796FC47-21A6-4417-A34A-223047F016C0}"/>
                </a:ext>
              </a:extLst>
            </p:cNvPr>
            <p:cNvCxnSpPr>
              <a:cxnSpLocks/>
            </p:cNvCxnSpPr>
            <p:nvPr/>
          </p:nvCxnSpPr>
          <p:spPr>
            <a:xfrm>
              <a:off x="4143375" y="3041412"/>
              <a:ext cx="4743450" cy="538894"/>
            </a:xfrm>
            <a:prstGeom prst="straightConnector1">
              <a:avLst/>
            </a:prstGeom>
            <a:ln w="53975">
              <a:solidFill>
                <a:srgbClr val="00B0F0">
                  <a:alpha val="77000"/>
                </a:srgbClr>
              </a:solidFill>
              <a:headEnd w="sm" len="sm"/>
              <a:tailEnd type="triangle" w="lg" len="lg"/>
            </a:ln>
          </p:spPr>
          <p:style>
            <a:lnRef idx="1">
              <a:schemeClr val="dk1"/>
            </a:lnRef>
            <a:fillRef idx="0">
              <a:schemeClr val="dk1"/>
            </a:fillRef>
            <a:effectRef idx="0">
              <a:schemeClr val="dk1"/>
            </a:effectRef>
            <a:fontRef idx="minor">
              <a:schemeClr val="tx1"/>
            </a:fontRef>
          </p:style>
        </p:cxnSp>
        <p:sp>
          <p:nvSpPr>
            <p:cNvPr id="57" name="TextBox 56">
              <a:extLst>
                <a:ext uri="{FF2B5EF4-FFF2-40B4-BE49-F238E27FC236}">
                  <a16:creationId xmlns:a16="http://schemas.microsoft.com/office/drawing/2014/main" id="{FE276CD1-5311-4A9E-BF13-458D4312E7E4}"/>
                </a:ext>
              </a:extLst>
            </p:cNvPr>
            <p:cNvSpPr txBox="1"/>
            <p:nvPr/>
          </p:nvSpPr>
          <p:spPr>
            <a:xfrm>
              <a:off x="3408692" y="2837696"/>
              <a:ext cx="1200149" cy="369332"/>
            </a:xfrm>
            <a:prstGeom prst="rect">
              <a:avLst/>
            </a:prstGeom>
            <a:noFill/>
          </p:spPr>
          <p:txBody>
            <a:bodyPr wrap="square" rtlCol="0">
              <a:spAutoFit/>
            </a:bodyPr>
            <a:lstStyle/>
            <a:p>
              <a:r>
                <a:rPr lang="en-ZA" b="1" dirty="0">
                  <a:solidFill>
                    <a:srgbClr val="002060"/>
                  </a:solidFill>
                </a:rPr>
                <a:t>PUPIL</a:t>
              </a:r>
              <a:endParaRPr lang="en-ZA" dirty="0"/>
            </a:p>
          </p:txBody>
        </p:sp>
      </p:grpSp>
      <p:grpSp>
        <p:nvGrpSpPr>
          <p:cNvPr id="4" name="Group 3">
            <a:extLst>
              <a:ext uri="{FF2B5EF4-FFF2-40B4-BE49-F238E27FC236}">
                <a16:creationId xmlns:a16="http://schemas.microsoft.com/office/drawing/2014/main" id="{EBA02A4D-C8EE-4DBF-9A8E-97C62FE9293A}"/>
              </a:ext>
            </a:extLst>
          </p:cNvPr>
          <p:cNvGrpSpPr/>
          <p:nvPr/>
        </p:nvGrpSpPr>
        <p:grpSpPr>
          <a:xfrm>
            <a:off x="2047875" y="1524000"/>
            <a:ext cx="7058025" cy="1517412"/>
            <a:chOff x="2047875" y="1524000"/>
            <a:chExt cx="7058025" cy="1517412"/>
          </a:xfrm>
        </p:grpSpPr>
        <p:cxnSp>
          <p:nvCxnSpPr>
            <p:cNvPr id="17" name="Straight Arrow Connector 16">
              <a:extLst>
                <a:ext uri="{FF2B5EF4-FFF2-40B4-BE49-F238E27FC236}">
                  <a16:creationId xmlns:a16="http://schemas.microsoft.com/office/drawing/2014/main" id="{BC63BD3C-B2B0-4300-8DBF-FF15B9633C25}"/>
                </a:ext>
              </a:extLst>
            </p:cNvPr>
            <p:cNvCxnSpPr>
              <a:cxnSpLocks/>
            </p:cNvCxnSpPr>
            <p:nvPr/>
          </p:nvCxnSpPr>
          <p:spPr>
            <a:xfrm>
              <a:off x="4143375" y="1758053"/>
              <a:ext cx="4962525" cy="1005138"/>
            </a:xfrm>
            <a:prstGeom prst="straightConnector1">
              <a:avLst/>
            </a:prstGeom>
            <a:ln w="53975">
              <a:solidFill>
                <a:schemeClr val="dk1">
                  <a:alpha val="56000"/>
                </a:scheme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582FE399-0775-4AF5-842C-FEB53775B05C}"/>
                </a:ext>
              </a:extLst>
            </p:cNvPr>
            <p:cNvCxnSpPr>
              <a:cxnSpLocks/>
            </p:cNvCxnSpPr>
            <p:nvPr/>
          </p:nvCxnSpPr>
          <p:spPr>
            <a:xfrm>
              <a:off x="4143375" y="1758053"/>
              <a:ext cx="4219575" cy="1283359"/>
            </a:xfrm>
            <a:prstGeom prst="straightConnector1">
              <a:avLst/>
            </a:prstGeom>
            <a:ln w="53975">
              <a:solidFill>
                <a:schemeClr val="dk1">
                  <a:alpha val="56000"/>
                </a:schemeClr>
              </a:solidFill>
              <a:headEnd w="sm" len="sm"/>
              <a:tailEnd type="triangle" w="lg" len="lg"/>
            </a:ln>
          </p:spPr>
          <p:style>
            <a:lnRef idx="1">
              <a:schemeClr val="dk1"/>
            </a:lnRef>
            <a:fillRef idx="0">
              <a:schemeClr val="dk1"/>
            </a:fillRef>
            <a:effectRef idx="0">
              <a:schemeClr val="dk1"/>
            </a:effectRef>
            <a:fontRef idx="minor">
              <a:schemeClr val="tx1"/>
            </a:fontRef>
          </p:style>
        </p:cxnSp>
        <p:sp>
          <p:nvSpPr>
            <p:cNvPr id="58" name="TextBox 57">
              <a:extLst>
                <a:ext uri="{FF2B5EF4-FFF2-40B4-BE49-F238E27FC236}">
                  <a16:creationId xmlns:a16="http://schemas.microsoft.com/office/drawing/2014/main" id="{1387DE07-8666-43C3-B6DF-19D454B7924A}"/>
                </a:ext>
              </a:extLst>
            </p:cNvPr>
            <p:cNvSpPr txBox="1"/>
            <p:nvPr/>
          </p:nvSpPr>
          <p:spPr>
            <a:xfrm>
              <a:off x="2047875" y="1524000"/>
              <a:ext cx="2132342" cy="369332"/>
            </a:xfrm>
            <a:prstGeom prst="rect">
              <a:avLst/>
            </a:prstGeom>
            <a:noFill/>
          </p:spPr>
          <p:txBody>
            <a:bodyPr wrap="square" rtlCol="0">
              <a:spAutoFit/>
            </a:bodyPr>
            <a:lstStyle/>
            <a:p>
              <a:r>
                <a:rPr lang="en-ZA" b="1" dirty="0">
                  <a:solidFill>
                    <a:srgbClr val="002060"/>
                  </a:solidFill>
                </a:rPr>
                <a:t>CIRCULAR MUSCLES</a:t>
              </a:r>
              <a:endParaRPr lang="en-ZA" dirty="0"/>
            </a:p>
          </p:txBody>
        </p:sp>
      </p:grpSp>
      <p:grpSp>
        <p:nvGrpSpPr>
          <p:cNvPr id="7" name="Group 6">
            <a:extLst>
              <a:ext uri="{FF2B5EF4-FFF2-40B4-BE49-F238E27FC236}">
                <a16:creationId xmlns:a16="http://schemas.microsoft.com/office/drawing/2014/main" id="{992BC04D-86F5-4C5A-A91F-80C8BD6FE255}"/>
              </a:ext>
            </a:extLst>
          </p:cNvPr>
          <p:cNvGrpSpPr/>
          <p:nvPr/>
        </p:nvGrpSpPr>
        <p:grpSpPr>
          <a:xfrm>
            <a:off x="3757612" y="4324771"/>
            <a:ext cx="3633788" cy="646331"/>
            <a:chOff x="3757612" y="4324771"/>
            <a:chExt cx="3633788" cy="646331"/>
          </a:xfrm>
        </p:grpSpPr>
        <p:cxnSp>
          <p:nvCxnSpPr>
            <p:cNvPr id="60" name="Straight Arrow Connector 59">
              <a:extLst>
                <a:ext uri="{FF2B5EF4-FFF2-40B4-BE49-F238E27FC236}">
                  <a16:creationId xmlns:a16="http://schemas.microsoft.com/office/drawing/2014/main" id="{E92F8C0C-926D-46EA-84BB-FFD41C8AF8A1}"/>
                </a:ext>
              </a:extLst>
            </p:cNvPr>
            <p:cNvCxnSpPr>
              <a:cxnSpLocks/>
            </p:cNvCxnSpPr>
            <p:nvPr/>
          </p:nvCxnSpPr>
          <p:spPr>
            <a:xfrm>
              <a:off x="4295775" y="4511694"/>
              <a:ext cx="3095625" cy="69831"/>
            </a:xfrm>
            <a:prstGeom prst="straightConnector1">
              <a:avLst/>
            </a:prstGeom>
            <a:ln w="53975">
              <a:solidFill>
                <a:schemeClr val="dk1">
                  <a:alpha val="56000"/>
                </a:schemeClr>
              </a:solidFill>
              <a:headEnd w="sm" len="sm"/>
              <a:tailEnd type="triangle" w="lg" len="lg"/>
            </a:ln>
          </p:spPr>
          <p:style>
            <a:lnRef idx="1">
              <a:schemeClr val="dk1"/>
            </a:lnRef>
            <a:fillRef idx="0">
              <a:schemeClr val="dk1"/>
            </a:fillRef>
            <a:effectRef idx="0">
              <a:schemeClr val="dk1"/>
            </a:effectRef>
            <a:fontRef idx="minor">
              <a:schemeClr val="tx1"/>
            </a:fontRef>
          </p:style>
        </p:cxnSp>
        <p:sp>
          <p:nvSpPr>
            <p:cNvPr id="63" name="TextBox 62">
              <a:extLst>
                <a:ext uri="{FF2B5EF4-FFF2-40B4-BE49-F238E27FC236}">
                  <a16:creationId xmlns:a16="http://schemas.microsoft.com/office/drawing/2014/main" id="{3C43609C-C6A3-48A6-B5F5-CA89BED1BCFD}"/>
                </a:ext>
              </a:extLst>
            </p:cNvPr>
            <p:cNvSpPr txBox="1"/>
            <p:nvPr/>
          </p:nvSpPr>
          <p:spPr>
            <a:xfrm>
              <a:off x="3757612" y="4324771"/>
              <a:ext cx="1647825" cy="646331"/>
            </a:xfrm>
            <a:prstGeom prst="rect">
              <a:avLst/>
            </a:prstGeom>
            <a:noFill/>
          </p:spPr>
          <p:txBody>
            <a:bodyPr wrap="square" rtlCol="0">
              <a:spAutoFit/>
            </a:bodyPr>
            <a:lstStyle/>
            <a:p>
              <a:r>
                <a:rPr lang="en-ZA" b="1" dirty="0">
                  <a:solidFill>
                    <a:srgbClr val="002060"/>
                  </a:solidFill>
                </a:rPr>
                <a:t>IRIS</a:t>
              </a:r>
              <a:endParaRPr lang="en-ZA" dirty="0"/>
            </a:p>
            <a:p>
              <a:endParaRPr lang="en-ZA" dirty="0"/>
            </a:p>
          </p:txBody>
        </p:sp>
      </p:grpSp>
    </p:spTree>
    <p:custDataLst>
      <p:tags r:id="rId1"/>
    </p:custDataLst>
    <p:extLst>
      <p:ext uri="{BB962C8B-B14F-4D97-AF65-F5344CB8AC3E}">
        <p14:creationId xmlns:p14="http://schemas.microsoft.com/office/powerpoint/2010/main" val="2039550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F351EA6-B65B-4D20-8218-F59F4E150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292" y="892886"/>
            <a:ext cx="4608734" cy="3927720"/>
          </a:xfrm>
          <a:prstGeom prst="rect">
            <a:avLst/>
          </a:prstGeom>
        </p:spPr>
      </p:pic>
      <p:grpSp>
        <p:nvGrpSpPr>
          <p:cNvPr id="3" name="Group 2">
            <a:extLst>
              <a:ext uri="{FF2B5EF4-FFF2-40B4-BE49-F238E27FC236}">
                <a16:creationId xmlns:a16="http://schemas.microsoft.com/office/drawing/2014/main" id="{8E91EDE1-DB1D-4404-B351-287CFFFFFEF2}"/>
              </a:ext>
            </a:extLst>
          </p:cNvPr>
          <p:cNvGrpSpPr/>
          <p:nvPr/>
        </p:nvGrpSpPr>
        <p:grpSpPr>
          <a:xfrm>
            <a:off x="9042413" y="299548"/>
            <a:ext cx="2158987" cy="2557198"/>
            <a:chOff x="9042413" y="299548"/>
            <a:chExt cx="2158987" cy="2557198"/>
          </a:xfrm>
        </p:grpSpPr>
        <p:sp>
          <p:nvSpPr>
            <p:cNvPr id="36" name="TextBox 35">
              <a:extLst>
                <a:ext uri="{FF2B5EF4-FFF2-40B4-BE49-F238E27FC236}">
                  <a16:creationId xmlns:a16="http://schemas.microsoft.com/office/drawing/2014/main" id="{E29F8AEA-FFF6-44F9-B851-E43112F736A0}"/>
                </a:ext>
              </a:extLst>
            </p:cNvPr>
            <p:cNvSpPr txBox="1"/>
            <p:nvPr/>
          </p:nvSpPr>
          <p:spPr>
            <a:xfrm>
              <a:off x="9042413" y="299548"/>
              <a:ext cx="2158987" cy="369332"/>
            </a:xfrm>
            <a:prstGeom prst="rect">
              <a:avLst/>
            </a:prstGeom>
            <a:noFill/>
          </p:spPr>
          <p:txBody>
            <a:bodyPr wrap="square">
              <a:spAutoFit/>
            </a:bodyPr>
            <a:lstStyle/>
            <a:p>
              <a:r>
                <a:rPr lang="en-ZA" b="1" dirty="0">
                  <a:solidFill>
                    <a:srgbClr val="002060"/>
                  </a:solidFill>
                </a:rPr>
                <a:t>RADIAL MUSCLES</a:t>
              </a:r>
            </a:p>
          </p:txBody>
        </p:sp>
        <p:cxnSp>
          <p:nvCxnSpPr>
            <p:cNvPr id="5" name="Straight Arrow Connector 4">
              <a:extLst>
                <a:ext uri="{FF2B5EF4-FFF2-40B4-BE49-F238E27FC236}">
                  <a16:creationId xmlns:a16="http://schemas.microsoft.com/office/drawing/2014/main" id="{B07B7DBF-AF05-4B8C-81BC-161CFC9EEC19}"/>
                </a:ext>
              </a:extLst>
            </p:cNvPr>
            <p:cNvCxnSpPr>
              <a:cxnSpLocks/>
            </p:cNvCxnSpPr>
            <p:nvPr/>
          </p:nvCxnSpPr>
          <p:spPr>
            <a:xfrm flipH="1">
              <a:off x="9659916" y="650629"/>
              <a:ext cx="617561" cy="1625846"/>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26BE2946-F145-4DDA-B216-C4FDC9144A68}"/>
                </a:ext>
              </a:extLst>
            </p:cNvPr>
            <p:cNvCxnSpPr>
              <a:cxnSpLocks/>
            </p:cNvCxnSpPr>
            <p:nvPr/>
          </p:nvCxnSpPr>
          <p:spPr>
            <a:xfrm flipH="1">
              <a:off x="10125075" y="640305"/>
              <a:ext cx="184153" cy="2216441"/>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grpSp>
        <p:nvGrpSpPr>
          <p:cNvPr id="12" name="Group 11">
            <a:extLst>
              <a:ext uri="{FF2B5EF4-FFF2-40B4-BE49-F238E27FC236}">
                <a16:creationId xmlns:a16="http://schemas.microsoft.com/office/drawing/2014/main" id="{E55EF2B6-CCA5-4A4A-AC39-F66A1EAF609F}"/>
              </a:ext>
            </a:extLst>
          </p:cNvPr>
          <p:cNvGrpSpPr/>
          <p:nvPr/>
        </p:nvGrpSpPr>
        <p:grpSpPr>
          <a:xfrm>
            <a:off x="5556109" y="483080"/>
            <a:ext cx="3630257" cy="2469670"/>
            <a:chOff x="5556109" y="483080"/>
            <a:chExt cx="3630257" cy="2469670"/>
          </a:xfrm>
        </p:grpSpPr>
        <p:sp>
          <p:nvSpPr>
            <p:cNvPr id="58" name="TextBox 57">
              <a:extLst>
                <a:ext uri="{FF2B5EF4-FFF2-40B4-BE49-F238E27FC236}">
                  <a16:creationId xmlns:a16="http://schemas.microsoft.com/office/drawing/2014/main" id="{1387DE07-8666-43C3-B6DF-19D454B7924A}"/>
                </a:ext>
              </a:extLst>
            </p:cNvPr>
            <p:cNvSpPr txBox="1"/>
            <p:nvPr/>
          </p:nvSpPr>
          <p:spPr>
            <a:xfrm>
              <a:off x="5556109" y="483080"/>
              <a:ext cx="2132342" cy="369332"/>
            </a:xfrm>
            <a:prstGeom prst="rect">
              <a:avLst/>
            </a:prstGeom>
            <a:noFill/>
          </p:spPr>
          <p:txBody>
            <a:bodyPr wrap="square" rtlCol="0">
              <a:spAutoFit/>
            </a:bodyPr>
            <a:lstStyle/>
            <a:p>
              <a:r>
                <a:rPr lang="en-ZA" b="1" dirty="0">
                  <a:solidFill>
                    <a:srgbClr val="002060"/>
                  </a:solidFill>
                </a:rPr>
                <a:t>CIRCULAR MUSCLES</a:t>
              </a:r>
              <a:endParaRPr lang="en-ZA" dirty="0"/>
            </a:p>
          </p:txBody>
        </p:sp>
        <p:cxnSp>
          <p:nvCxnSpPr>
            <p:cNvPr id="23" name="Straight Arrow Connector 22">
              <a:extLst>
                <a:ext uri="{FF2B5EF4-FFF2-40B4-BE49-F238E27FC236}">
                  <a16:creationId xmlns:a16="http://schemas.microsoft.com/office/drawing/2014/main" id="{8BD78E5C-0C6A-47FD-8B03-7B76CAA8B5E1}"/>
                </a:ext>
              </a:extLst>
            </p:cNvPr>
            <p:cNvCxnSpPr>
              <a:cxnSpLocks/>
            </p:cNvCxnSpPr>
            <p:nvPr/>
          </p:nvCxnSpPr>
          <p:spPr>
            <a:xfrm>
              <a:off x="6768544" y="809933"/>
              <a:ext cx="2417822" cy="2142817"/>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A1E7921-63D0-47F9-968B-63EEA7816006}"/>
                </a:ext>
              </a:extLst>
            </p:cNvPr>
            <p:cNvCxnSpPr>
              <a:cxnSpLocks/>
            </p:cNvCxnSpPr>
            <p:nvPr/>
          </p:nvCxnSpPr>
          <p:spPr>
            <a:xfrm>
              <a:off x="6813176" y="892886"/>
              <a:ext cx="2373190" cy="1640764"/>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grpSp>
        <p:nvGrpSpPr>
          <p:cNvPr id="7" name="Group 6">
            <a:extLst>
              <a:ext uri="{FF2B5EF4-FFF2-40B4-BE49-F238E27FC236}">
                <a16:creationId xmlns:a16="http://schemas.microsoft.com/office/drawing/2014/main" id="{A5FFEC28-49B2-4D9B-888A-DD9452D7BF9C}"/>
              </a:ext>
            </a:extLst>
          </p:cNvPr>
          <p:cNvGrpSpPr/>
          <p:nvPr/>
        </p:nvGrpSpPr>
        <p:grpSpPr>
          <a:xfrm>
            <a:off x="9675344" y="2952751"/>
            <a:ext cx="1972472" cy="2741056"/>
            <a:chOff x="9675344" y="2952751"/>
            <a:chExt cx="1972472" cy="2741056"/>
          </a:xfrm>
        </p:grpSpPr>
        <p:sp>
          <p:nvSpPr>
            <p:cNvPr id="57" name="TextBox 56">
              <a:extLst>
                <a:ext uri="{FF2B5EF4-FFF2-40B4-BE49-F238E27FC236}">
                  <a16:creationId xmlns:a16="http://schemas.microsoft.com/office/drawing/2014/main" id="{FE276CD1-5311-4A9E-BF13-458D4312E7E4}"/>
                </a:ext>
              </a:extLst>
            </p:cNvPr>
            <p:cNvSpPr txBox="1"/>
            <p:nvPr/>
          </p:nvSpPr>
          <p:spPr>
            <a:xfrm>
              <a:off x="10447667" y="5324475"/>
              <a:ext cx="1200149" cy="369332"/>
            </a:xfrm>
            <a:prstGeom prst="rect">
              <a:avLst/>
            </a:prstGeom>
            <a:noFill/>
          </p:spPr>
          <p:txBody>
            <a:bodyPr wrap="square" rtlCol="0">
              <a:spAutoFit/>
            </a:bodyPr>
            <a:lstStyle/>
            <a:p>
              <a:r>
                <a:rPr lang="en-ZA" b="1" dirty="0">
                  <a:solidFill>
                    <a:srgbClr val="002060"/>
                  </a:solidFill>
                </a:rPr>
                <a:t>PUPIL</a:t>
              </a:r>
              <a:endParaRPr lang="en-ZA" dirty="0"/>
            </a:p>
          </p:txBody>
        </p:sp>
        <p:cxnSp>
          <p:nvCxnSpPr>
            <p:cNvPr id="47" name="Straight Arrow Connector 46">
              <a:extLst>
                <a:ext uri="{FF2B5EF4-FFF2-40B4-BE49-F238E27FC236}">
                  <a16:creationId xmlns:a16="http://schemas.microsoft.com/office/drawing/2014/main" id="{CAF839BB-92DA-4098-BE65-E1FFE17D06FE}"/>
                </a:ext>
              </a:extLst>
            </p:cNvPr>
            <p:cNvCxnSpPr>
              <a:cxnSpLocks/>
            </p:cNvCxnSpPr>
            <p:nvPr/>
          </p:nvCxnSpPr>
          <p:spPr>
            <a:xfrm flipH="1" flipV="1">
              <a:off x="9675344" y="2952751"/>
              <a:ext cx="1049806" cy="2371724"/>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grpSp>
        <p:nvGrpSpPr>
          <p:cNvPr id="6" name="Group 5">
            <a:extLst>
              <a:ext uri="{FF2B5EF4-FFF2-40B4-BE49-F238E27FC236}">
                <a16:creationId xmlns:a16="http://schemas.microsoft.com/office/drawing/2014/main" id="{11525B4F-A218-43B1-873E-D10FBD3E4AF5}"/>
              </a:ext>
            </a:extLst>
          </p:cNvPr>
          <p:cNvGrpSpPr/>
          <p:nvPr/>
        </p:nvGrpSpPr>
        <p:grpSpPr>
          <a:xfrm>
            <a:off x="4944734" y="3272315"/>
            <a:ext cx="4184577" cy="845878"/>
            <a:chOff x="4944734" y="3272315"/>
            <a:chExt cx="4184577" cy="845878"/>
          </a:xfrm>
        </p:grpSpPr>
        <p:sp>
          <p:nvSpPr>
            <p:cNvPr id="63" name="TextBox 62">
              <a:extLst>
                <a:ext uri="{FF2B5EF4-FFF2-40B4-BE49-F238E27FC236}">
                  <a16:creationId xmlns:a16="http://schemas.microsoft.com/office/drawing/2014/main" id="{3C43609C-C6A3-48A6-B5F5-CA89BED1BCFD}"/>
                </a:ext>
              </a:extLst>
            </p:cNvPr>
            <p:cNvSpPr txBox="1"/>
            <p:nvPr/>
          </p:nvSpPr>
          <p:spPr>
            <a:xfrm>
              <a:off x="4944734" y="3471862"/>
              <a:ext cx="1647825" cy="646331"/>
            </a:xfrm>
            <a:prstGeom prst="rect">
              <a:avLst/>
            </a:prstGeom>
            <a:noFill/>
          </p:spPr>
          <p:txBody>
            <a:bodyPr wrap="square" rtlCol="0">
              <a:spAutoFit/>
            </a:bodyPr>
            <a:lstStyle/>
            <a:p>
              <a:r>
                <a:rPr lang="en-ZA" b="1" dirty="0">
                  <a:solidFill>
                    <a:srgbClr val="002060"/>
                  </a:solidFill>
                </a:rPr>
                <a:t>IRIS</a:t>
              </a:r>
              <a:endParaRPr lang="en-ZA" dirty="0"/>
            </a:p>
            <a:p>
              <a:r>
                <a:rPr lang="en-ZA" dirty="0"/>
                <a:t>    </a:t>
              </a:r>
            </a:p>
          </p:txBody>
        </p:sp>
        <p:cxnSp>
          <p:nvCxnSpPr>
            <p:cNvPr id="50" name="Straight Arrow Connector 49">
              <a:extLst>
                <a:ext uri="{FF2B5EF4-FFF2-40B4-BE49-F238E27FC236}">
                  <a16:creationId xmlns:a16="http://schemas.microsoft.com/office/drawing/2014/main" id="{C796FC47-21A6-4417-A34A-223047F016C0}"/>
                </a:ext>
              </a:extLst>
            </p:cNvPr>
            <p:cNvCxnSpPr>
              <a:cxnSpLocks/>
            </p:cNvCxnSpPr>
            <p:nvPr/>
          </p:nvCxnSpPr>
          <p:spPr>
            <a:xfrm flipV="1">
              <a:off x="5452661" y="3272315"/>
              <a:ext cx="3676650" cy="409575"/>
            </a:xfrm>
            <a:prstGeom prst="straightConnector1">
              <a:avLst/>
            </a:prstGeom>
            <a:ln w="31750">
              <a:solidFill>
                <a:srgbClr val="00B0F0">
                  <a:alpha val="77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1131461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heel(1)">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heel(1)">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lose up of a logo&#10;&#10;Description automatically generated">
            <a:extLst>
              <a:ext uri="{FF2B5EF4-FFF2-40B4-BE49-F238E27FC236}">
                <a16:creationId xmlns:a16="http://schemas.microsoft.com/office/drawing/2014/main" id="{DF351EA6-B65B-4D20-8218-F59F4E1506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7292" y="892886"/>
            <a:ext cx="4608734" cy="3927720"/>
          </a:xfrm>
          <a:prstGeom prst="rect">
            <a:avLst/>
          </a:prstGeom>
        </p:spPr>
      </p:pic>
      <p:pic>
        <p:nvPicPr>
          <p:cNvPr id="3" name="Picture 2" descr="A picture containing building, device&#10;&#10;Description automatically generated">
            <a:extLst>
              <a:ext uri="{FF2B5EF4-FFF2-40B4-BE49-F238E27FC236}">
                <a16:creationId xmlns:a16="http://schemas.microsoft.com/office/drawing/2014/main" id="{E5C72A0A-211C-48D2-BB23-B6765D582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1170" y="892885"/>
            <a:ext cx="4334644" cy="3927719"/>
          </a:xfrm>
          <a:prstGeom prst="rect">
            <a:avLst/>
          </a:prstGeom>
        </p:spPr>
      </p:pic>
      <p:grpSp>
        <p:nvGrpSpPr>
          <p:cNvPr id="6" name="Group 5">
            <a:extLst>
              <a:ext uri="{FF2B5EF4-FFF2-40B4-BE49-F238E27FC236}">
                <a16:creationId xmlns:a16="http://schemas.microsoft.com/office/drawing/2014/main" id="{4107C333-28B9-403C-884F-A222A288EB2E}"/>
              </a:ext>
            </a:extLst>
          </p:cNvPr>
          <p:cNvGrpSpPr/>
          <p:nvPr/>
        </p:nvGrpSpPr>
        <p:grpSpPr>
          <a:xfrm>
            <a:off x="3050739" y="157811"/>
            <a:ext cx="6792508" cy="2262041"/>
            <a:chOff x="3050739" y="157811"/>
            <a:chExt cx="6792508" cy="2262041"/>
          </a:xfrm>
        </p:grpSpPr>
        <p:sp>
          <p:nvSpPr>
            <p:cNvPr id="58" name="TextBox 57">
              <a:extLst>
                <a:ext uri="{FF2B5EF4-FFF2-40B4-BE49-F238E27FC236}">
                  <a16:creationId xmlns:a16="http://schemas.microsoft.com/office/drawing/2014/main" id="{1387DE07-8666-43C3-B6DF-19D454B7924A}"/>
                </a:ext>
              </a:extLst>
            </p:cNvPr>
            <p:cNvSpPr txBox="1"/>
            <p:nvPr/>
          </p:nvSpPr>
          <p:spPr>
            <a:xfrm>
              <a:off x="5184054" y="157811"/>
              <a:ext cx="2132342" cy="369332"/>
            </a:xfrm>
            <a:prstGeom prst="rect">
              <a:avLst/>
            </a:prstGeom>
            <a:noFill/>
          </p:spPr>
          <p:txBody>
            <a:bodyPr wrap="square" rtlCol="0">
              <a:spAutoFit/>
            </a:bodyPr>
            <a:lstStyle/>
            <a:p>
              <a:r>
                <a:rPr lang="en-ZA" b="1" dirty="0">
                  <a:solidFill>
                    <a:srgbClr val="002060"/>
                  </a:solidFill>
                </a:rPr>
                <a:t>CIRCULAR MUSCLES</a:t>
              </a:r>
              <a:endParaRPr lang="en-ZA" dirty="0"/>
            </a:p>
          </p:txBody>
        </p:sp>
        <p:cxnSp>
          <p:nvCxnSpPr>
            <p:cNvPr id="26" name="Straight Arrow Connector 25">
              <a:extLst>
                <a:ext uri="{FF2B5EF4-FFF2-40B4-BE49-F238E27FC236}">
                  <a16:creationId xmlns:a16="http://schemas.microsoft.com/office/drawing/2014/main" id="{EA1E7921-63D0-47F9-968B-63EEA7816006}"/>
                </a:ext>
              </a:extLst>
            </p:cNvPr>
            <p:cNvCxnSpPr>
              <a:cxnSpLocks/>
              <a:stCxn id="58" idx="2"/>
            </p:cNvCxnSpPr>
            <p:nvPr/>
          </p:nvCxnSpPr>
          <p:spPr>
            <a:xfrm>
              <a:off x="6250225" y="527143"/>
              <a:ext cx="3593022" cy="1775054"/>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A10D7DFA-486B-40D0-9C50-F96ED8D678ED}"/>
                </a:ext>
              </a:extLst>
            </p:cNvPr>
            <p:cNvCxnSpPr>
              <a:cxnSpLocks/>
              <a:stCxn id="58" idx="2"/>
            </p:cNvCxnSpPr>
            <p:nvPr/>
          </p:nvCxnSpPr>
          <p:spPr>
            <a:xfrm flipH="1">
              <a:off x="3050739" y="527143"/>
              <a:ext cx="3199486" cy="1892709"/>
            </a:xfrm>
            <a:prstGeom prst="straightConnector1">
              <a:avLst/>
            </a:prstGeom>
            <a:ln w="31750">
              <a:solidFill>
                <a:srgbClr val="00B0F0">
                  <a:alpha val="77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grpSp>
        <p:nvGrpSpPr>
          <p:cNvPr id="13" name="Group 12">
            <a:extLst>
              <a:ext uri="{FF2B5EF4-FFF2-40B4-BE49-F238E27FC236}">
                <a16:creationId xmlns:a16="http://schemas.microsoft.com/office/drawing/2014/main" id="{8E5302CD-FE8F-44CE-B501-A3EE2AF76BA3}"/>
              </a:ext>
            </a:extLst>
          </p:cNvPr>
          <p:cNvGrpSpPr/>
          <p:nvPr/>
        </p:nvGrpSpPr>
        <p:grpSpPr>
          <a:xfrm>
            <a:off x="3944471" y="1592311"/>
            <a:ext cx="5325035" cy="1581195"/>
            <a:chOff x="3944471" y="1592311"/>
            <a:chExt cx="5325035" cy="1581195"/>
          </a:xfrm>
        </p:grpSpPr>
        <p:sp>
          <p:nvSpPr>
            <p:cNvPr id="36" name="TextBox 35">
              <a:extLst>
                <a:ext uri="{FF2B5EF4-FFF2-40B4-BE49-F238E27FC236}">
                  <a16:creationId xmlns:a16="http://schemas.microsoft.com/office/drawing/2014/main" id="{E29F8AEA-FFF6-44F9-B851-E43112F736A0}"/>
                </a:ext>
              </a:extLst>
            </p:cNvPr>
            <p:cNvSpPr txBox="1"/>
            <p:nvPr/>
          </p:nvSpPr>
          <p:spPr>
            <a:xfrm>
              <a:off x="5204327" y="1592311"/>
              <a:ext cx="2158987" cy="369332"/>
            </a:xfrm>
            <a:prstGeom prst="rect">
              <a:avLst/>
            </a:prstGeom>
            <a:noFill/>
          </p:spPr>
          <p:txBody>
            <a:bodyPr wrap="square">
              <a:spAutoFit/>
            </a:bodyPr>
            <a:lstStyle/>
            <a:p>
              <a:r>
                <a:rPr lang="en-ZA" b="1" dirty="0">
                  <a:solidFill>
                    <a:srgbClr val="002060"/>
                  </a:solidFill>
                </a:rPr>
                <a:t>RADIAL MUSCLES</a:t>
              </a:r>
            </a:p>
          </p:txBody>
        </p:sp>
        <p:cxnSp>
          <p:nvCxnSpPr>
            <p:cNvPr id="19" name="Straight Arrow Connector 18">
              <a:extLst>
                <a:ext uri="{FF2B5EF4-FFF2-40B4-BE49-F238E27FC236}">
                  <a16:creationId xmlns:a16="http://schemas.microsoft.com/office/drawing/2014/main" id="{26BE2946-F145-4DDA-B216-C4FDC9144A68}"/>
                </a:ext>
              </a:extLst>
            </p:cNvPr>
            <p:cNvCxnSpPr>
              <a:cxnSpLocks/>
            </p:cNvCxnSpPr>
            <p:nvPr/>
          </p:nvCxnSpPr>
          <p:spPr>
            <a:xfrm>
              <a:off x="6400800" y="1961643"/>
              <a:ext cx="2868706" cy="460422"/>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E7E5FAE-092B-434F-8DF4-6D989F44AEE4}"/>
                </a:ext>
              </a:extLst>
            </p:cNvPr>
            <p:cNvCxnSpPr>
              <a:cxnSpLocks/>
              <a:stCxn id="36" idx="2"/>
            </p:cNvCxnSpPr>
            <p:nvPr/>
          </p:nvCxnSpPr>
          <p:spPr>
            <a:xfrm flipH="1">
              <a:off x="3944471" y="1961643"/>
              <a:ext cx="2339350" cy="1211863"/>
            </a:xfrm>
            <a:prstGeom prst="straightConnector1">
              <a:avLst/>
            </a:prstGeom>
            <a:ln w="31750">
              <a:solidFill>
                <a:srgbClr val="00B0F0">
                  <a:alpha val="77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grpSp>
        <p:nvGrpSpPr>
          <p:cNvPr id="9" name="Group 8">
            <a:extLst>
              <a:ext uri="{FF2B5EF4-FFF2-40B4-BE49-F238E27FC236}">
                <a16:creationId xmlns:a16="http://schemas.microsoft.com/office/drawing/2014/main" id="{E2691AA0-6E37-4AF9-A038-45A2B7A21FD5}"/>
              </a:ext>
            </a:extLst>
          </p:cNvPr>
          <p:cNvGrpSpPr/>
          <p:nvPr/>
        </p:nvGrpSpPr>
        <p:grpSpPr>
          <a:xfrm>
            <a:off x="3018493" y="2952751"/>
            <a:ext cx="6656851" cy="1432764"/>
            <a:chOff x="3018493" y="2952751"/>
            <a:chExt cx="6656851" cy="1432764"/>
          </a:xfrm>
        </p:grpSpPr>
        <p:sp>
          <p:nvSpPr>
            <p:cNvPr id="57" name="TextBox 56">
              <a:extLst>
                <a:ext uri="{FF2B5EF4-FFF2-40B4-BE49-F238E27FC236}">
                  <a16:creationId xmlns:a16="http://schemas.microsoft.com/office/drawing/2014/main" id="{FE276CD1-5311-4A9E-BF13-458D4312E7E4}"/>
                </a:ext>
              </a:extLst>
            </p:cNvPr>
            <p:cNvSpPr txBox="1"/>
            <p:nvPr/>
          </p:nvSpPr>
          <p:spPr>
            <a:xfrm>
              <a:off x="5914632" y="4016183"/>
              <a:ext cx="1200149" cy="369332"/>
            </a:xfrm>
            <a:prstGeom prst="rect">
              <a:avLst/>
            </a:prstGeom>
            <a:noFill/>
          </p:spPr>
          <p:txBody>
            <a:bodyPr wrap="square" rtlCol="0">
              <a:spAutoFit/>
            </a:bodyPr>
            <a:lstStyle/>
            <a:p>
              <a:r>
                <a:rPr lang="en-ZA" b="1" dirty="0">
                  <a:solidFill>
                    <a:srgbClr val="002060"/>
                  </a:solidFill>
                </a:rPr>
                <a:t>PUPIL</a:t>
              </a:r>
              <a:endParaRPr lang="en-ZA" dirty="0"/>
            </a:p>
          </p:txBody>
        </p:sp>
        <p:cxnSp>
          <p:nvCxnSpPr>
            <p:cNvPr id="47" name="Straight Arrow Connector 46">
              <a:extLst>
                <a:ext uri="{FF2B5EF4-FFF2-40B4-BE49-F238E27FC236}">
                  <a16:creationId xmlns:a16="http://schemas.microsoft.com/office/drawing/2014/main" id="{CAF839BB-92DA-4098-BE65-E1FFE17D06FE}"/>
                </a:ext>
              </a:extLst>
            </p:cNvPr>
            <p:cNvCxnSpPr>
              <a:cxnSpLocks/>
            </p:cNvCxnSpPr>
            <p:nvPr/>
          </p:nvCxnSpPr>
          <p:spPr>
            <a:xfrm flipV="1">
              <a:off x="6250225" y="2952751"/>
              <a:ext cx="3425119" cy="973857"/>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50" name="Straight Arrow Connector 49">
              <a:extLst>
                <a:ext uri="{FF2B5EF4-FFF2-40B4-BE49-F238E27FC236}">
                  <a16:creationId xmlns:a16="http://schemas.microsoft.com/office/drawing/2014/main" id="{C796FC47-21A6-4417-A34A-223047F016C0}"/>
                </a:ext>
              </a:extLst>
            </p:cNvPr>
            <p:cNvCxnSpPr>
              <a:cxnSpLocks/>
            </p:cNvCxnSpPr>
            <p:nvPr/>
          </p:nvCxnSpPr>
          <p:spPr>
            <a:xfrm flipH="1" flipV="1">
              <a:off x="3018493" y="3085269"/>
              <a:ext cx="3176669" cy="841339"/>
            </a:xfrm>
            <a:prstGeom prst="straightConnector1">
              <a:avLst/>
            </a:prstGeom>
            <a:ln w="31750">
              <a:solidFill>
                <a:srgbClr val="00B0F0">
                  <a:alpha val="77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grpSp>
        <p:nvGrpSpPr>
          <p:cNvPr id="20" name="Group 19">
            <a:extLst>
              <a:ext uri="{FF2B5EF4-FFF2-40B4-BE49-F238E27FC236}">
                <a16:creationId xmlns:a16="http://schemas.microsoft.com/office/drawing/2014/main" id="{1119B7D5-A000-4D72-90BA-BDA85F6BA801}"/>
              </a:ext>
            </a:extLst>
          </p:cNvPr>
          <p:cNvGrpSpPr/>
          <p:nvPr/>
        </p:nvGrpSpPr>
        <p:grpSpPr>
          <a:xfrm>
            <a:off x="3657602" y="3429001"/>
            <a:ext cx="5718657" cy="2729648"/>
            <a:chOff x="3657602" y="3429001"/>
            <a:chExt cx="5718657" cy="2729648"/>
          </a:xfrm>
        </p:grpSpPr>
        <p:sp>
          <p:nvSpPr>
            <p:cNvPr id="63" name="TextBox 62">
              <a:extLst>
                <a:ext uri="{FF2B5EF4-FFF2-40B4-BE49-F238E27FC236}">
                  <a16:creationId xmlns:a16="http://schemas.microsoft.com/office/drawing/2014/main" id="{3C43609C-C6A3-48A6-B5F5-CA89BED1BCFD}"/>
                </a:ext>
              </a:extLst>
            </p:cNvPr>
            <p:cNvSpPr txBox="1"/>
            <p:nvPr/>
          </p:nvSpPr>
          <p:spPr>
            <a:xfrm>
              <a:off x="6022181" y="5512318"/>
              <a:ext cx="1647825" cy="646331"/>
            </a:xfrm>
            <a:prstGeom prst="rect">
              <a:avLst/>
            </a:prstGeom>
            <a:noFill/>
          </p:spPr>
          <p:txBody>
            <a:bodyPr wrap="square" rtlCol="0">
              <a:spAutoFit/>
            </a:bodyPr>
            <a:lstStyle/>
            <a:p>
              <a:r>
                <a:rPr lang="en-ZA" b="1" dirty="0">
                  <a:solidFill>
                    <a:srgbClr val="002060"/>
                  </a:solidFill>
                </a:rPr>
                <a:t>IRIS</a:t>
              </a:r>
              <a:endParaRPr lang="en-ZA" dirty="0"/>
            </a:p>
            <a:p>
              <a:endParaRPr lang="en-ZA" dirty="0"/>
            </a:p>
          </p:txBody>
        </p:sp>
        <p:cxnSp>
          <p:nvCxnSpPr>
            <p:cNvPr id="5" name="Straight Arrow Connector 4">
              <a:extLst>
                <a:ext uri="{FF2B5EF4-FFF2-40B4-BE49-F238E27FC236}">
                  <a16:creationId xmlns:a16="http://schemas.microsoft.com/office/drawing/2014/main" id="{B07B7DBF-AF05-4B8C-81BC-161CFC9EEC19}"/>
                </a:ext>
              </a:extLst>
            </p:cNvPr>
            <p:cNvCxnSpPr>
              <a:cxnSpLocks/>
            </p:cNvCxnSpPr>
            <p:nvPr/>
          </p:nvCxnSpPr>
          <p:spPr>
            <a:xfrm flipV="1">
              <a:off x="6279140" y="3429001"/>
              <a:ext cx="3097119" cy="2042157"/>
            </a:xfrm>
            <a:prstGeom prst="straightConnector1">
              <a:avLst/>
            </a:prstGeom>
            <a:ln w="31750">
              <a:solidFill>
                <a:srgbClr val="FFFF00">
                  <a:alpha val="60000"/>
                </a:srgbClr>
              </a:solidFill>
              <a:headEnd w="sm" len="sm"/>
              <a:tailEnd type="triangle" w="lg" len="lg"/>
            </a:ln>
          </p:spPr>
          <p:style>
            <a:lnRef idx="1">
              <a:schemeClr val="dk1"/>
            </a:lnRef>
            <a:fillRef idx="0">
              <a:schemeClr val="dk1"/>
            </a:fillRef>
            <a:effectRef idx="0">
              <a:schemeClr val="dk1"/>
            </a:effectRef>
            <a:fontRef idx="minor">
              <a:schemeClr val="tx1"/>
            </a:fontRef>
          </p:style>
        </p:cxnSp>
        <p:cxnSp>
          <p:nvCxnSpPr>
            <p:cNvPr id="40" name="Straight Arrow Connector 39">
              <a:extLst>
                <a:ext uri="{FF2B5EF4-FFF2-40B4-BE49-F238E27FC236}">
                  <a16:creationId xmlns:a16="http://schemas.microsoft.com/office/drawing/2014/main" id="{27C3FB9C-5710-4270-9E28-784297C7F9C3}"/>
                </a:ext>
              </a:extLst>
            </p:cNvPr>
            <p:cNvCxnSpPr>
              <a:cxnSpLocks/>
            </p:cNvCxnSpPr>
            <p:nvPr/>
          </p:nvCxnSpPr>
          <p:spPr>
            <a:xfrm flipH="1" flipV="1">
              <a:off x="3657602" y="4044985"/>
              <a:ext cx="2621538" cy="1441036"/>
            </a:xfrm>
            <a:prstGeom prst="straightConnector1">
              <a:avLst/>
            </a:prstGeom>
            <a:ln w="31750">
              <a:solidFill>
                <a:srgbClr val="00B0F0">
                  <a:alpha val="77000"/>
                </a:srgbClr>
              </a:solidFill>
              <a:headEnd w="sm" len="sm"/>
              <a:tailEnd type="triangle" w="lg" len="lg"/>
            </a:ln>
          </p:spPr>
          <p:style>
            <a:lnRef idx="1">
              <a:schemeClr val="dk1"/>
            </a:lnRef>
            <a:fillRef idx="0">
              <a:schemeClr val="dk1"/>
            </a:fillRef>
            <a:effectRef idx="0">
              <a:schemeClr val="dk1"/>
            </a:effectRef>
            <a:fontRef idx="minor">
              <a:schemeClr val="tx1"/>
            </a:fontRef>
          </p:style>
        </p:cxnSp>
      </p:grpSp>
    </p:spTree>
    <p:custDataLst>
      <p:tags r:id="rId1"/>
    </p:custDataLst>
    <p:extLst>
      <p:ext uri="{BB962C8B-B14F-4D97-AF65-F5344CB8AC3E}">
        <p14:creationId xmlns:p14="http://schemas.microsoft.com/office/powerpoint/2010/main" val="1278823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heel(1)">
                                      <p:cBhvr>
                                        <p:cTn id="22"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C3FA1E-AA70-4A46-9E67-A709110B4110}"/>
              </a:ext>
            </a:extLst>
          </p:cNvPr>
          <p:cNvPicPr>
            <a:picLocks noChangeAspect="1"/>
          </p:cNvPicPr>
          <p:nvPr/>
        </p:nvPicPr>
        <p:blipFill>
          <a:blip r:embed="rId3"/>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272433" cy="4919616"/>
          </a:xfrm>
          <a:prstGeom prst="rect">
            <a:avLst/>
          </a:prstGeom>
          <a:noFill/>
        </p:spPr>
        <p:txBody>
          <a:bodyPr wrap="square" rtlCol="0">
            <a:spAutoFit/>
          </a:bodyPr>
          <a:lstStyle/>
          <a:p>
            <a:pPr lvl="0" algn="just">
              <a:lnSpc>
                <a:spcPct val="107000"/>
              </a:lnSpc>
              <a:spcAft>
                <a:spcPts val="0"/>
              </a:spcAft>
            </a:pPr>
            <a:endParaRPr lang="en-Z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pupillary mechanism is a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reflex action </a:t>
            </a:r>
            <a:r>
              <a:rPr lang="en-ZA" sz="2400" dirty="0">
                <a:effectLst/>
                <a:latin typeface="Calibri" panose="020F0502020204030204" pitchFamily="34" charset="0"/>
                <a:ea typeface="Calibri" panose="020F0502020204030204" pitchFamily="34" charset="0"/>
                <a:cs typeface="Times New Roman" panose="02020603050405020304" pitchFamily="18" charset="0"/>
              </a:rPr>
              <a:t>and is often called 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pupil reflex</a:t>
            </a: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lnSpc>
                <a:spcPct val="107000"/>
              </a:lnSpc>
              <a:spcAft>
                <a:spcPts val="0"/>
              </a:spcAft>
              <a:buFont typeface="Symbol" panose="05050102010706020507" pitchFamily="18" charset="2"/>
              <a:buChar char=""/>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ZA" sz="2400" dirty="0">
                <a:effectLst/>
                <a:latin typeface="Calibri" panose="020F0502020204030204" pitchFamily="34" charset="0"/>
                <a:ea typeface="Calibri" panose="020F0502020204030204" pitchFamily="34" charset="0"/>
                <a:cs typeface="Times New Roman" panose="02020603050405020304" pitchFamily="18" charset="0"/>
              </a:rPr>
              <a:t>It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responds automatically </a:t>
            </a:r>
            <a:r>
              <a:rPr lang="en-ZA" sz="2400" dirty="0">
                <a:effectLst/>
                <a:latin typeface="Calibri" panose="020F0502020204030204" pitchFamily="34" charset="0"/>
                <a:ea typeface="Calibri" panose="020F0502020204030204" pitchFamily="34" charset="0"/>
                <a:cs typeface="Times New Roman" panose="02020603050405020304" pitchFamily="18" charset="0"/>
              </a:rPr>
              <a:t>to the </a:t>
            </a:r>
            <a:r>
              <a:rPr lang="en-ZA"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stimulus</a:t>
            </a:r>
            <a:r>
              <a:rPr lang="en-ZA" sz="2400" b="1" dirty="0">
                <a:effectLst/>
                <a:latin typeface="Calibri" panose="020F0502020204030204" pitchFamily="34" charset="0"/>
                <a:ea typeface="Calibri" panose="020F0502020204030204" pitchFamily="34" charset="0"/>
                <a:cs typeface="Times New Roman" panose="02020603050405020304" pitchFamily="18" charset="0"/>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of the </a:t>
            </a:r>
            <a:r>
              <a:rPr lang="en-ZA" sz="2400" b="1" u="sng"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amount of light</a:t>
            </a:r>
            <a:r>
              <a:rPr lang="en-ZA" sz="2400" dirty="0">
                <a:effectLst/>
                <a:latin typeface="Calibri" panose="020F0502020204030204" pitchFamily="34" charset="0"/>
                <a:ea typeface="Calibri" panose="020F0502020204030204" pitchFamily="34" charset="0"/>
                <a:cs typeface="Times New Roman" panose="02020603050405020304" pitchFamily="18" charset="0"/>
              </a:rPr>
              <a:t> that enters the eye. </a:t>
            </a: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07000"/>
              </a:lnSpc>
              <a:spcAft>
                <a:spcPts val="0"/>
              </a:spcAft>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iris regulates</a:t>
            </a:r>
            <a:r>
              <a:rPr lang="en-ZA" sz="2400" dirty="0">
                <a:effectLst/>
                <a:latin typeface="Calibri" panose="020F0502020204030204" pitchFamily="34" charset="0"/>
                <a:ea typeface="Calibri" panose="020F0502020204030204" pitchFamily="34" charset="0"/>
                <a:cs typeface="Times New Roman" panose="02020603050405020304" pitchFamily="18" charset="0"/>
              </a:rPr>
              <a:t> 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amount of light</a:t>
            </a:r>
            <a:r>
              <a:rPr lang="en-ZA" sz="2400" dirty="0">
                <a:effectLst/>
                <a:latin typeface="Calibri" panose="020F0502020204030204" pitchFamily="34" charset="0"/>
                <a:ea typeface="Calibri" panose="020F0502020204030204" pitchFamily="34" charset="0"/>
                <a:cs typeface="Times New Roman" panose="02020603050405020304" pitchFamily="18" charset="0"/>
              </a:rPr>
              <a:t> entering the eye by controlling 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size of </a:t>
            </a: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pupil</a:t>
            </a:r>
            <a:r>
              <a:rPr lang="en-ZA" sz="2400" dirty="0">
                <a:effectLst/>
                <a:latin typeface="Calibri" panose="020F0502020204030204" pitchFamily="34" charset="0"/>
                <a:ea typeface="Calibri" panose="020F0502020204030204" pitchFamily="34" charset="0"/>
                <a:cs typeface="Times New Roman" panose="02020603050405020304" pitchFamily="18" charset="0"/>
              </a:rPr>
              <a:t>.</a:t>
            </a:r>
          </a:p>
          <a:p>
            <a:pPr lvl="0" algn="just">
              <a:lnSpc>
                <a:spcPct val="107000"/>
              </a:lnSpc>
              <a:spcAft>
                <a:spcPts val="0"/>
              </a:spcAft>
            </a:pPr>
            <a:r>
              <a:rPr lang="en-ZA" sz="1800" dirty="0">
                <a:effectLst/>
                <a:latin typeface="Calibri" panose="020F0502020204030204" pitchFamily="34" charset="0"/>
                <a:ea typeface="Calibri" panose="020F0502020204030204" pitchFamily="34" charset="0"/>
                <a:cs typeface="Times New Roman" panose="02020603050405020304" pitchFamily="18" charset="0"/>
              </a:rPr>
              <a:t> </a:t>
            </a:r>
            <a:endParaRPr lang="en-ZA" dirty="0"/>
          </a:p>
        </p:txBody>
      </p:sp>
    </p:spTree>
    <p:custDataLst>
      <p:tags r:id="rId1"/>
    </p:custDataLst>
    <p:extLst>
      <p:ext uri="{BB962C8B-B14F-4D97-AF65-F5344CB8AC3E}">
        <p14:creationId xmlns:p14="http://schemas.microsoft.com/office/powerpoint/2010/main" val="399118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
                                            <p:txEl>
                                              <p:pRg st="2" end="2"/>
                                            </p:txEl>
                                          </p:spTgt>
                                        </p:tgtEl>
                                        <p:attrNameLst>
                                          <p:attrName>style.visibility</p:attrName>
                                        </p:attrNameLst>
                                      </p:cBhvr>
                                      <p:to>
                                        <p:strVal val="visible"/>
                                      </p:to>
                                    </p:set>
                                    <p:anim calcmode="lin" valueType="num">
                                      <p:cBhvr additive="base">
                                        <p:cTn id="7" dur="500" fill="hold"/>
                                        <p:tgtEl>
                                          <p:spTgt spid="1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xEl>
                                              <p:pRg st="6" end="6"/>
                                            </p:txEl>
                                          </p:spTgt>
                                        </p:tgtEl>
                                        <p:attrNameLst>
                                          <p:attrName>style.visibility</p:attrName>
                                        </p:attrNameLst>
                                      </p:cBhvr>
                                      <p:to>
                                        <p:strVal val="visible"/>
                                      </p:to>
                                    </p:set>
                                    <p:anim calcmode="lin" valueType="num">
                                      <p:cBhvr additive="base">
                                        <p:cTn id="13" dur="500" fill="hold"/>
                                        <p:tgtEl>
                                          <p:spTgt spid="16">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xEl>
                                              <p:pRg st="9" end="9"/>
                                            </p:txEl>
                                          </p:spTgt>
                                        </p:tgtEl>
                                        <p:attrNameLst>
                                          <p:attrName>style.visibility</p:attrName>
                                        </p:attrNameLst>
                                      </p:cBhvr>
                                      <p:to>
                                        <p:strVal val="visible"/>
                                      </p:to>
                                    </p:set>
                                    <p:anim calcmode="lin" valueType="num">
                                      <p:cBhvr additive="base">
                                        <p:cTn id="19" dur="500" fill="hold"/>
                                        <p:tgtEl>
                                          <p:spTgt spid="16">
                                            <p:txEl>
                                              <p:pRg st="9" end="9"/>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A08DF-0F25-4C93-8A42-A6203BD49E61}"/>
              </a:ext>
            </a:extLst>
          </p:cNvPr>
          <p:cNvPicPr>
            <a:picLocks noChangeAspect="1"/>
          </p:cNvPicPr>
          <p:nvPr/>
        </p:nvPicPr>
        <p:blipFill>
          <a:blip r:embed="rId3"/>
          <a:stretch>
            <a:fillRect/>
          </a:stretch>
        </p:blipFill>
        <p:spPr>
          <a:xfrm>
            <a:off x="1" y="-1"/>
            <a:ext cx="12192000" cy="6858001"/>
          </a:xfrm>
          <a:prstGeom prst="rect">
            <a:avLst/>
          </a:prstGeom>
        </p:spPr>
      </p:pic>
      <p:sp>
        <p:nvSpPr>
          <p:cNvPr id="16" name="TextBox 15">
            <a:extLst>
              <a:ext uri="{FF2B5EF4-FFF2-40B4-BE49-F238E27FC236}">
                <a16:creationId xmlns:a16="http://schemas.microsoft.com/office/drawing/2014/main" id="{420DFB99-243A-44BD-BDCD-7C16A75EC702}"/>
              </a:ext>
            </a:extLst>
          </p:cNvPr>
          <p:cNvSpPr txBox="1"/>
          <p:nvPr/>
        </p:nvSpPr>
        <p:spPr>
          <a:xfrm>
            <a:off x="1595717" y="179293"/>
            <a:ext cx="10596283" cy="7258975"/>
          </a:xfrm>
          <a:prstGeom prst="rect">
            <a:avLst/>
          </a:prstGeom>
          <a:noFill/>
        </p:spPr>
        <p:txBody>
          <a:bodyPr wrap="square" rtlCol="0">
            <a:spAutoFit/>
          </a:bodyPr>
          <a:lstStyle/>
          <a:p>
            <a:pPr marL="342900" indent="-342900" algn="just">
              <a:lnSpc>
                <a:spcPct val="107000"/>
              </a:lnSpc>
              <a:buFont typeface="Symbol" panose="05050102010706020507" pitchFamily="18" charset="2"/>
              <a:buChar char=""/>
            </a:pPr>
            <a:r>
              <a:rPr lang="en-ZA" sz="2400" b="1" u="sng" dirty="0">
                <a:latin typeface="Calibri" panose="020F0502020204030204" pitchFamily="34" charset="0"/>
                <a:ea typeface="Calibri" panose="020F0502020204030204" pitchFamily="34" charset="0"/>
                <a:cs typeface="Times New Roman" panose="02020603050405020304" pitchFamily="18" charset="0"/>
              </a:rPr>
              <a:t>IN </a:t>
            </a:r>
            <a:r>
              <a:rPr lang="en-ZA" sz="2400" b="1" u="sng" dirty="0">
                <a:effectLst/>
                <a:latin typeface="Calibri" panose="020F0502020204030204" pitchFamily="34" charset="0"/>
                <a:ea typeface="Calibri" panose="020F0502020204030204" pitchFamily="34" charset="0"/>
                <a:cs typeface="Times New Roman" panose="02020603050405020304" pitchFamily="18" charset="0"/>
              </a:rPr>
              <a:t>BRIGHT LIGHT </a:t>
            </a:r>
            <a:r>
              <a:rPr lang="en-Z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en-ZA" b="1" dirty="0">
                <a:latin typeface="Calibri" panose="020F0502020204030204" pitchFamily="34" charset="0"/>
                <a:ea typeface="Calibri" panose="020F0502020204030204" pitchFamily="34" charset="0"/>
                <a:cs typeface="Times New Roman" panose="02020603050405020304" pitchFamily="18" charset="0"/>
              </a:rPr>
              <a:t>;</a:t>
            </a:r>
            <a:r>
              <a:rPr lang="en-ZA" sz="1800" dirty="0">
                <a:effectLst/>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pPr>
            <a:endParaRPr lang="en-Z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endParaRPr lang="en-ZA"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Symbol" panose="05050102010706020507" pitchFamily="18" charset="2"/>
              <a:buChar char=""/>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pupil constricts</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to allow </a:t>
            </a:r>
            <a:r>
              <a:rPr lang="en-ZA" sz="2400" b="1" u="sng" dirty="0">
                <a:effectLst/>
                <a:latin typeface="Calibri" panose="020F0502020204030204" pitchFamily="34" charset="0"/>
                <a:ea typeface="Calibri" panose="020F0502020204030204" pitchFamily="34" charset="0"/>
                <a:cs typeface="Times New Roman" panose="02020603050405020304" pitchFamily="18" charset="0"/>
              </a:rPr>
              <a:t>less</a:t>
            </a:r>
            <a:r>
              <a:rPr lang="en-ZA" sz="2400" b="1" dirty="0">
                <a:effectLst/>
                <a:latin typeface="Calibri" panose="020F0502020204030204" pitchFamily="34" charset="0"/>
                <a:ea typeface="Calibri" panose="020F0502020204030204" pitchFamily="34" charset="0"/>
                <a:cs typeface="Times New Roman" panose="02020603050405020304" pitchFamily="18" charset="0"/>
              </a:rPr>
              <a:t> light to enter the eye</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and so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prevents damage to the retina </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by the ultraviolet rays:</a:t>
            </a:r>
          </a:p>
          <a:p>
            <a:pPr lvl="0" algn="just">
              <a:lnSpc>
                <a:spcPct val="107000"/>
              </a:lnSpc>
              <a:spcAft>
                <a:spcPts val="0"/>
              </a:spcAft>
            </a:pPr>
            <a:endParaRPr lang="en-ZA" sz="24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07000"/>
              </a:lnSpc>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radial </a:t>
            </a:r>
            <a:r>
              <a:rPr lang="en-ZA" sz="2400" dirty="0">
                <a:effectLst/>
                <a:latin typeface="Calibri" panose="020F0502020204030204" pitchFamily="34" charset="0"/>
                <a:ea typeface="Calibri" panose="020F0502020204030204" pitchFamily="34" charset="0"/>
                <a:cs typeface="Times New Roman" panose="02020603050405020304" pitchFamily="18" charset="0"/>
              </a:rPr>
              <a:t>muscles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relax </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b="1" dirty="0">
                <a:latin typeface="Calibri" panose="020F0502020204030204" pitchFamily="34" charset="0"/>
                <a:cs typeface="Calibri" panose="020F0502020204030204" pitchFamily="34" charset="0"/>
              </a:rPr>
              <a:t>R</a:t>
            </a:r>
            <a:r>
              <a:rPr lang="en-ZA" sz="2400" b="1" baseline="30000" dirty="0">
                <a:solidFill>
                  <a:srgbClr val="FF0000"/>
                </a:solidFill>
                <a:latin typeface="Calibri" panose="020F0502020204030204" pitchFamily="34" charset="0"/>
                <a:cs typeface="Calibri" panose="020F0502020204030204" pitchFamily="34" charset="0"/>
              </a:rPr>
              <a:t>2</a:t>
            </a:r>
          </a:p>
          <a:p>
            <a:pPr marL="342900" lvl="0" indent="-3429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lvl="0" indent="-3429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indent="-342900" algn="just">
              <a:lnSpc>
                <a:spcPct val="107000"/>
              </a:lnSpc>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circular </a:t>
            </a:r>
            <a:r>
              <a:rPr lang="en-ZA" sz="2400" dirty="0">
                <a:effectLst/>
                <a:latin typeface="Calibri" panose="020F0502020204030204" pitchFamily="34" charset="0"/>
                <a:ea typeface="Calibri" panose="020F0502020204030204" pitchFamily="34" charset="0"/>
                <a:cs typeface="Times New Roman" panose="02020603050405020304" pitchFamily="18" charset="0"/>
              </a:rPr>
              <a:t>muscles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contract</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b="1" dirty="0">
                <a:latin typeface="Calibri" panose="020F0502020204030204" pitchFamily="34" charset="0"/>
                <a:cs typeface="Calibri" panose="020F0502020204030204" pitchFamily="34" charset="0"/>
              </a:rPr>
              <a:t>C</a:t>
            </a:r>
            <a:r>
              <a:rPr lang="en-ZA" sz="2400" b="1" baseline="30000" dirty="0">
                <a:solidFill>
                  <a:srgbClr val="FF0000"/>
                </a:solidFill>
                <a:latin typeface="Calibri" panose="020F0502020204030204" pitchFamily="34" charset="0"/>
                <a:cs typeface="Calibri" panose="020F0502020204030204" pitchFamily="34" charset="0"/>
              </a:rPr>
              <a:t>2</a:t>
            </a:r>
          </a:p>
          <a:p>
            <a:pPr marL="342900" lvl="0" indent="-3429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lvl="0" indent="-342900" algn="just">
              <a:lnSpc>
                <a:spcPct val="107000"/>
              </a:lnSpc>
              <a:spcAft>
                <a:spcPts val="0"/>
              </a:spcAft>
              <a:buFont typeface="+mj-lt"/>
              <a:buAutoNum type="arabicPeriod"/>
            </a:pPr>
            <a:endPar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endParaRPr>
          </a:p>
          <a:p>
            <a:pPr marL="342900" lvl="0" indent="-342900" algn="just">
              <a:lnSpc>
                <a:spcPct val="107000"/>
              </a:lnSpc>
              <a:spcAft>
                <a:spcPts val="0"/>
              </a:spcAft>
              <a:buFont typeface="+mj-lt"/>
              <a:buAutoNum type="arabicPeriod"/>
            </a:pPr>
            <a:endParaRPr lang="en-Z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The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pupil</a:t>
            </a: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constricts </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(becomes smaller)</a:t>
            </a:r>
          </a:p>
          <a:p>
            <a:pPr marL="342900" lvl="0" indent="-342900" algn="just">
              <a:lnSpc>
                <a:spcPct val="107000"/>
              </a:lnSpc>
              <a:spcAft>
                <a:spcPts val="0"/>
              </a:spcAft>
              <a:buFont typeface="+mj-lt"/>
              <a:buAutoNum type="arabicPeriod"/>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endParaRPr lang="en-Z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mj-lt"/>
              <a:buAutoNum type="arabicPeriod"/>
            </a:pP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r>
              <a:rPr lang="en-ZA" sz="2400" b="1" dirty="0">
                <a:effectLst/>
                <a:latin typeface="Calibri" panose="020F0502020204030204" pitchFamily="34" charset="0"/>
                <a:ea typeface="Calibri" panose="020F0502020204030204" pitchFamily="34" charset="0"/>
                <a:cs typeface="Times New Roman" panose="02020603050405020304" pitchFamily="18" charset="0"/>
              </a:rPr>
              <a:t>Less</a:t>
            </a:r>
            <a:r>
              <a:rPr lang="en-ZA" sz="2400" dirty="0">
                <a:effectLst/>
                <a:latin typeface="Calibri" panose="020F0502020204030204" pitchFamily="34" charset="0"/>
                <a:ea typeface="Calibri" panose="020F0502020204030204" pitchFamily="34" charset="0"/>
                <a:cs typeface="Times New Roman" panose="02020603050405020304" pitchFamily="18" charset="0"/>
              </a:rPr>
              <a:t> light enters.</a:t>
            </a:r>
            <a:r>
              <a:rPr lang="en-ZA" sz="24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 </a:t>
            </a: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p>
          <a:p>
            <a:pPr marL="914400" algn="just">
              <a:lnSpc>
                <a:spcPct val="107000"/>
              </a:lnSpc>
              <a:spcAft>
                <a:spcPts val="0"/>
              </a:spcAft>
            </a:pPr>
            <a:r>
              <a:rPr lang="en-ZA" sz="24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ZA" dirty="0"/>
          </a:p>
        </p:txBody>
      </p:sp>
      <p:sp>
        <p:nvSpPr>
          <p:cNvPr id="4" name="TextBox 3">
            <a:extLst>
              <a:ext uri="{FF2B5EF4-FFF2-40B4-BE49-F238E27FC236}">
                <a16:creationId xmlns:a16="http://schemas.microsoft.com/office/drawing/2014/main" id="{AF95DD79-DA16-4F70-B8A8-1247EBFF269A}"/>
              </a:ext>
            </a:extLst>
          </p:cNvPr>
          <p:cNvSpPr txBox="1"/>
          <p:nvPr/>
        </p:nvSpPr>
        <p:spPr>
          <a:xfrm>
            <a:off x="9583942" y="5239613"/>
            <a:ext cx="1891553" cy="830997"/>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R</a:t>
            </a:r>
            <a:r>
              <a:rPr lang="en-ZA" sz="2400" b="1" baseline="30000" dirty="0">
                <a:solidFill>
                  <a:srgbClr val="FF0000"/>
                </a:solidFill>
                <a:latin typeface="Calibri" panose="020F0502020204030204" pitchFamily="34" charset="0"/>
                <a:cs typeface="Calibri" panose="020F0502020204030204" pitchFamily="34" charset="0"/>
              </a:rPr>
              <a:t>2  </a:t>
            </a:r>
            <a:r>
              <a:rPr lang="en-ZA" sz="2400" b="1" dirty="0">
                <a:latin typeface="Calibri" panose="020F0502020204030204" pitchFamily="34" charset="0"/>
                <a:cs typeface="Calibri" panose="020F0502020204030204" pitchFamily="34" charset="0"/>
              </a:rPr>
              <a:t>C</a:t>
            </a:r>
            <a:r>
              <a:rPr lang="en-ZA" sz="2400" b="1" baseline="30000" dirty="0">
                <a:solidFill>
                  <a:srgbClr val="FF0000"/>
                </a:solidFill>
                <a:latin typeface="Calibri" panose="020F0502020204030204" pitchFamily="34" charset="0"/>
                <a:cs typeface="Calibri" panose="020F0502020204030204" pitchFamily="34" charset="0"/>
              </a:rPr>
              <a:t>2 </a:t>
            </a:r>
            <a:r>
              <a:rPr lang="en-ZA" sz="2400" b="1" dirty="0">
                <a:latin typeface="Calibri" panose="020F0502020204030204" pitchFamily="34" charset="0"/>
                <a:cs typeface="Calibri" panose="020F0502020204030204" pitchFamily="34" charset="0"/>
              </a:rPr>
              <a:t>P  C  L 	</a:t>
            </a:r>
            <a:r>
              <a:rPr lang="en-ZA" b="1" dirty="0">
                <a:latin typeface="Calibri" panose="020F0502020204030204" pitchFamily="34" charset="0"/>
                <a:cs typeface="Calibri" panose="020F0502020204030204" pitchFamily="34" charset="0"/>
              </a:rPr>
              <a:t>	</a:t>
            </a:r>
          </a:p>
        </p:txBody>
      </p:sp>
      <p:sp>
        <p:nvSpPr>
          <p:cNvPr id="6" name="Arrow: Right 5">
            <a:extLst>
              <a:ext uri="{FF2B5EF4-FFF2-40B4-BE49-F238E27FC236}">
                <a16:creationId xmlns:a16="http://schemas.microsoft.com/office/drawing/2014/main" id="{A98DB84F-B46F-4307-9FC8-58764C115EA5}"/>
              </a:ext>
            </a:extLst>
          </p:cNvPr>
          <p:cNvSpPr/>
          <p:nvPr/>
        </p:nvSpPr>
        <p:spPr>
          <a:xfrm>
            <a:off x="8817012" y="5362579"/>
            <a:ext cx="681318" cy="2157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8" name="Group 7">
            <a:extLst>
              <a:ext uri="{FF2B5EF4-FFF2-40B4-BE49-F238E27FC236}">
                <a16:creationId xmlns:a16="http://schemas.microsoft.com/office/drawing/2014/main" id="{02AA787B-0B52-4E12-81DF-3547EA62FDFC}"/>
              </a:ext>
            </a:extLst>
          </p:cNvPr>
          <p:cNvGrpSpPr/>
          <p:nvPr/>
        </p:nvGrpSpPr>
        <p:grpSpPr>
          <a:xfrm>
            <a:off x="7225553" y="4826968"/>
            <a:ext cx="1591459" cy="1286961"/>
            <a:chOff x="7225553" y="4826968"/>
            <a:chExt cx="1591459" cy="1286961"/>
          </a:xfrm>
        </p:grpSpPr>
        <p:sp>
          <p:nvSpPr>
            <p:cNvPr id="7" name="Right Brace 6">
              <a:extLst>
                <a:ext uri="{FF2B5EF4-FFF2-40B4-BE49-F238E27FC236}">
                  <a16:creationId xmlns:a16="http://schemas.microsoft.com/office/drawing/2014/main" id="{AC256C35-2D78-4E7E-984A-B58545C0F828}"/>
                </a:ext>
              </a:extLst>
            </p:cNvPr>
            <p:cNvSpPr/>
            <p:nvPr/>
          </p:nvSpPr>
          <p:spPr>
            <a:xfrm>
              <a:off x="7225553" y="4826968"/>
              <a:ext cx="439270" cy="1286961"/>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ZA"/>
            </a:p>
          </p:txBody>
        </p:sp>
        <p:sp>
          <p:nvSpPr>
            <p:cNvPr id="5" name="TextBox 4">
              <a:extLst>
                <a:ext uri="{FF2B5EF4-FFF2-40B4-BE49-F238E27FC236}">
                  <a16:creationId xmlns:a16="http://schemas.microsoft.com/office/drawing/2014/main" id="{82035A8F-DD1A-4EFE-869F-FBA0D5363A93}"/>
                </a:ext>
              </a:extLst>
            </p:cNvPr>
            <p:cNvSpPr txBox="1"/>
            <p:nvPr/>
          </p:nvSpPr>
          <p:spPr>
            <a:xfrm>
              <a:off x="7785623" y="5239615"/>
              <a:ext cx="1031389" cy="461665"/>
            </a:xfrm>
            <a:prstGeom prst="rect">
              <a:avLst/>
            </a:prstGeom>
            <a:noFill/>
          </p:spPr>
          <p:txBody>
            <a:bodyPr wrap="square" rtlCol="0">
              <a:spAutoFit/>
            </a:bodyPr>
            <a:lstStyle/>
            <a:p>
              <a:r>
                <a:rPr lang="en-ZA" sz="2400" b="1" dirty="0">
                  <a:latin typeface="Calibri" panose="020F0502020204030204" pitchFamily="34" charset="0"/>
                  <a:cs typeface="Calibri" panose="020F0502020204030204" pitchFamily="34" charset="0"/>
                </a:rPr>
                <a:t>P  C  L</a:t>
              </a:r>
              <a:endParaRPr lang="en-ZA" sz="2400" dirty="0"/>
            </a:p>
          </p:txBody>
        </p:sp>
      </p:grpSp>
      <p:pic>
        <p:nvPicPr>
          <p:cNvPr id="9" name="Picture 8" descr="A picture containing indoor, doughnut, donut, sitting&#10;&#10;Description automatically generated">
            <a:extLst>
              <a:ext uri="{FF2B5EF4-FFF2-40B4-BE49-F238E27FC236}">
                <a16:creationId xmlns:a16="http://schemas.microsoft.com/office/drawing/2014/main" id="{0DF696F0-E40C-43B8-AA33-1685C1C282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1392" y="1999210"/>
            <a:ext cx="4333875" cy="2495550"/>
          </a:xfrm>
          <a:prstGeom prst="rect">
            <a:avLst/>
          </a:prstGeom>
        </p:spPr>
      </p:pic>
    </p:spTree>
    <p:custDataLst>
      <p:tags r:id="rId1"/>
    </p:custDataLst>
    <p:extLst>
      <p:ext uri="{BB962C8B-B14F-4D97-AF65-F5344CB8AC3E}">
        <p14:creationId xmlns:p14="http://schemas.microsoft.com/office/powerpoint/2010/main" val="3839177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randombar(horizontal)">
                                      <p:cBhvr>
                                        <p:cTn id="12" dur="500"/>
                                        <p:tgtEl>
                                          <p:spTgt spid="1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animEffect transition="in" filter="randombar(horizontal)">
                                      <p:cBhvr>
                                        <p:cTn id="17" dur="500"/>
                                        <p:tgtEl>
                                          <p:spTgt spid="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6">
                                            <p:txEl>
                                              <p:pRg st="5" end="5"/>
                                            </p:txEl>
                                          </p:spTgt>
                                        </p:tgtEl>
                                        <p:attrNameLst>
                                          <p:attrName>style.visibility</p:attrName>
                                        </p:attrNameLst>
                                      </p:cBhvr>
                                      <p:to>
                                        <p:strVal val="visible"/>
                                      </p:to>
                                    </p:set>
                                    <p:animEffect transition="in" filter="randombar(horizontal)">
                                      <p:cBhvr>
                                        <p:cTn id="22" dur="500"/>
                                        <p:tgtEl>
                                          <p:spTgt spid="16">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8" end="8"/>
                                            </p:txEl>
                                          </p:spTgt>
                                        </p:tgtEl>
                                        <p:attrNameLst>
                                          <p:attrName>style.visibility</p:attrName>
                                        </p:attrNameLst>
                                      </p:cBhvr>
                                      <p:to>
                                        <p:strVal val="visible"/>
                                      </p:to>
                                    </p:set>
                                    <p:animEffect transition="in" filter="randombar(horizontal)">
                                      <p:cBhvr>
                                        <p:cTn id="27" dur="500"/>
                                        <p:tgtEl>
                                          <p:spTgt spid="16">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6">
                                            <p:txEl>
                                              <p:pRg st="12" end="12"/>
                                            </p:txEl>
                                          </p:spTgt>
                                        </p:tgtEl>
                                        <p:attrNameLst>
                                          <p:attrName>style.visibility</p:attrName>
                                        </p:attrNameLst>
                                      </p:cBhvr>
                                      <p:to>
                                        <p:strVal val="visible"/>
                                      </p:to>
                                    </p:set>
                                    <p:animEffect transition="in" filter="randombar(horizontal)">
                                      <p:cBhvr>
                                        <p:cTn id="32" dur="500"/>
                                        <p:tgtEl>
                                          <p:spTgt spid="16">
                                            <p:txEl>
                                              <p:pRg st="12" end="1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16">
                                            <p:txEl>
                                              <p:pRg st="15" end="15"/>
                                            </p:txEl>
                                          </p:spTgt>
                                        </p:tgtEl>
                                        <p:attrNameLst>
                                          <p:attrName>style.visibility</p:attrName>
                                        </p:attrNameLst>
                                      </p:cBhvr>
                                      <p:to>
                                        <p:strVal val="visible"/>
                                      </p:to>
                                    </p:set>
                                    <p:animEffect transition="in" filter="randombar(horizontal)">
                                      <p:cBhvr>
                                        <p:cTn id="37" dur="500"/>
                                        <p:tgtEl>
                                          <p:spTgt spid="16">
                                            <p:txEl>
                                              <p:pRg st="15" end="1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circle(in)">
                                      <p:cBhvr>
                                        <p:cTn id="42" dur="2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1000"/>
                                        <p:tgtEl>
                                          <p:spTgt spid="6"/>
                                        </p:tgtEl>
                                      </p:cBhvr>
                                    </p:animEffect>
                                    <p:anim calcmode="lin" valueType="num">
                                      <p:cBhvr>
                                        <p:cTn id="48" dur="1000" fill="hold"/>
                                        <p:tgtEl>
                                          <p:spTgt spid="6"/>
                                        </p:tgtEl>
                                        <p:attrNameLst>
                                          <p:attrName>ppt_x</p:attrName>
                                        </p:attrNameLst>
                                      </p:cBhvr>
                                      <p:tavLst>
                                        <p:tav tm="0">
                                          <p:val>
                                            <p:strVal val="#ppt_x"/>
                                          </p:val>
                                        </p:tav>
                                        <p:tav tm="100000">
                                          <p:val>
                                            <p:strVal val="#ppt_x"/>
                                          </p:val>
                                        </p:tav>
                                      </p:tavLst>
                                    </p:anim>
                                    <p:anim calcmode="lin" valueType="num">
                                      <p:cBhvr>
                                        <p:cTn id="4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5.5"/>
</p:tagLst>
</file>

<file path=ppt/tags/tag10.xml><?xml version="1.0" encoding="utf-8"?>
<p:tagLst xmlns:a="http://schemas.openxmlformats.org/drawingml/2006/main" xmlns:r="http://schemas.openxmlformats.org/officeDocument/2006/relationships" xmlns:p="http://schemas.openxmlformats.org/presentationml/2006/main">
  <p:tag name="TIMING" val="|1.7|40.6|26.4|69.8|5|3|7.6|22.7|1.5|0.9"/>
</p:tagLst>
</file>

<file path=ppt/tags/tag11.xml><?xml version="1.0" encoding="utf-8"?>
<p:tagLst xmlns:a="http://schemas.openxmlformats.org/drawingml/2006/main" xmlns:r="http://schemas.openxmlformats.org/officeDocument/2006/relationships" xmlns:p="http://schemas.openxmlformats.org/presentationml/2006/main">
  <p:tag name="TIMING" val="|2.3|61.9"/>
</p:tagLst>
</file>

<file path=ppt/tags/tag2.xml><?xml version="1.0" encoding="utf-8"?>
<p:tagLst xmlns:a="http://schemas.openxmlformats.org/drawingml/2006/main" xmlns:r="http://schemas.openxmlformats.org/officeDocument/2006/relationships" xmlns:p="http://schemas.openxmlformats.org/presentationml/2006/main">
  <p:tag name="TIMING" val="|2.9"/>
</p:tagLst>
</file>

<file path=ppt/tags/tag3.xml><?xml version="1.0" encoding="utf-8"?>
<p:tagLst xmlns:a="http://schemas.openxmlformats.org/drawingml/2006/main" xmlns:r="http://schemas.openxmlformats.org/officeDocument/2006/relationships" xmlns:p="http://schemas.openxmlformats.org/presentationml/2006/main">
  <p:tag name="TIMING" val="|3.6"/>
</p:tagLst>
</file>

<file path=ppt/tags/tag4.xml><?xml version="1.0" encoding="utf-8"?>
<p:tagLst xmlns:a="http://schemas.openxmlformats.org/drawingml/2006/main" xmlns:r="http://schemas.openxmlformats.org/officeDocument/2006/relationships" xmlns:p="http://schemas.openxmlformats.org/presentationml/2006/main">
  <p:tag name="TIMING" val="|4.4|15.1|8.6|5.3"/>
</p:tagLst>
</file>

<file path=ppt/tags/tag5.xml><?xml version="1.0" encoding="utf-8"?>
<p:tagLst xmlns:a="http://schemas.openxmlformats.org/drawingml/2006/main" xmlns:r="http://schemas.openxmlformats.org/officeDocument/2006/relationships" xmlns:p="http://schemas.openxmlformats.org/presentationml/2006/main">
  <p:tag name="TIMING" val="|15.9|20.9|4.4|2.5"/>
</p:tagLst>
</file>

<file path=ppt/tags/tag6.xml><?xml version="1.0" encoding="utf-8"?>
<p:tagLst xmlns:a="http://schemas.openxmlformats.org/drawingml/2006/main" xmlns:r="http://schemas.openxmlformats.org/officeDocument/2006/relationships" xmlns:p="http://schemas.openxmlformats.org/presentationml/2006/main">
  <p:tag name="TIMING" val="|7.9|0|7.5|6.5"/>
</p:tagLst>
</file>

<file path=ppt/tags/tag7.xml><?xml version="1.0" encoding="utf-8"?>
<p:tagLst xmlns:a="http://schemas.openxmlformats.org/drawingml/2006/main" xmlns:r="http://schemas.openxmlformats.org/officeDocument/2006/relationships" xmlns:p="http://schemas.openxmlformats.org/presentationml/2006/main">
  <p:tag name="TIMING" val="|13.3|11.1|71.4"/>
</p:tagLst>
</file>

<file path=ppt/tags/tag8.xml><?xml version="1.0" encoding="utf-8"?>
<p:tagLst xmlns:a="http://schemas.openxmlformats.org/drawingml/2006/main" xmlns:r="http://schemas.openxmlformats.org/officeDocument/2006/relationships" xmlns:p="http://schemas.openxmlformats.org/presentationml/2006/main">
  <p:tag name="TIMING" val="|2.5|107|8.9|166.3|35.9|11.8|91.8|27.3|2.1|2.5"/>
</p:tagLst>
</file>

<file path=ppt/tags/tag9.xml><?xml version="1.0" encoding="utf-8"?>
<p:tagLst xmlns:a="http://schemas.openxmlformats.org/drawingml/2006/main" xmlns:r="http://schemas.openxmlformats.org/officeDocument/2006/relationships" xmlns:p="http://schemas.openxmlformats.org/presentationml/2006/main">
  <p:tag name="TIMING" val="|0.9|63.8"/>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2B5F27"/>
      </a:dk2>
      <a:lt2>
        <a:srgbClr val="D8FC68"/>
      </a:lt2>
      <a:accent1>
        <a:srgbClr val="DDC855"/>
      </a:accent1>
      <a:accent2>
        <a:srgbClr val="FCA03D"/>
      </a:accent2>
      <a:accent3>
        <a:srgbClr val="E36439"/>
      </a:accent3>
      <a:accent4>
        <a:srgbClr val="C2935B"/>
      </a:accent4>
      <a:accent5>
        <a:srgbClr val="88C25C"/>
      </a:accent5>
      <a:accent6>
        <a:srgbClr val="BFCC86"/>
      </a:accent6>
      <a:hlink>
        <a:srgbClr val="FFCE23"/>
      </a:hlink>
      <a:folHlink>
        <a:srgbClr val="FDEB86"/>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88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82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97ECCC31-8429-4523-BE8D-8F09B7A4D4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TM04033919[[fn=Circuit]]</Template>
  <TotalTime>2913</TotalTime>
  <Words>1101</Words>
  <Application>Microsoft Office PowerPoint</Application>
  <PresentationFormat>Widescreen</PresentationFormat>
  <Paragraphs>240</Paragraphs>
  <Slides>27</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Symbol</vt:lpstr>
      <vt:lpstr>Tw Cen MT</vt:lpstr>
      <vt:lpstr>Wingdings</vt:lpstr>
      <vt:lpstr>Circuit</vt:lpstr>
      <vt:lpstr>Responding to the environment</vt:lpstr>
      <vt:lpstr>What the EXAM Guidelines say…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Responding to the environment</dc:title>
  <dc:creator>Gavin Bishop</dc:creator>
  <cp:lastModifiedBy>Zimasa Sanda</cp:lastModifiedBy>
  <cp:revision>170</cp:revision>
  <dcterms:created xsi:type="dcterms:W3CDTF">2020-04-21T08:26:21Z</dcterms:created>
  <dcterms:modified xsi:type="dcterms:W3CDTF">2020-05-29T13:38:08Z</dcterms:modified>
</cp:coreProperties>
</file>