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595B5-D3C8-4EF2-B714-BE0AD9D95B2C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475B-4FB6-4546-8704-358043CC7F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724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0749A-EC80-4C8E-9C36-6BA7361895C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 smtClean="0"/>
          </a:p>
        </p:txBody>
      </p: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3828413" y="10407461"/>
            <a:ext cx="2931497" cy="54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ABBE6-06AF-4255-9527-E83D9483F10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3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5C19-8B47-46BE-960A-7C1D7B1A2B4F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2FD2-9A90-4F12-BB0B-099EAAC0C2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89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5C19-8B47-46BE-960A-7C1D7B1A2B4F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2FD2-9A90-4F12-BB0B-099EAAC0C2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246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5C19-8B47-46BE-960A-7C1D7B1A2B4F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2FD2-9A90-4F12-BB0B-099EAAC0C2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3818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 template 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6A3690-2946-4C2B-97B8-6A7F23700FE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7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2D566-B6DC-4783-AFBD-A6060619C6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22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D6D52-54CF-4BD2-9634-4AB1124FE2B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51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D6959-89AF-4647-B82F-3753467213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0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E23BB8-C930-4BF2-9B51-86F08B9CFD5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4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6DAE19-0AAD-4A47-A007-885197E75F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68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AF01EF-72D6-4934-B360-1C44C6431DD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49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1CD361-DC76-45B0-B351-67D0E41529E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9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5C19-8B47-46BE-960A-7C1D7B1A2B4F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2FD2-9A90-4F12-BB0B-099EAAC0C2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6530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7376E4-01B8-4472-93C2-26F96019658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80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7C6C4-AEFC-42CF-9DDE-F51FAF0B0C9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60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29BA28-2E6D-44E6-87C7-FD6403F4E2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7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5C19-8B47-46BE-960A-7C1D7B1A2B4F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2FD2-9A90-4F12-BB0B-099EAAC0C2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919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5C19-8B47-46BE-960A-7C1D7B1A2B4F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2FD2-9A90-4F12-BB0B-099EAAC0C2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531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5C19-8B47-46BE-960A-7C1D7B1A2B4F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2FD2-9A90-4F12-BB0B-099EAAC0C2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862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5C19-8B47-46BE-960A-7C1D7B1A2B4F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2FD2-9A90-4F12-BB0B-099EAAC0C2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671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5C19-8B47-46BE-960A-7C1D7B1A2B4F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2FD2-9A90-4F12-BB0B-099EAAC0C2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312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5C19-8B47-46BE-960A-7C1D7B1A2B4F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2FD2-9A90-4F12-BB0B-099EAAC0C2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210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5C19-8B47-46BE-960A-7C1D7B1A2B4F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2FD2-9A90-4F12-BB0B-099EAAC0C2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686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5C19-8B47-46BE-960A-7C1D7B1A2B4F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2FD2-9A90-4F12-BB0B-099EAAC0C2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011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templa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4549C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477001"/>
            <a:ext cx="741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34549C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4549C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641C9A-47BC-4B59-9035-6A056EBB5D8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2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4549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4549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4549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4549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4549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4549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4549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4549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4549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4549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PT template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866"/>
            <a:ext cx="10744200" cy="669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53200" y="990600"/>
            <a:ext cx="3581400" cy="609600"/>
          </a:xfrm>
        </p:spPr>
        <p:txBody>
          <a:bodyPr/>
          <a:lstStyle/>
          <a:p>
            <a:pPr algn="l" eaLnBrk="1" hangingPunct="1"/>
            <a:r>
              <a:rPr lang="en-US" altLang="en-US" sz="2000">
                <a:solidFill>
                  <a:schemeClr val="tx1"/>
                </a:solidFill>
                <a:latin typeface="Arial Unicode MS" pitchFamily="34" charset="-128"/>
              </a:rPr>
              <a:t>Building Blocks for Growth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24188" y="1687513"/>
            <a:ext cx="7643812" cy="16002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ZA" altLang="en-US" b="1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r>
              <a:rPr lang="en-ZA" altLang="en-US" b="1" smtClean="0">
                <a:solidFill>
                  <a:schemeClr val="bg1"/>
                </a:solidFill>
              </a:rPr>
              <a:t>CHIEF DIRECTORATE: </a:t>
            </a:r>
          </a:p>
          <a:p>
            <a:pPr marL="0" indent="0" algn="ctr" eaLnBrk="1" hangingPunct="1">
              <a:buNone/>
            </a:pPr>
            <a:r>
              <a:rPr lang="en-ZA" altLang="en-US" b="1" smtClean="0">
                <a:solidFill>
                  <a:schemeClr val="bg1"/>
                </a:solidFill>
              </a:rPr>
              <a:t>CURRICULUM MANAGEMENT</a:t>
            </a:r>
            <a:endParaRPr lang="en-US" altLang="en-US" b="1" smtClean="0">
              <a:solidFill>
                <a:schemeClr val="bg1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971800" y="3732213"/>
            <a:ext cx="7315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4549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4549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4549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4549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4549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4549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06F2EE-EBED-4EE3-9258-4C8AB463DC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7" name="Rectangle 3"/>
          <p:cNvSpPr txBox="1">
            <a:spLocks noChangeArrowheads="1"/>
          </p:cNvSpPr>
          <p:nvPr/>
        </p:nvSpPr>
        <p:spPr bwMode="auto">
          <a:xfrm>
            <a:off x="2895600" y="3429000"/>
            <a:ext cx="7772400" cy="329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4549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4549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4549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LEARNER SUPPORT VIRTUAL LESSON </a:t>
            </a:r>
            <a:endParaRPr kumimoji="0" lang="en-ZA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STUDIES </a:t>
            </a:r>
            <a:r>
              <a:rPr kumimoji="0" lang="en-Z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GRADE 12 TERM 2 </a:t>
            </a:r>
            <a:r>
              <a:rPr kumimoji="0" lang="en-ZA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LESSON: MANAGEMENT AND LEADERSHIP </a:t>
            </a:r>
            <a:endParaRPr kumimoji="0" lang="en-ZA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MRS K. MGIJIMA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43054"/>
          </a:xfrm>
        </p:spPr>
        <p:txBody>
          <a:bodyPr/>
          <a:lstStyle/>
          <a:p>
            <a:r>
              <a:rPr lang="en-ZA" sz="2800" b="1" dirty="0" smtClean="0">
                <a:solidFill>
                  <a:schemeClr val="tx1"/>
                </a:solidFill>
              </a:rPr>
              <a:t>DIFFERENCES BETWEEN THE DEMOCRATIC AND AUTOCRATIC LEADERSHIP STYLES</a:t>
            </a:r>
            <a:endParaRPr lang="en-ZA" sz="28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192" y="1258954"/>
            <a:ext cx="5386917" cy="639762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DEMOCRATIC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1898716"/>
            <a:ext cx="5005595" cy="39258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Leader involves employees in the decision making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Two way communication ensures group commitment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People-oriented, as employees’ opinions are considered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Useful when the leader depends on the inputs of experienced employees 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317692"/>
            <a:ext cx="5389033" cy="639762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AUTOCRATIC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00453" y="1898715"/>
            <a:ext cx="6174637" cy="457828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Leader takes all decisions alone without involving employees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Top-down communication is clear and employees know exactly what to do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Task-oriented as opinions of employees are not considered.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Useful in crisis situation e.g. after an accident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D6959-89AF-4647-B82F-3753467213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LAISSEZ-FAIRE/FREE REIGN</a:t>
            </a:r>
            <a:endParaRPr lang="en-ZA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Leader delegates tasks to employees with little or no direction given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Application: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Subordinates are experts and know what they want to achieve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Leader is very busy and delegation of tasks will increase productivity</a:t>
            </a:r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29BA28-2E6D-44E6-87C7-FD6403F4E2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IMPACT OF LAISSEZ FAIRE LEADERSHIP</a:t>
            </a:r>
            <a:endParaRPr lang="en-ZA" sz="3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POSITIVES/ADVANTAGES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Workers are allowed to make decisions on their work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Workers work independently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Leader motivates workers by trusting them to do things on their own</a:t>
            </a:r>
          </a:p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NEGATIVES/DISADVANTAGES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Lack of clear direction can demotivate workers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Productivity may be compromised with lack of tight control over workers not meeting deadlines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Productivity might be low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D6959-89AF-4647-B82F-3753467213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CHARISMATIC LEADERSHIP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Leader uses charm to influence followers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Application: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Sell vision and achieve excellent results.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Motivate employees as the leader is energetic/ inspiring.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Inspire loyalty/hard work among employees. </a:t>
            </a:r>
          </a:p>
          <a:p>
            <a:pPr marL="0" indent="0">
              <a:buNone/>
            </a:pPr>
            <a:endParaRPr lang="en-ZA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29BA28-2E6D-44E6-87C7-FD6403F4E2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IMPACT OF CHARISMATIC LEADERSHIP STYLE</a:t>
            </a:r>
            <a:endParaRPr lang="en-ZA" sz="3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POSITIVES/ADVANTAGES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Expert at selling vision and achieve excellent results.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Employees are motivated as the leader is energetic/ inspiring.</a:t>
            </a:r>
          </a:p>
          <a:p>
            <a:r>
              <a:rPr lang="en-ZA" sz="2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Inspires loyalty/hard work among employees</a:t>
            </a:r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NEGATIVES/DISADVANTAGES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en-ZA" sz="2800" dirty="0">
                <a:solidFill>
                  <a:schemeClr val="tx1"/>
                </a:solidFill>
              </a:rPr>
              <a:t>Leader believes more in him/her than the team. </a:t>
            </a:r>
          </a:p>
          <a:p>
            <a:pPr lvl="0"/>
            <a:r>
              <a:rPr lang="en-ZA" sz="2800" dirty="0">
                <a:solidFill>
                  <a:schemeClr val="tx1"/>
                </a:solidFill>
              </a:rPr>
              <a:t>Projects can collapse if the leader leaves the team. </a:t>
            </a:r>
          </a:p>
          <a:p>
            <a:pPr lvl="0"/>
            <a:r>
              <a:rPr lang="en-ZA" sz="2800" dirty="0">
                <a:solidFill>
                  <a:schemeClr val="tx1"/>
                </a:solidFill>
              </a:rPr>
              <a:t>Leaders are intolerant of challenges and regard themselves as irreplaceable</a:t>
            </a:r>
            <a:r>
              <a:rPr lang="en-ZA" dirty="0"/>
              <a:t>.</a:t>
            </a:r>
          </a:p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D6959-89AF-4647-B82F-3753467213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TRANSACTIONAL LEADERSHIP</a:t>
            </a:r>
            <a:endParaRPr lang="en-ZA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Leaders focuses on motivating followers through a system of reward and punishment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Application:</a:t>
            </a:r>
          </a:p>
          <a:p>
            <a:pPr lvl="0"/>
            <a:r>
              <a:rPr lang="en-ZA" sz="2400" dirty="0">
                <a:solidFill>
                  <a:schemeClr val="tx1"/>
                </a:solidFill>
              </a:rPr>
              <a:t>When the business wants to maximise employee performance.</a:t>
            </a:r>
          </a:p>
          <a:p>
            <a:r>
              <a:rPr lang="en-ZA" sz="2400" dirty="0">
                <a:solidFill>
                  <a:schemeClr val="tx1"/>
                </a:solidFill>
              </a:rPr>
              <a:t>When deadlines have to be met on short notice/under pressure</a:t>
            </a:r>
            <a:r>
              <a:rPr lang="en-ZA" sz="2400" dirty="0" smtClean="0">
                <a:solidFill>
                  <a:schemeClr val="tx1"/>
                </a:solidFill>
              </a:rPr>
              <a:t>.</a:t>
            </a:r>
            <a:r>
              <a:rPr lang="en-ZA" sz="2400" dirty="0">
                <a:solidFill>
                  <a:schemeClr val="tx1"/>
                </a:solidFill>
              </a:rPr>
              <a:t>  </a:t>
            </a:r>
          </a:p>
          <a:p>
            <a:pPr lvl="0"/>
            <a:r>
              <a:rPr lang="en-ZA" sz="2400" dirty="0">
                <a:solidFill>
                  <a:schemeClr val="tx1"/>
                </a:solidFill>
              </a:rPr>
              <a:t>When workers have a low morale</a:t>
            </a:r>
            <a:r>
              <a:rPr lang="en-ZA" sz="2400" dirty="0" smtClean="0">
                <a:solidFill>
                  <a:schemeClr val="tx1"/>
                </a:solidFill>
              </a:rPr>
              <a:t>.</a:t>
            </a:r>
            <a:endParaRPr lang="en-ZA" sz="2400" dirty="0">
              <a:solidFill>
                <a:schemeClr val="tx1"/>
              </a:solidFill>
            </a:endParaRPr>
          </a:p>
          <a:p>
            <a:pPr lvl="0"/>
            <a:r>
              <a:rPr lang="en-ZA" sz="2400" dirty="0">
                <a:solidFill>
                  <a:schemeClr val="tx1"/>
                </a:solidFill>
              </a:rPr>
              <a:t>When productivity levels are very low/not according to targets.</a:t>
            </a:r>
          </a:p>
          <a:p>
            <a:pPr lvl="0"/>
            <a:endParaRPr lang="en-ZA" dirty="0" smtClean="0">
              <a:solidFill>
                <a:schemeClr val="tx1"/>
              </a:solidFill>
            </a:endParaRPr>
          </a:p>
          <a:p>
            <a:pPr lvl="0"/>
            <a:endParaRPr lang="en-Z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29BA28-2E6D-44E6-87C7-FD6403F4E2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IMPACT OF TRANSACTIONAL LEADERSHIP</a:t>
            </a:r>
            <a:endParaRPr lang="en-ZA" sz="3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POSITIVES/ADVANTAGES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394" y="2174875"/>
            <a:ext cx="5661328" cy="3951288"/>
          </a:xfrm>
        </p:spPr>
        <p:txBody>
          <a:bodyPr/>
          <a:lstStyle/>
          <a:p>
            <a:pPr lvl="0"/>
            <a:r>
              <a:rPr lang="en-ZA" dirty="0">
                <a:solidFill>
                  <a:schemeClr val="tx1"/>
                </a:solidFill>
              </a:rPr>
              <a:t>Encourages employees to work hard because they will receive rewards.</a:t>
            </a:r>
          </a:p>
          <a:p>
            <a:pPr lvl="0"/>
            <a:r>
              <a:rPr lang="en-ZA" dirty="0">
                <a:solidFill>
                  <a:schemeClr val="tx1"/>
                </a:solidFill>
              </a:rPr>
              <a:t>Improves employees' productivity and morale.</a:t>
            </a:r>
          </a:p>
          <a:p>
            <a:pPr lvl="0"/>
            <a:r>
              <a:rPr lang="en-ZA" dirty="0">
                <a:solidFill>
                  <a:schemeClr val="tx1"/>
                </a:solidFill>
              </a:rPr>
              <a:t>The goals and </a:t>
            </a:r>
            <a:r>
              <a:rPr lang="en-ZA" dirty="0" smtClean="0">
                <a:solidFill>
                  <a:schemeClr val="tx1"/>
                </a:solidFill>
              </a:rPr>
              <a:t>objectives </a:t>
            </a:r>
            <a:r>
              <a:rPr lang="en-ZA" dirty="0">
                <a:solidFill>
                  <a:schemeClr val="tx1"/>
                </a:solidFill>
              </a:rPr>
              <a:t>can be achieved as workers are motivated.</a:t>
            </a:r>
          </a:p>
          <a:p>
            <a:pPr lvl="0"/>
            <a:r>
              <a:rPr lang="en-ZA" dirty="0">
                <a:solidFill>
                  <a:schemeClr val="tx1"/>
                </a:solidFill>
              </a:rPr>
              <a:t>Employees know what are expected of them.</a:t>
            </a:r>
          </a:p>
          <a:p>
            <a:pPr marL="0" lvl="0" indent="0">
              <a:buNone/>
            </a:pPr>
            <a:endParaRPr lang="en-Z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ZA" dirty="0"/>
              <a:t> </a:t>
            </a:r>
          </a:p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NEGATIVES/DISADVANTAGES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3723" y="2174875"/>
            <a:ext cx="5658680" cy="3544889"/>
          </a:xfrm>
        </p:spPr>
        <p:txBody>
          <a:bodyPr/>
          <a:lstStyle/>
          <a:p>
            <a:pPr lvl="0"/>
            <a:r>
              <a:rPr lang="en-ZA" dirty="0">
                <a:solidFill>
                  <a:schemeClr val="tx1"/>
                </a:solidFill>
              </a:rPr>
              <a:t>Employees may become </a:t>
            </a:r>
            <a:r>
              <a:rPr lang="en-ZA" dirty="0" smtClean="0">
                <a:solidFill>
                  <a:schemeClr val="tx1"/>
                </a:solidFill>
              </a:rPr>
              <a:t>bored as </a:t>
            </a:r>
            <a:r>
              <a:rPr lang="en-ZA" dirty="0">
                <a:solidFill>
                  <a:schemeClr val="tx1"/>
                </a:solidFill>
              </a:rPr>
              <a:t>they have to follow rules/ procedures.</a:t>
            </a:r>
          </a:p>
          <a:p>
            <a:pPr lvl="0"/>
            <a:r>
              <a:rPr lang="en-ZA" dirty="0" smtClean="0">
                <a:solidFill>
                  <a:schemeClr val="tx1"/>
                </a:solidFill>
              </a:rPr>
              <a:t>A </a:t>
            </a:r>
            <a:r>
              <a:rPr lang="en-ZA" dirty="0">
                <a:solidFill>
                  <a:schemeClr val="tx1"/>
                </a:solidFill>
              </a:rPr>
              <a:t>leader will have to monitor the work performance of employees to ensure that expectations are met</a:t>
            </a:r>
            <a:r>
              <a:rPr lang="en-ZA" dirty="0" smtClean="0">
                <a:solidFill>
                  <a:schemeClr val="tx1"/>
                </a:solidFill>
              </a:rPr>
              <a:t>.</a:t>
            </a:r>
            <a:endParaRPr lang="en-ZA" dirty="0">
              <a:solidFill>
                <a:schemeClr val="tx1"/>
              </a:solidFill>
            </a:endParaRPr>
          </a:p>
          <a:p>
            <a:pPr lvl="0"/>
            <a:r>
              <a:rPr lang="en-ZA" dirty="0">
                <a:solidFill>
                  <a:schemeClr val="tx1"/>
                </a:solidFill>
              </a:rPr>
              <a:t>Some employees may be </a:t>
            </a:r>
            <a:r>
              <a:rPr lang="en-ZA" dirty="0" smtClean="0">
                <a:solidFill>
                  <a:schemeClr val="tx1"/>
                </a:solidFill>
              </a:rPr>
              <a:t>demoralised </a:t>
            </a:r>
            <a:r>
              <a:rPr lang="en-ZA" dirty="0">
                <a:solidFill>
                  <a:schemeClr val="tx1"/>
                </a:solidFill>
              </a:rPr>
              <a:t>if they fail to </a:t>
            </a:r>
            <a:r>
              <a:rPr lang="en-ZA" dirty="0" smtClean="0">
                <a:solidFill>
                  <a:schemeClr val="tx1"/>
                </a:solidFill>
              </a:rPr>
              <a:t>meet </a:t>
            </a:r>
            <a:r>
              <a:rPr lang="en-ZA" dirty="0">
                <a:solidFill>
                  <a:schemeClr val="tx1"/>
                </a:solidFill>
              </a:rPr>
              <a:t>targets despite having worked very hard</a:t>
            </a:r>
            <a:r>
              <a:rPr lang="en-ZA" dirty="0" smtClean="0">
                <a:solidFill>
                  <a:schemeClr val="tx1"/>
                </a:solidFill>
              </a:rPr>
              <a:t>.</a:t>
            </a:r>
            <a:endParaRPr lang="en-ZA" dirty="0">
              <a:solidFill>
                <a:schemeClr val="tx1"/>
              </a:solidFill>
            </a:endParaRPr>
          </a:p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D6959-89AF-4647-B82F-3753467213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dirty="0" smtClean="0">
                <a:solidFill>
                  <a:schemeClr val="tx1"/>
                </a:solidFill>
              </a:rPr>
              <a:t>SITUATIONAL THEORY</a:t>
            </a:r>
            <a:endParaRPr lang="en-ZA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 sz="2800" dirty="0">
                <a:solidFill>
                  <a:schemeClr val="tx1"/>
                </a:solidFill>
              </a:rPr>
              <a:t>Different leadership characteristics are needed for different situations.</a:t>
            </a:r>
          </a:p>
          <a:p>
            <a:pPr lvl="0"/>
            <a:r>
              <a:rPr lang="en-ZA" sz="2800" dirty="0">
                <a:solidFill>
                  <a:schemeClr val="tx1"/>
                </a:solidFill>
              </a:rPr>
              <a:t>The task/situation dictates the leadership style that should be applied, so leaders are adaptable/flexible/self-assured</a:t>
            </a:r>
            <a:r>
              <a:rPr lang="en-ZA" sz="2800" dirty="0" smtClean="0">
                <a:solidFill>
                  <a:schemeClr val="tx1"/>
                </a:solidFill>
              </a:rPr>
              <a:t>.</a:t>
            </a:r>
            <a:endParaRPr lang="en-ZA" sz="2800" dirty="0">
              <a:solidFill>
                <a:schemeClr val="tx1"/>
              </a:solidFill>
            </a:endParaRPr>
          </a:p>
          <a:p>
            <a:pPr lvl="0"/>
            <a:r>
              <a:rPr lang="en-ZA" sz="2800" dirty="0">
                <a:solidFill>
                  <a:schemeClr val="tx1"/>
                </a:solidFill>
              </a:rPr>
              <a:t>Relationships between leaders and employees are based on mutual </a:t>
            </a:r>
            <a:r>
              <a:rPr lang="en-ZA" sz="2800" dirty="0" smtClean="0">
                <a:solidFill>
                  <a:schemeClr val="tx1"/>
                </a:solidFill>
              </a:rPr>
              <a:t>trust.</a:t>
            </a:r>
            <a:endParaRPr lang="en-ZA" sz="2800" dirty="0">
              <a:solidFill>
                <a:schemeClr val="tx1"/>
              </a:solidFill>
            </a:endParaRPr>
          </a:p>
          <a:p>
            <a:pPr lvl="0"/>
            <a:r>
              <a:rPr lang="en-ZA" sz="2800" dirty="0">
                <a:solidFill>
                  <a:schemeClr val="tx1"/>
                </a:solidFill>
              </a:rPr>
              <a:t>Leaders analyse group </a:t>
            </a:r>
            <a:r>
              <a:rPr lang="en-ZA" sz="2800" dirty="0" smtClean="0">
                <a:solidFill>
                  <a:schemeClr val="tx1"/>
                </a:solidFill>
              </a:rPr>
              <a:t>members, </a:t>
            </a:r>
            <a:r>
              <a:rPr lang="en-ZA" sz="2800" dirty="0">
                <a:solidFill>
                  <a:schemeClr val="tx1"/>
                </a:solidFill>
              </a:rPr>
              <a:t>to adopt a </a:t>
            </a:r>
            <a:r>
              <a:rPr lang="en-ZA" sz="2800" dirty="0" smtClean="0">
                <a:solidFill>
                  <a:schemeClr val="tx1"/>
                </a:solidFill>
              </a:rPr>
              <a:t>suitable </a:t>
            </a:r>
            <a:r>
              <a:rPr lang="en-ZA" sz="2800" dirty="0">
                <a:solidFill>
                  <a:schemeClr val="tx1"/>
                </a:solidFill>
              </a:rPr>
              <a:t>leadership style</a:t>
            </a:r>
            <a:r>
              <a:rPr lang="en-ZA" sz="2800" dirty="0" smtClean="0">
                <a:solidFill>
                  <a:schemeClr val="tx1"/>
                </a:solidFill>
              </a:rPr>
              <a:t>.</a:t>
            </a:r>
            <a:endParaRPr lang="en-ZA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29BA28-2E6D-44E6-87C7-FD6403F4E2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dirty="0" smtClean="0">
                <a:solidFill>
                  <a:schemeClr val="tx1"/>
                </a:solidFill>
              </a:rPr>
              <a:t>LEADERS AND FOLLOWERS THEORY</a:t>
            </a:r>
            <a:endParaRPr lang="en-ZA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>
                <a:solidFill>
                  <a:schemeClr val="tx1"/>
                </a:solidFill>
              </a:rPr>
              <a:t>Leaders lead by example and reward positive </a:t>
            </a:r>
            <a:r>
              <a:rPr lang="en-ZA" sz="2800" dirty="0" smtClean="0">
                <a:solidFill>
                  <a:schemeClr val="tx1"/>
                </a:solidFill>
              </a:rPr>
              <a:t>behaviour</a:t>
            </a:r>
          </a:p>
          <a:p>
            <a:r>
              <a:rPr lang="en-ZA" sz="2800" dirty="0">
                <a:solidFill>
                  <a:schemeClr val="tx1"/>
                </a:solidFill>
              </a:rPr>
              <a:t>Leaders motivate employees to devise alternative strategies to find more efficient ways to use available resources</a:t>
            </a:r>
            <a:r>
              <a:rPr lang="en-ZA" sz="2800" dirty="0" smtClean="0">
                <a:solidFill>
                  <a:schemeClr val="tx1"/>
                </a:solidFill>
              </a:rPr>
              <a:t>.</a:t>
            </a:r>
            <a:endParaRPr lang="en-ZA" sz="2800" dirty="0">
              <a:solidFill>
                <a:schemeClr val="tx1"/>
              </a:solidFill>
            </a:endParaRPr>
          </a:p>
          <a:p>
            <a:pPr lvl="0"/>
            <a:r>
              <a:rPr lang="en-ZA" sz="2800" dirty="0">
                <a:solidFill>
                  <a:schemeClr val="tx1"/>
                </a:solidFill>
              </a:rPr>
              <a:t>Followers listen to what is expected of them and are willing to work as a team.</a:t>
            </a:r>
          </a:p>
          <a:p>
            <a:pPr lvl="0"/>
            <a:r>
              <a:rPr lang="en-ZA" sz="2800" dirty="0">
                <a:solidFill>
                  <a:schemeClr val="tx1"/>
                </a:solidFill>
              </a:rPr>
              <a:t>Followers easily accept responsibility when something doesn’t work out</a:t>
            </a:r>
            <a:r>
              <a:rPr lang="en-ZA" sz="2800" dirty="0" smtClean="0">
                <a:solidFill>
                  <a:schemeClr val="tx1"/>
                </a:solidFill>
              </a:rPr>
              <a:t>.</a:t>
            </a:r>
            <a:endParaRPr lang="en-ZA" sz="2800" dirty="0">
              <a:solidFill>
                <a:schemeClr val="tx1"/>
              </a:solidFill>
            </a:endParaRPr>
          </a:p>
          <a:p>
            <a:pPr lvl="0"/>
            <a:r>
              <a:rPr lang="en-ZA" sz="2800" dirty="0" smtClean="0">
                <a:solidFill>
                  <a:schemeClr val="tx1"/>
                </a:solidFill>
              </a:rPr>
              <a:t>Followers </a:t>
            </a:r>
            <a:r>
              <a:rPr lang="en-ZA" sz="2800" dirty="0">
                <a:solidFill>
                  <a:schemeClr val="tx1"/>
                </a:solidFill>
              </a:rPr>
              <a:t>might just trail along depending on leaders and other followers to pull them through the task.</a:t>
            </a:r>
          </a:p>
          <a:p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29BA28-2E6D-44E6-87C7-FD6403F4E2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dirty="0" smtClean="0">
                <a:solidFill>
                  <a:schemeClr val="tx1"/>
                </a:solidFill>
              </a:rPr>
              <a:t>TRANSFORMATIONAL THEORY</a:t>
            </a:r>
            <a:endParaRPr lang="en-ZA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 sz="2800" dirty="0">
                <a:solidFill>
                  <a:schemeClr val="tx1"/>
                </a:solidFill>
              </a:rPr>
              <a:t>Suitable for a dynamic environment, where change could be drastic.</a:t>
            </a:r>
          </a:p>
          <a:p>
            <a:pPr lvl="0"/>
            <a:r>
              <a:rPr lang="en-ZA" sz="2800" dirty="0">
                <a:solidFill>
                  <a:schemeClr val="tx1"/>
                </a:solidFill>
              </a:rPr>
              <a:t>The </a:t>
            </a:r>
            <a:r>
              <a:rPr lang="en-ZA" sz="2800" dirty="0" smtClean="0">
                <a:solidFill>
                  <a:schemeClr val="tx1"/>
                </a:solidFill>
              </a:rPr>
              <a:t>passion/personality </a:t>
            </a:r>
            <a:r>
              <a:rPr lang="en-ZA" sz="2800" dirty="0">
                <a:solidFill>
                  <a:schemeClr val="tx1"/>
                </a:solidFill>
              </a:rPr>
              <a:t>of leaders inspire </a:t>
            </a:r>
            <a:r>
              <a:rPr lang="en-ZA" sz="2800" dirty="0" smtClean="0">
                <a:solidFill>
                  <a:schemeClr val="tx1"/>
                </a:solidFill>
              </a:rPr>
              <a:t>followers </a:t>
            </a:r>
            <a:r>
              <a:rPr lang="en-ZA" sz="2800" dirty="0">
                <a:solidFill>
                  <a:schemeClr val="tx1"/>
                </a:solidFill>
              </a:rPr>
              <a:t>to change their </a:t>
            </a:r>
            <a:r>
              <a:rPr lang="en-ZA" sz="2800" dirty="0" smtClean="0">
                <a:solidFill>
                  <a:schemeClr val="tx1"/>
                </a:solidFill>
              </a:rPr>
              <a:t>expectations/motivation </a:t>
            </a:r>
            <a:r>
              <a:rPr lang="en-ZA" sz="2800" dirty="0">
                <a:solidFill>
                  <a:schemeClr val="tx1"/>
                </a:solidFill>
              </a:rPr>
              <a:t>to work towards a common </a:t>
            </a:r>
            <a:r>
              <a:rPr lang="en-ZA" sz="2800" dirty="0" smtClean="0">
                <a:solidFill>
                  <a:schemeClr val="tx1"/>
                </a:solidFill>
              </a:rPr>
              <a:t>goal. (charismatic personality)</a:t>
            </a:r>
            <a:endParaRPr lang="en-ZA" sz="2800" dirty="0">
              <a:solidFill>
                <a:schemeClr val="tx1"/>
              </a:solidFill>
            </a:endParaRPr>
          </a:p>
          <a:p>
            <a:pPr lvl="0"/>
            <a:r>
              <a:rPr lang="en-ZA" sz="2800" dirty="0">
                <a:solidFill>
                  <a:schemeClr val="tx1"/>
                </a:solidFill>
              </a:rPr>
              <a:t>Leaders have the </a:t>
            </a:r>
            <a:r>
              <a:rPr lang="en-ZA" sz="2800" dirty="0" smtClean="0">
                <a:solidFill>
                  <a:schemeClr val="tx1"/>
                </a:solidFill>
              </a:rPr>
              <a:t>trust/admiration </a:t>
            </a:r>
            <a:r>
              <a:rPr lang="en-ZA" sz="2800" dirty="0">
                <a:solidFill>
                  <a:schemeClr val="tx1"/>
                </a:solidFill>
              </a:rPr>
              <a:t>of their </a:t>
            </a:r>
            <a:r>
              <a:rPr lang="en-ZA" sz="2800" dirty="0" smtClean="0">
                <a:solidFill>
                  <a:schemeClr val="tx1"/>
                </a:solidFill>
              </a:rPr>
              <a:t>followers</a:t>
            </a:r>
            <a:endParaRPr lang="en-ZA" sz="2800" dirty="0">
              <a:solidFill>
                <a:schemeClr val="tx1"/>
              </a:solidFill>
            </a:endParaRPr>
          </a:p>
          <a:p>
            <a:pPr lvl="0"/>
            <a:r>
              <a:rPr lang="en-ZA" sz="2800" dirty="0">
                <a:solidFill>
                  <a:schemeClr val="tx1"/>
                </a:solidFill>
              </a:rPr>
              <a:t>Followers are </a:t>
            </a:r>
            <a:r>
              <a:rPr lang="en-ZA" sz="2800" dirty="0" smtClean="0">
                <a:solidFill>
                  <a:schemeClr val="tx1"/>
                </a:solidFill>
              </a:rPr>
              <a:t>mentored/emotionally </a:t>
            </a:r>
            <a:r>
              <a:rPr lang="en-ZA" sz="2800" dirty="0">
                <a:solidFill>
                  <a:schemeClr val="tx1"/>
                </a:solidFill>
              </a:rPr>
              <a:t>supported through transformation/change so that they can share their ideas </a:t>
            </a:r>
            <a:r>
              <a:rPr lang="en-ZA" sz="2800" dirty="0" err="1" smtClean="0">
                <a:solidFill>
                  <a:schemeClr val="tx1"/>
                </a:solidFill>
              </a:rPr>
              <a:t>freel</a:t>
            </a:r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29BA28-2E6D-44E6-87C7-FD6403F4E2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1259"/>
            <a:ext cx="8923867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BUSINESS VENTURES (MAIN TOPIC)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MANAGEMENT AND LEADERSHIP:</a:t>
            </a:r>
            <a:br>
              <a:rPr lang="en-US" sz="3200" b="1" dirty="0" smtClean="0"/>
            </a:br>
            <a:r>
              <a:rPr lang="en-US" sz="3200" b="1" dirty="0" smtClean="0"/>
              <a:t>CONTENT LAYOUT (According to exam guidelines 2020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23867" cy="41617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Elaborate on management and leadership</a:t>
            </a:r>
          </a:p>
          <a:p>
            <a:r>
              <a:rPr lang="en-US" dirty="0" smtClean="0"/>
              <a:t>Differentiate between management and leadership</a:t>
            </a:r>
            <a:endParaRPr lang="en-ZA" dirty="0" smtClean="0"/>
          </a:p>
          <a:p>
            <a:pPr marL="0" indent="0">
              <a:buNone/>
            </a:pPr>
            <a:r>
              <a:rPr lang="en-US" b="1" dirty="0" smtClean="0"/>
              <a:t>LEADERSHIP STYLES:</a:t>
            </a:r>
          </a:p>
          <a:p>
            <a:r>
              <a:rPr lang="en-US" dirty="0" smtClean="0"/>
              <a:t>Outline the difference between the ff. leadership styles: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       Democratic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        Autocratic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        Laissez-faire/ Free-reign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        Charismatic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         Transactional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85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 smtClean="0">
                <a:solidFill>
                  <a:schemeClr val="tx1"/>
                </a:solidFill>
              </a:rPr>
              <a:t>ROLE OF PERSONAL ATTITUDE IN SUCCESSFUL LEADERSHIP</a:t>
            </a:r>
            <a:endParaRPr lang="en-ZA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6287"/>
            <a:ext cx="10972800" cy="4819878"/>
          </a:xfrm>
        </p:spPr>
        <p:txBody>
          <a:bodyPr/>
          <a:lstStyle/>
          <a:p>
            <a:pPr lvl="0"/>
            <a:r>
              <a:rPr lang="en-ZA" sz="2400" dirty="0">
                <a:solidFill>
                  <a:schemeClr val="tx1"/>
                </a:solidFill>
              </a:rPr>
              <a:t>Positive attitude releases leadership potential. </a:t>
            </a:r>
          </a:p>
          <a:p>
            <a:pPr lvl="0"/>
            <a:r>
              <a:rPr lang="en-ZA" sz="2400" dirty="0">
                <a:solidFill>
                  <a:schemeClr val="tx1"/>
                </a:solidFill>
              </a:rPr>
              <a:t>A leader's good/bad attitude can influence the success/failure of the </a:t>
            </a:r>
            <a:r>
              <a:rPr lang="en-ZA" sz="2400" dirty="0" smtClean="0">
                <a:solidFill>
                  <a:schemeClr val="tx1"/>
                </a:solidFill>
              </a:rPr>
              <a:t>business.</a:t>
            </a:r>
            <a:endParaRPr lang="en-ZA" sz="2400" dirty="0">
              <a:solidFill>
                <a:schemeClr val="tx1"/>
              </a:solidFill>
            </a:endParaRPr>
          </a:p>
          <a:p>
            <a:pPr lvl="0"/>
            <a:r>
              <a:rPr lang="en-ZA" sz="2400" dirty="0">
                <a:solidFill>
                  <a:schemeClr val="tx1"/>
                </a:solidFill>
              </a:rPr>
              <a:t>Great leaders understand that the right attitude will set the right atmosphere.</a:t>
            </a:r>
          </a:p>
          <a:p>
            <a:pPr lvl="0"/>
            <a:r>
              <a:rPr lang="en-ZA" sz="2400" dirty="0">
                <a:solidFill>
                  <a:schemeClr val="tx1"/>
                </a:solidFill>
              </a:rPr>
              <a:t>Leaders' attitude may influence employees'/teams' thoughts/behaviour.</a:t>
            </a:r>
          </a:p>
          <a:p>
            <a:pPr lvl="0"/>
            <a:r>
              <a:rPr lang="en-ZA" sz="2400" dirty="0">
                <a:solidFill>
                  <a:schemeClr val="tx1"/>
                </a:solidFill>
              </a:rPr>
              <a:t>Leaders should model the behaviour that they want to see in team members</a:t>
            </a:r>
            <a:r>
              <a:rPr lang="en-ZA" sz="2400" dirty="0" smtClean="0">
                <a:solidFill>
                  <a:schemeClr val="tx1"/>
                </a:solidFill>
              </a:rPr>
              <a:t>.</a:t>
            </a:r>
            <a:endParaRPr lang="en-ZA" sz="2400" dirty="0">
              <a:solidFill>
                <a:schemeClr val="tx1"/>
              </a:solidFill>
            </a:endParaRPr>
          </a:p>
          <a:p>
            <a:pPr lvl="0"/>
            <a:r>
              <a:rPr lang="en-ZA" sz="2400" dirty="0">
                <a:solidFill>
                  <a:schemeClr val="tx1"/>
                </a:solidFill>
              </a:rPr>
              <a:t>Enthusiasm produces confidence in a </a:t>
            </a:r>
            <a:r>
              <a:rPr lang="en-ZA" sz="2400" dirty="0" smtClean="0">
                <a:solidFill>
                  <a:schemeClr val="tx1"/>
                </a:solidFill>
              </a:rPr>
              <a:t>leader</a:t>
            </a:r>
            <a:endParaRPr lang="en-ZA" sz="2400" dirty="0">
              <a:solidFill>
                <a:schemeClr val="tx1"/>
              </a:solidFill>
            </a:endParaRPr>
          </a:p>
          <a:p>
            <a:pPr lvl="0"/>
            <a:r>
              <a:rPr lang="en-ZA" sz="2400" dirty="0">
                <a:solidFill>
                  <a:schemeClr val="tx1"/>
                </a:solidFill>
              </a:rPr>
              <a:t>Leaders with a positive attitude know that there is always more to learn/space to grow.</a:t>
            </a:r>
          </a:p>
          <a:p>
            <a:r>
              <a:rPr lang="en-ZA" sz="2400" b="1" dirty="0">
                <a:solidFill>
                  <a:schemeClr val="tx1"/>
                </a:solidFill>
              </a:rPr>
              <a:t>NOTE: You must be able to identify the role of personal attitude in successful leadership from given scenarios/case studies</a:t>
            </a:r>
            <a:r>
              <a:rPr lang="en-ZA" b="1" dirty="0"/>
              <a:t>.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29BA28-2E6D-44E6-87C7-FD6403F4E2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30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CONTENT LAYOUT  (continued)</a:t>
            </a:r>
            <a:endParaRPr lang="en-Z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152" y="1140432"/>
            <a:ext cx="10527528" cy="5586371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Identify the style from given scenarios and motivate</a:t>
            </a:r>
          </a:p>
          <a:p>
            <a:r>
              <a:rPr lang="en-US" dirty="0" smtClean="0"/>
              <a:t>Discuss/evaluate the impact (advantages/disadvantages) of each style</a:t>
            </a:r>
            <a:endParaRPr lang="en-ZA" dirty="0"/>
          </a:p>
          <a:p>
            <a:r>
              <a:rPr lang="en-US" dirty="0" smtClean="0"/>
              <a:t>Suggest/ Recommend situations in which each style can be applied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b="1" dirty="0" smtClean="0"/>
              <a:t>LEADERSHIP THEORIES</a:t>
            </a:r>
          </a:p>
          <a:p>
            <a:r>
              <a:rPr lang="en-US" dirty="0" smtClean="0"/>
              <a:t>Discuss /explain the ff. theories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Leaders and followers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Situational leadership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Transformational leadership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Transitional leadership</a:t>
            </a:r>
          </a:p>
          <a:p>
            <a:r>
              <a:rPr lang="en-US" dirty="0" smtClean="0"/>
              <a:t>Identify theories from given scenarios</a:t>
            </a:r>
          </a:p>
          <a:p>
            <a:r>
              <a:rPr lang="en-US" dirty="0" smtClean="0"/>
              <a:t>Explain/Discuss the role of personal attitude in successful leadership</a:t>
            </a:r>
          </a:p>
          <a:p>
            <a:r>
              <a:rPr lang="en-US" dirty="0" smtClean="0"/>
              <a:t>Identify the role of personal attitude in successful leadership from given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Meaning of management and leadership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Management 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en-US" dirty="0" smtClean="0"/>
              <a:t>Coordination of planning, organizing, leading and controlling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en-US" dirty="0" smtClean="0"/>
              <a:t>Manager because of the position appointed to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en-US" dirty="0" smtClean="0"/>
              <a:t>Have power because of the position of authority</a:t>
            </a:r>
          </a:p>
          <a:p>
            <a:pPr marL="0" indent="0">
              <a:buSzPct val="90000"/>
              <a:buNone/>
            </a:pPr>
            <a:r>
              <a:rPr lang="en-US" sz="3200" b="1" dirty="0" smtClean="0"/>
              <a:t>Leadership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en-US" dirty="0" smtClean="0"/>
              <a:t>Ability to influence and guide followers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en-US" dirty="0" smtClean="0"/>
              <a:t>Inspiring subordinates to perform in order to achieve goals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en-US" dirty="0" smtClean="0"/>
              <a:t>It is an inborn trait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40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 smtClean="0"/>
              <a:t>DIFFERENCE BETWEEN MANAGEMENT AND LEADERSHIP</a:t>
            </a:r>
            <a:endParaRPr lang="en-ZA" sz="28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LEADERSHIP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influences human </a:t>
            </a:r>
            <a:r>
              <a:rPr lang="en-US" dirty="0" err="1" smtClean="0">
                <a:solidFill>
                  <a:schemeClr val="tx1"/>
                </a:solidFill>
              </a:rPr>
              <a:t>behaviour</a:t>
            </a:r>
            <a:endParaRPr lang="en-ZA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Focuses on what and why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Focuses on the horizon/ long term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Are born with natural leadership skills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Inspires staff to trust and support each other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MANAGEMENT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Guides human behavior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Focus on how and when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Focuses on bottom line/ short/medium/long term</a:t>
            </a:r>
            <a:endParaRPr lang="en-ZA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Becomes a manager because of the position in which a person is appointed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Control systems and procedures to get the job done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D6D52-54CF-4BD2-9634-4AB1124FE2B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DEMOCRATIC LEADERSHIP </a:t>
            </a:r>
            <a:endParaRPr lang="en-ZA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Leader invites team members to contribute ideas and participate in decision-making process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Application: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When employees are skilled and eager to share their ideas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Decisions need to be looked at from several perspectives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Leader does not have all the information needed to make a decision.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29BA28-2E6D-44E6-87C7-FD6403F4E2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IMPACT OF DEMOCRATIC STYLE</a:t>
            </a:r>
            <a:endParaRPr lang="en-ZA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POSITIVES/ ADVANTAGES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Allows employees to participate in decision-making, so they feel empowered.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Staff gives a variety of ideas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Two-way communication ensures commitment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Inspire employees to be productive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NEGATIVES/ DISADVANTAGES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Incorrect decisions may be takes if staff is inexperienced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is time-consuming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Employees may feel discouraged if their opinions are not considered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 effective in times of crisis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D6959-89AF-4647-B82F-3753467213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AUTOCRATIC LEADERSHIP</a:t>
            </a:r>
            <a:endParaRPr lang="en-ZA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Leader takes decisions on his/her own without consulting staff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Application: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 crisis situations, </a:t>
            </a:r>
            <a:r>
              <a:rPr lang="en-US" sz="2800" dirty="0" err="1" smtClean="0">
                <a:solidFill>
                  <a:schemeClr val="tx1"/>
                </a:solidFill>
              </a:rPr>
              <a:t>e.g</a:t>
            </a:r>
            <a:r>
              <a:rPr lang="en-US" sz="2800" dirty="0" smtClean="0">
                <a:solidFill>
                  <a:schemeClr val="tx1"/>
                </a:solidFill>
              </a:rPr>
              <a:t> meeting tight deadlines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When employees are new or not fully trained.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When employees are not cooperative</a:t>
            </a:r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29BA28-2E6D-44E6-87C7-FD6403F4E2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IMPACT OF AUTOCRATIC LEADERSHIP</a:t>
            </a:r>
            <a:endParaRPr lang="en-ZA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POSITIVES/ADVANTAGES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Quick decisions can be taken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Work gets done in time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Top-down communication is clear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Clear guidance to low-skilled workers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NEGATIVES/DISADVANTAGES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Workers can become demotivated if their opinions are not considered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Demotivated workers impact negatively on productivity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High employee turnover rate because they are not valued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D6959-89AF-4647-B82F-3753467213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3960</TotalTime>
  <Words>1171</Words>
  <Application>Microsoft Office PowerPoint</Application>
  <PresentationFormat>Widescreen</PresentationFormat>
  <Paragraphs>196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Wingdings</vt:lpstr>
      <vt:lpstr>Office Theme</vt:lpstr>
      <vt:lpstr>Default Design</vt:lpstr>
      <vt:lpstr>Building Blocks for Growth</vt:lpstr>
      <vt:lpstr>BUSINESS VENTURES (MAIN TOPIC) MANAGEMENT AND LEADERSHIP: CONTENT LAYOUT (According to exam guidelines 2020</vt:lpstr>
      <vt:lpstr>CONTENT LAYOUT  (continued)</vt:lpstr>
      <vt:lpstr>Meaning of management and leadership</vt:lpstr>
      <vt:lpstr>DIFFERENCE BETWEEN MANAGEMENT AND LEADERSHIP</vt:lpstr>
      <vt:lpstr>DEMOCRATIC LEADERSHIP </vt:lpstr>
      <vt:lpstr>IMPACT OF DEMOCRATIC STYLE</vt:lpstr>
      <vt:lpstr>AUTOCRATIC LEADERSHIP</vt:lpstr>
      <vt:lpstr>IMPACT OF AUTOCRATIC LEADERSHIP</vt:lpstr>
      <vt:lpstr>DIFFERENCES BETWEEN THE DEMOCRATIC AND AUTOCRATIC LEADERSHIP STYLES</vt:lpstr>
      <vt:lpstr>LAISSEZ-FAIRE/FREE REIGN</vt:lpstr>
      <vt:lpstr>IMPACT OF LAISSEZ FAIRE LEADERSHIP</vt:lpstr>
      <vt:lpstr>CHARISMATIC LEADERSHIP</vt:lpstr>
      <vt:lpstr>IMPACT OF CHARISMATIC LEADERSHIP STYLE</vt:lpstr>
      <vt:lpstr>TRANSACTIONAL LEADERSHIP</vt:lpstr>
      <vt:lpstr>IMPACT OF TRANSACTIONAL LEADERSHIP</vt:lpstr>
      <vt:lpstr>SITUATIONAL THEORY</vt:lpstr>
      <vt:lpstr>LEADERS AND FOLLOWERS THEORY</vt:lpstr>
      <vt:lpstr>TRANSFORMATIONAL THEORY</vt:lpstr>
      <vt:lpstr>ROLE OF PERSONAL ATTITUDE IN SUCCESSFUL LEADERSHIP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Dr. T Rantsane</cp:lastModifiedBy>
  <cp:revision>33</cp:revision>
  <dcterms:created xsi:type="dcterms:W3CDTF">2020-05-11T19:04:15Z</dcterms:created>
  <dcterms:modified xsi:type="dcterms:W3CDTF">2020-05-19T09:55:17Z</dcterms:modified>
</cp:coreProperties>
</file>