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4" r:id="rId4"/>
    <p:sldId id="263" r:id="rId5"/>
    <p:sldId id="265" r:id="rId6"/>
    <p:sldId id="266" r:id="rId7"/>
    <p:sldId id="267" r:id="rId8"/>
    <p:sldId id="268" r:id="rId9"/>
    <p:sldId id="269" r:id="rId10"/>
    <p:sldId id="270" r:id="rId11"/>
    <p:sldId id="271" r:id="rId12"/>
    <p:sldId id="272" r:id="rId13"/>
    <p:sldId id="275" r:id="rId14"/>
    <p:sldId id="276" r:id="rId15"/>
    <p:sldId id="277" r:id="rId16"/>
    <p:sldId id="278" r:id="rId17"/>
    <p:sldId id="281" r:id="rId18"/>
    <p:sldId id="283" r:id="rId19"/>
    <p:sldId id="282" r:id="rId20"/>
    <p:sldId id="280" r:id="rId21"/>
    <p:sldId id="279" r:id="rId22"/>
    <p:sldId id="273"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2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viewProps" Target="view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heme" Target="theme/theme1.xml" /></Relationships>
</file>

<file path=ppt/charts/_rels/chart1.xml.rels><?xml version="1.0" encoding="UTF-8" standalone="yes"?>
<Relationships xmlns="http://schemas.openxmlformats.org/package/2006/relationships"><Relationship Id="rId3" Type="http://schemas.openxmlformats.org/officeDocument/2006/relationships/oleObject" Target="file:///C:\Users\user\AppData\Roaming\Microsoft\Excel\Book1%20(version%201).xlsb" TargetMode="External" /><Relationship Id="rId2" Type="http://schemas.microsoft.com/office/2011/relationships/chartColorStyle" Target="colors1.xml" /><Relationship Id="rId1" Type="http://schemas.microsoft.com/office/2011/relationships/chartStyle" Target="style1.xml" /><Relationship Id="rId4" Type="http://schemas.openxmlformats.org/officeDocument/2006/relationships/chartUserShapes" Target="../drawings/drawing1.xml" /></Relationships>
</file>

<file path=ppt/charts/_rels/chart2.xml.rels><?xml version="1.0" encoding="UTF-8" standalone="yes"?>
<Relationships xmlns="http://schemas.openxmlformats.org/package/2006/relationships"><Relationship Id="rId3" Type="http://schemas.openxmlformats.org/officeDocument/2006/relationships/oleObject" Target="file:///C:\Users\user\AppData\Roaming\Microsoft\Excel\Book1%20(version%201).xlsb" TargetMode="External" /><Relationship Id="rId2" Type="http://schemas.microsoft.com/office/2011/relationships/chartColorStyle" Target="colors2.xml" /><Relationship Id="rId1" Type="http://schemas.microsoft.com/office/2011/relationships/chartStyle" Target="style2.xml" /><Relationship Id="rId4" Type="http://schemas.openxmlformats.org/officeDocument/2006/relationships/chartUserShapes" Target="../drawings/drawing2.xml" /></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a:t>TOTAL</a:t>
            </a:r>
            <a:r>
              <a:rPr lang="en-ZA" baseline="0"/>
              <a:t> COST</a:t>
            </a:r>
            <a:endParaRPr lang="en-ZA"/>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Sheet1!$C$2</c:f>
              <c:strCache>
                <c:ptCount val="1"/>
                <c:pt idx="0">
                  <c:v>Fixed Cost (FC)</c:v>
                </c:pt>
              </c:strCache>
            </c:strRef>
          </c:tx>
          <c:spPr>
            <a:ln w="28575" cap="rnd">
              <a:solidFill>
                <a:schemeClr val="accent1"/>
              </a:solidFill>
              <a:round/>
            </a:ln>
            <a:effectLst/>
          </c:spPr>
          <c:marker>
            <c:symbol val="none"/>
          </c:marker>
          <c:cat>
            <c:numRef>
              <c:f>Sheet1!$B$3:$B$9</c:f>
              <c:numCache>
                <c:formatCode>General</c:formatCode>
                <c:ptCount val="7"/>
                <c:pt idx="0">
                  <c:v>0</c:v>
                </c:pt>
                <c:pt idx="1">
                  <c:v>1</c:v>
                </c:pt>
                <c:pt idx="2">
                  <c:v>2</c:v>
                </c:pt>
                <c:pt idx="3">
                  <c:v>3</c:v>
                </c:pt>
                <c:pt idx="4">
                  <c:v>4</c:v>
                </c:pt>
                <c:pt idx="5">
                  <c:v>5</c:v>
                </c:pt>
                <c:pt idx="6">
                  <c:v>6</c:v>
                </c:pt>
              </c:numCache>
            </c:numRef>
          </c:cat>
          <c:val>
            <c:numRef>
              <c:f>Sheet1!$C$3:$C$9</c:f>
              <c:numCache>
                <c:formatCode>General</c:formatCode>
                <c:ptCount val="7"/>
                <c:pt idx="0">
                  <c:v>10</c:v>
                </c:pt>
                <c:pt idx="1">
                  <c:v>10</c:v>
                </c:pt>
                <c:pt idx="2">
                  <c:v>10</c:v>
                </c:pt>
                <c:pt idx="3">
                  <c:v>10</c:v>
                </c:pt>
                <c:pt idx="4">
                  <c:v>10</c:v>
                </c:pt>
                <c:pt idx="5">
                  <c:v>10</c:v>
                </c:pt>
                <c:pt idx="6">
                  <c:v>10</c:v>
                </c:pt>
              </c:numCache>
            </c:numRef>
          </c:val>
          <c:smooth val="0"/>
          <c:extLst>
            <c:ext xmlns:c16="http://schemas.microsoft.com/office/drawing/2014/chart" uri="{C3380CC4-5D6E-409C-BE32-E72D297353CC}">
              <c16:uniqueId val="{00000000-77B3-426F-ABC5-60B8A8D3C782}"/>
            </c:ext>
          </c:extLst>
        </c:ser>
        <c:ser>
          <c:idx val="1"/>
          <c:order val="1"/>
          <c:tx>
            <c:strRef>
              <c:f>Sheet1!$D$2</c:f>
              <c:strCache>
                <c:ptCount val="1"/>
                <c:pt idx="0">
                  <c:v>Variable Cost (VC)</c:v>
                </c:pt>
              </c:strCache>
            </c:strRef>
          </c:tx>
          <c:spPr>
            <a:ln w="28575" cap="rnd">
              <a:solidFill>
                <a:schemeClr val="accent2"/>
              </a:solidFill>
              <a:round/>
            </a:ln>
            <a:effectLst/>
          </c:spPr>
          <c:marker>
            <c:symbol val="none"/>
          </c:marker>
          <c:cat>
            <c:numRef>
              <c:f>Sheet1!$B$3:$B$9</c:f>
              <c:numCache>
                <c:formatCode>General</c:formatCode>
                <c:ptCount val="7"/>
                <c:pt idx="0">
                  <c:v>0</c:v>
                </c:pt>
                <c:pt idx="1">
                  <c:v>1</c:v>
                </c:pt>
                <c:pt idx="2">
                  <c:v>2</c:v>
                </c:pt>
                <c:pt idx="3">
                  <c:v>3</c:v>
                </c:pt>
                <c:pt idx="4">
                  <c:v>4</c:v>
                </c:pt>
                <c:pt idx="5">
                  <c:v>5</c:v>
                </c:pt>
                <c:pt idx="6">
                  <c:v>6</c:v>
                </c:pt>
              </c:numCache>
            </c:numRef>
          </c:cat>
          <c:val>
            <c:numRef>
              <c:f>Sheet1!$D$3:$D$9</c:f>
              <c:numCache>
                <c:formatCode>General</c:formatCode>
                <c:ptCount val="7"/>
                <c:pt idx="0">
                  <c:v>0</c:v>
                </c:pt>
                <c:pt idx="1">
                  <c:v>4</c:v>
                </c:pt>
                <c:pt idx="2">
                  <c:v>6</c:v>
                </c:pt>
                <c:pt idx="3">
                  <c:v>10</c:v>
                </c:pt>
                <c:pt idx="4">
                  <c:v>16</c:v>
                </c:pt>
                <c:pt idx="5">
                  <c:v>30</c:v>
                </c:pt>
                <c:pt idx="6">
                  <c:v>45</c:v>
                </c:pt>
              </c:numCache>
            </c:numRef>
          </c:val>
          <c:smooth val="0"/>
          <c:extLst>
            <c:ext xmlns:c16="http://schemas.microsoft.com/office/drawing/2014/chart" uri="{C3380CC4-5D6E-409C-BE32-E72D297353CC}">
              <c16:uniqueId val="{00000001-77B3-426F-ABC5-60B8A8D3C782}"/>
            </c:ext>
          </c:extLst>
        </c:ser>
        <c:ser>
          <c:idx val="2"/>
          <c:order val="2"/>
          <c:tx>
            <c:strRef>
              <c:f>Sheet1!$E$2</c:f>
              <c:strCache>
                <c:ptCount val="1"/>
                <c:pt idx="0">
                  <c:v>Total Costs (TC) = FC + VC</c:v>
                </c:pt>
              </c:strCache>
            </c:strRef>
          </c:tx>
          <c:spPr>
            <a:ln w="28575" cap="rnd">
              <a:solidFill>
                <a:schemeClr val="accent3"/>
              </a:solidFill>
              <a:round/>
            </a:ln>
            <a:effectLst/>
          </c:spPr>
          <c:marker>
            <c:symbol val="none"/>
          </c:marker>
          <c:cat>
            <c:numRef>
              <c:f>Sheet1!$B$3:$B$9</c:f>
              <c:numCache>
                <c:formatCode>General</c:formatCode>
                <c:ptCount val="7"/>
                <c:pt idx="0">
                  <c:v>0</c:v>
                </c:pt>
                <c:pt idx="1">
                  <c:v>1</c:v>
                </c:pt>
                <c:pt idx="2">
                  <c:v>2</c:v>
                </c:pt>
                <c:pt idx="3">
                  <c:v>3</c:v>
                </c:pt>
                <c:pt idx="4">
                  <c:v>4</c:v>
                </c:pt>
                <c:pt idx="5">
                  <c:v>5</c:v>
                </c:pt>
                <c:pt idx="6">
                  <c:v>6</c:v>
                </c:pt>
              </c:numCache>
            </c:numRef>
          </c:cat>
          <c:val>
            <c:numRef>
              <c:f>Sheet1!$E$3:$E$9</c:f>
              <c:numCache>
                <c:formatCode>General</c:formatCode>
                <c:ptCount val="7"/>
                <c:pt idx="0">
                  <c:v>10</c:v>
                </c:pt>
                <c:pt idx="1">
                  <c:v>14</c:v>
                </c:pt>
                <c:pt idx="2">
                  <c:v>16</c:v>
                </c:pt>
                <c:pt idx="3">
                  <c:v>20</c:v>
                </c:pt>
                <c:pt idx="4">
                  <c:v>26</c:v>
                </c:pt>
                <c:pt idx="5">
                  <c:v>40</c:v>
                </c:pt>
                <c:pt idx="6">
                  <c:v>55</c:v>
                </c:pt>
              </c:numCache>
            </c:numRef>
          </c:val>
          <c:smooth val="0"/>
          <c:extLst>
            <c:ext xmlns:c16="http://schemas.microsoft.com/office/drawing/2014/chart" uri="{C3380CC4-5D6E-409C-BE32-E72D297353CC}">
              <c16:uniqueId val="{00000002-77B3-426F-ABC5-60B8A8D3C782}"/>
            </c:ext>
          </c:extLst>
        </c:ser>
        <c:dLbls>
          <c:showLegendKey val="0"/>
          <c:showVal val="0"/>
          <c:showCatName val="0"/>
          <c:showSerName val="0"/>
          <c:showPercent val="0"/>
          <c:showBubbleSize val="0"/>
        </c:dLbls>
        <c:smooth val="0"/>
        <c:axId val="400012200"/>
        <c:axId val="400010560"/>
      </c:lineChart>
      <c:catAx>
        <c:axId val="4000122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A"/>
                  <a:t>QUANTITY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0010560"/>
        <c:crosses val="autoZero"/>
        <c:auto val="1"/>
        <c:lblAlgn val="ctr"/>
        <c:lblOffset val="100"/>
        <c:noMultiLvlLbl val="0"/>
      </c:catAx>
      <c:valAx>
        <c:axId val="400010560"/>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A"/>
                  <a:t>COSTS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001220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ZA"/>
              <a:t>AVERAGE</a:t>
            </a:r>
            <a:r>
              <a:rPr lang="en-ZA" baseline="0"/>
              <a:t> AND MARGINAL COSTS</a:t>
            </a:r>
            <a:endParaRPr lang="en-ZA"/>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9605355086009933E-2"/>
          <c:y val="0.17578199052132701"/>
          <c:w val="0.91039464491399003"/>
          <c:h val="0.61377579579803709"/>
        </c:manualLayout>
      </c:layout>
      <c:lineChart>
        <c:grouping val="standard"/>
        <c:varyColors val="0"/>
        <c:ser>
          <c:idx val="0"/>
          <c:order val="0"/>
          <c:tx>
            <c:strRef>
              <c:f>Sheet1!$C$16:$C$17</c:f>
              <c:strCache>
                <c:ptCount val="2"/>
                <c:pt idx="0">
                  <c:v>AFC=FC÷Q</c:v>
                </c:pt>
              </c:strCache>
            </c:strRef>
          </c:tx>
          <c:spPr>
            <a:ln w="28575" cap="rnd">
              <a:solidFill>
                <a:schemeClr val="accent1"/>
              </a:solidFill>
              <a:round/>
            </a:ln>
            <a:effectLst/>
          </c:spPr>
          <c:marker>
            <c:symbol val="none"/>
          </c:marker>
          <c:val>
            <c:numRef>
              <c:f>Sheet1!$C$18:$C$24</c:f>
              <c:numCache>
                <c:formatCode>General</c:formatCode>
                <c:ptCount val="7"/>
                <c:pt idx="1">
                  <c:v>10</c:v>
                </c:pt>
                <c:pt idx="2">
                  <c:v>5</c:v>
                </c:pt>
                <c:pt idx="3">
                  <c:v>3.3</c:v>
                </c:pt>
                <c:pt idx="4">
                  <c:v>2.5</c:v>
                </c:pt>
                <c:pt idx="5">
                  <c:v>2</c:v>
                </c:pt>
                <c:pt idx="6">
                  <c:v>1.7</c:v>
                </c:pt>
              </c:numCache>
            </c:numRef>
          </c:val>
          <c:smooth val="0"/>
          <c:extLst>
            <c:ext xmlns:c16="http://schemas.microsoft.com/office/drawing/2014/chart" uri="{C3380CC4-5D6E-409C-BE32-E72D297353CC}">
              <c16:uniqueId val="{00000000-7CDC-4D82-A66C-2AE2B0C31E2A}"/>
            </c:ext>
          </c:extLst>
        </c:ser>
        <c:ser>
          <c:idx val="1"/>
          <c:order val="1"/>
          <c:tx>
            <c:strRef>
              <c:f>Sheet1!$D$16:$D$17</c:f>
              <c:strCache>
                <c:ptCount val="2"/>
                <c:pt idx="0">
                  <c:v>AVC= VC÷Q</c:v>
                </c:pt>
              </c:strCache>
            </c:strRef>
          </c:tx>
          <c:spPr>
            <a:ln w="28575" cap="rnd">
              <a:solidFill>
                <a:schemeClr val="accent2"/>
              </a:solidFill>
              <a:round/>
            </a:ln>
            <a:effectLst/>
          </c:spPr>
          <c:marker>
            <c:symbol val="none"/>
          </c:marker>
          <c:val>
            <c:numRef>
              <c:f>Sheet1!$D$18:$D$24</c:f>
              <c:numCache>
                <c:formatCode>General</c:formatCode>
                <c:ptCount val="7"/>
                <c:pt idx="1">
                  <c:v>4</c:v>
                </c:pt>
                <c:pt idx="2">
                  <c:v>3</c:v>
                </c:pt>
                <c:pt idx="3">
                  <c:v>3.3</c:v>
                </c:pt>
                <c:pt idx="4">
                  <c:v>4</c:v>
                </c:pt>
                <c:pt idx="5">
                  <c:v>6</c:v>
                </c:pt>
                <c:pt idx="6">
                  <c:v>7.5</c:v>
                </c:pt>
              </c:numCache>
            </c:numRef>
          </c:val>
          <c:smooth val="0"/>
          <c:extLst>
            <c:ext xmlns:c16="http://schemas.microsoft.com/office/drawing/2014/chart" uri="{C3380CC4-5D6E-409C-BE32-E72D297353CC}">
              <c16:uniqueId val="{00000001-7CDC-4D82-A66C-2AE2B0C31E2A}"/>
            </c:ext>
          </c:extLst>
        </c:ser>
        <c:ser>
          <c:idx val="2"/>
          <c:order val="2"/>
          <c:tx>
            <c:strRef>
              <c:f>Sheet1!$E$16:$E$17</c:f>
              <c:strCache>
                <c:ptCount val="2"/>
                <c:pt idx="0">
                  <c:v>ATC= TC÷Q</c:v>
                </c:pt>
              </c:strCache>
            </c:strRef>
          </c:tx>
          <c:spPr>
            <a:ln w="28575" cap="rnd">
              <a:solidFill>
                <a:schemeClr val="accent3"/>
              </a:solidFill>
              <a:round/>
            </a:ln>
            <a:effectLst/>
          </c:spPr>
          <c:marker>
            <c:symbol val="none"/>
          </c:marker>
          <c:val>
            <c:numRef>
              <c:f>Sheet1!$E$18:$E$24</c:f>
              <c:numCache>
                <c:formatCode>General</c:formatCode>
                <c:ptCount val="7"/>
                <c:pt idx="1">
                  <c:v>14</c:v>
                </c:pt>
                <c:pt idx="2">
                  <c:v>8</c:v>
                </c:pt>
                <c:pt idx="3">
                  <c:v>6.6</c:v>
                </c:pt>
                <c:pt idx="4">
                  <c:v>6.5</c:v>
                </c:pt>
                <c:pt idx="5">
                  <c:v>8</c:v>
                </c:pt>
                <c:pt idx="6">
                  <c:v>9.1999999999999993</c:v>
                </c:pt>
              </c:numCache>
            </c:numRef>
          </c:val>
          <c:smooth val="0"/>
          <c:extLst>
            <c:ext xmlns:c16="http://schemas.microsoft.com/office/drawing/2014/chart" uri="{C3380CC4-5D6E-409C-BE32-E72D297353CC}">
              <c16:uniqueId val="{00000002-7CDC-4D82-A66C-2AE2B0C31E2A}"/>
            </c:ext>
          </c:extLst>
        </c:ser>
        <c:ser>
          <c:idx val="3"/>
          <c:order val="3"/>
          <c:tx>
            <c:strRef>
              <c:f>Sheet1!$F$16:$F$17</c:f>
              <c:strCache>
                <c:ptCount val="2"/>
                <c:pt idx="0">
                  <c:v>MC=</c:v>
                </c:pt>
                <c:pt idx="1">
                  <c:v> ΔTC ÷ ΔQ</c:v>
                </c:pt>
              </c:strCache>
            </c:strRef>
          </c:tx>
          <c:spPr>
            <a:ln w="28575" cap="rnd">
              <a:solidFill>
                <a:schemeClr val="accent4"/>
              </a:solidFill>
              <a:round/>
            </a:ln>
            <a:effectLst/>
          </c:spPr>
          <c:marker>
            <c:symbol val="none"/>
          </c:marker>
          <c:val>
            <c:numRef>
              <c:f>Sheet1!$F$18:$F$24</c:f>
              <c:numCache>
                <c:formatCode>General</c:formatCode>
                <c:ptCount val="7"/>
                <c:pt idx="1">
                  <c:v>4</c:v>
                </c:pt>
                <c:pt idx="2">
                  <c:v>2</c:v>
                </c:pt>
                <c:pt idx="3">
                  <c:v>4</c:v>
                </c:pt>
                <c:pt idx="4">
                  <c:v>6</c:v>
                </c:pt>
                <c:pt idx="5">
                  <c:v>14</c:v>
                </c:pt>
                <c:pt idx="6">
                  <c:v>15</c:v>
                </c:pt>
              </c:numCache>
            </c:numRef>
          </c:val>
          <c:smooth val="0"/>
          <c:extLst>
            <c:ext xmlns:c16="http://schemas.microsoft.com/office/drawing/2014/chart" uri="{C3380CC4-5D6E-409C-BE32-E72D297353CC}">
              <c16:uniqueId val="{00000003-7CDC-4D82-A66C-2AE2B0C31E2A}"/>
            </c:ext>
          </c:extLst>
        </c:ser>
        <c:dLbls>
          <c:showLegendKey val="0"/>
          <c:showVal val="0"/>
          <c:showCatName val="0"/>
          <c:showSerName val="0"/>
          <c:showPercent val="0"/>
          <c:showBubbleSize val="0"/>
        </c:dLbls>
        <c:smooth val="0"/>
        <c:axId val="402592728"/>
        <c:axId val="402593056"/>
      </c:lineChart>
      <c:catAx>
        <c:axId val="40259272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A"/>
                  <a:t>QUANTITY</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2593056"/>
        <c:crosses val="autoZero"/>
        <c:auto val="1"/>
        <c:lblAlgn val="ctr"/>
        <c:lblOffset val="100"/>
        <c:noMultiLvlLbl val="0"/>
      </c:catAx>
      <c:valAx>
        <c:axId val="402593056"/>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ZA"/>
                  <a:t>COSTS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025927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0.88739</cdr:x>
      <cdr:y>0.14468</cdr:y>
    </cdr:from>
    <cdr:to>
      <cdr:x>0.95887</cdr:x>
      <cdr:y>0.26042</cdr:y>
    </cdr:to>
    <cdr:sp macro="" textlink="">
      <cdr:nvSpPr>
        <cdr:cNvPr id="2" name="TextBox 1">
          <a:extLst xmlns:a="http://schemas.openxmlformats.org/drawingml/2006/main">
            <a:ext uri="{FF2B5EF4-FFF2-40B4-BE49-F238E27FC236}">
              <a16:creationId xmlns:a16="http://schemas.microsoft.com/office/drawing/2014/main" id="{AA878542-F2AD-4935-9132-98E7A7008545}"/>
            </a:ext>
          </a:extLst>
        </cdr:cNvPr>
        <cdr:cNvSpPr txBox="1"/>
      </cdr:nvSpPr>
      <cdr:spPr>
        <a:xfrm xmlns:a="http://schemas.openxmlformats.org/drawingml/2006/main">
          <a:off x="4178300" y="396875"/>
          <a:ext cx="336550" cy="3175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ZA" sz="1100" b="1"/>
            <a:t>TC</a:t>
          </a:r>
        </a:p>
      </cdr:txBody>
    </cdr:sp>
  </cdr:relSizeAnchor>
  <cdr:relSizeAnchor xmlns:cdr="http://schemas.openxmlformats.org/drawingml/2006/chartDrawing">
    <cdr:from>
      <cdr:x>0.89144</cdr:x>
      <cdr:y>0.26042</cdr:y>
    </cdr:from>
    <cdr:to>
      <cdr:x>0.98179</cdr:x>
      <cdr:y>0.37847</cdr:y>
    </cdr:to>
    <cdr:sp macro="" textlink="">
      <cdr:nvSpPr>
        <cdr:cNvPr id="3" name="TextBox 2">
          <a:extLst xmlns:a="http://schemas.openxmlformats.org/drawingml/2006/main">
            <a:ext uri="{FF2B5EF4-FFF2-40B4-BE49-F238E27FC236}">
              <a16:creationId xmlns:a16="http://schemas.microsoft.com/office/drawing/2014/main" id="{2F559AD1-AD46-4434-9BC8-7A679AAEA9EC}"/>
            </a:ext>
          </a:extLst>
        </cdr:cNvPr>
        <cdr:cNvSpPr txBox="1"/>
      </cdr:nvSpPr>
      <cdr:spPr>
        <a:xfrm xmlns:a="http://schemas.openxmlformats.org/drawingml/2006/main">
          <a:off x="4197350" y="714375"/>
          <a:ext cx="425450" cy="3238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ZA" sz="1100" b="1" dirty="0"/>
            <a:t>VC</a:t>
          </a:r>
        </a:p>
      </cdr:txBody>
    </cdr:sp>
  </cdr:relSizeAnchor>
  <cdr:relSizeAnchor xmlns:cdr="http://schemas.openxmlformats.org/drawingml/2006/chartDrawing">
    <cdr:from>
      <cdr:x>0.90223</cdr:x>
      <cdr:y>0.64236</cdr:y>
    </cdr:from>
    <cdr:to>
      <cdr:x>1</cdr:x>
      <cdr:y>0.7581</cdr:y>
    </cdr:to>
    <cdr:sp macro="" textlink="">
      <cdr:nvSpPr>
        <cdr:cNvPr id="4" name="TextBox 3">
          <a:extLst xmlns:a="http://schemas.openxmlformats.org/drawingml/2006/main">
            <a:ext uri="{FF2B5EF4-FFF2-40B4-BE49-F238E27FC236}">
              <a16:creationId xmlns:a16="http://schemas.microsoft.com/office/drawing/2014/main" id="{15C2261A-0B87-4E59-AB09-F6A97D34844A}"/>
            </a:ext>
          </a:extLst>
        </cdr:cNvPr>
        <cdr:cNvSpPr txBox="1"/>
      </cdr:nvSpPr>
      <cdr:spPr>
        <a:xfrm xmlns:a="http://schemas.openxmlformats.org/drawingml/2006/main">
          <a:off x="4248149" y="1762125"/>
          <a:ext cx="460375" cy="3175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ZA" sz="1100"/>
        </a:p>
      </cdr:txBody>
    </cdr:sp>
  </cdr:relSizeAnchor>
  <cdr:relSizeAnchor xmlns:cdr="http://schemas.openxmlformats.org/drawingml/2006/chartDrawing">
    <cdr:from>
      <cdr:x>0.91571</cdr:x>
      <cdr:y>0.64236</cdr:y>
    </cdr:from>
    <cdr:to>
      <cdr:x>1</cdr:x>
      <cdr:y>0.75579</cdr:y>
    </cdr:to>
    <cdr:sp macro="" textlink="">
      <cdr:nvSpPr>
        <cdr:cNvPr id="5" name="TextBox 4">
          <a:extLst xmlns:a="http://schemas.openxmlformats.org/drawingml/2006/main">
            <a:ext uri="{FF2B5EF4-FFF2-40B4-BE49-F238E27FC236}">
              <a16:creationId xmlns:a16="http://schemas.microsoft.com/office/drawing/2014/main" id="{DA82BC3B-D81E-4063-9F8A-70F07DAA6AB1}"/>
            </a:ext>
          </a:extLst>
        </cdr:cNvPr>
        <cdr:cNvSpPr txBox="1"/>
      </cdr:nvSpPr>
      <cdr:spPr>
        <a:xfrm xmlns:a="http://schemas.openxmlformats.org/drawingml/2006/main">
          <a:off x="4311650" y="1762125"/>
          <a:ext cx="396874" cy="3111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ZA" sz="1100" b="1"/>
            <a:t>FC</a:t>
          </a:r>
        </a:p>
      </cdr:txBody>
    </cdr:sp>
  </cdr:relSizeAnchor>
  <cdr:relSizeAnchor xmlns:cdr="http://schemas.openxmlformats.org/drawingml/2006/chartDrawing">
    <cdr:from>
      <cdr:x>0.15453</cdr:x>
      <cdr:y>0.15162</cdr:y>
    </cdr:from>
    <cdr:to>
      <cdr:x>0.15723</cdr:x>
      <cdr:y>0.84838</cdr:y>
    </cdr:to>
    <cdr:cxnSp macro="">
      <cdr:nvCxnSpPr>
        <cdr:cNvPr id="7" name="Straight Connector 6">
          <a:extLst xmlns:a="http://schemas.openxmlformats.org/drawingml/2006/main">
            <a:ext uri="{FF2B5EF4-FFF2-40B4-BE49-F238E27FC236}">
              <a16:creationId xmlns:a16="http://schemas.microsoft.com/office/drawing/2014/main" id="{9A0ED4FE-F2A1-4F5A-AF1A-99F68E05BE72}"/>
            </a:ext>
          </a:extLst>
        </cdr:cNvPr>
        <cdr:cNvCxnSpPr/>
      </cdr:nvCxnSpPr>
      <cdr:spPr>
        <a:xfrm xmlns:a="http://schemas.openxmlformats.org/drawingml/2006/main" flipH="1">
          <a:off x="929463" y="561243"/>
          <a:ext cx="16239" cy="2579156"/>
        </a:xfrm>
        <a:prstGeom xmlns:a="http://schemas.openxmlformats.org/drawingml/2006/main" prst="line">
          <a:avLst/>
        </a:prstGeom>
        <a:ln xmlns:a="http://schemas.openxmlformats.org/drawingml/2006/mai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0.1575</cdr:x>
      <cdr:y>0.84037</cdr:y>
    </cdr:from>
    <cdr:to>
      <cdr:x>0.9923</cdr:x>
      <cdr:y>0.84731</cdr:y>
    </cdr:to>
    <cdr:cxnSp macro="">
      <cdr:nvCxnSpPr>
        <cdr:cNvPr id="11" name="Straight Connector 10">
          <a:extLst xmlns:a="http://schemas.openxmlformats.org/drawingml/2006/main">
            <a:ext uri="{FF2B5EF4-FFF2-40B4-BE49-F238E27FC236}">
              <a16:creationId xmlns:a16="http://schemas.microsoft.com/office/drawing/2014/main" id="{67395260-9BB3-4564-8389-0D9C04F0A74B}"/>
            </a:ext>
          </a:extLst>
        </cdr:cNvPr>
        <cdr:cNvCxnSpPr/>
      </cdr:nvCxnSpPr>
      <cdr:spPr>
        <a:xfrm xmlns:a="http://schemas.openxmlformats.org/drawingml/2006/main" flipV="1">
          <a:off x="947331" y="3110742"/>
          <a:ext cx="5021037" cy="25689"/>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0.88429</cdr:x>
      <cdr:y>0.11833</cdr:y>
    </cdr:from>
    <cdr:to>
      <cdr:x>1</cdr:x>
      <cdr:y>0.26914</cdr:y>
    </cdr:to>
    <cdr:sp macro="" textlink="">
      <cdr:nvSpPr>
        <cdr:cNvPr id="2" name="TextBox 1">
          <a:extLst xmlns:a="http://schemas.openxmlformats.org/drawingml/2006/main">
            <a:ext uri="{FF2B5EF4-FFF2-40B4-BE49-F238E27FC236}">
              <a16:creationId xmlns:a16="http://schemas.microsoft.com/office/drawing/2014/main" id="{2F41FA06-19E3-4B57-BCF1-BD3EC5555E54}"/>
            </a:ext>
          </a:extLst>
        </cdr:cNvPr>
        <cdr:cNvSpPr txBox="1"/>
      </cdr:nvSpPr>
      <cdr:spPr>
        <a:xfrm xmlns:a="http://schemas.openxmlformats.org/drawingml/2006/main">
          <a:off x="3663951" y="323851"/>
          <a:ext cx="479424" cy="4127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ZA" sz="1100" b="1"/>
            <a:t>MC</a:t>
          </a:r>
        </a:p>
      </cdr:txBody>
    </cdr:sp>
  </cdr:relSizeAnchor>
  <cdr:relSizeAnchor xmlns:cdr="http://schemas.openxmlformats.org/drawingml/2006/chartDrawing">
    <cdr:from>
      <cdr:x>0.89723</cdr:x>
      <cdr:y>0.36277</cdr:y>
    </cdr:from>
    <cdr:to>
      <cdr:x>1</cdr:x>
      <cdr:y>0.46301</cdr:y>
    </cdr:to>
    <cdr:sp macro="" textlink="">
      <cdr:nvSpPr>
        <cdr:cNvPr id="3" name="TextBox 2">
          <a:extLst xmlns:a="http://schemas.openxmlformats.org/drawingml/2006/main">
            <a:ext uri="{FF2B5EF4-FFF2-40B4-BE49-F238E27FC236}">
              <a16:creationId xmlns:a16="http://schemas.microsoft.com/office/drawing/2014/main" id="{9AFE4C05-28D5-44D6-B214-83C89C6DAF6B}"/>
            </a:ext>
          </a:extLst>
        </cdr:cNvPr>
        <cdr:cNvSpPr txBox="1"/>
      </cdr:nvSpPr>
      <cdr:spPr>
        <a:xfrm xmlns:a="http://schemas.openxmlformats.org/drawingml/2006/main">
          <a:off x="4324350" y="965200"/>
          <a:ext cx="495300"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ZA" sz="1100" b="1"/>
            <a:t>ATC/AC</a:t>
          </a:r>
        </a:p>
      </cdr:txBody>
    </cdr:sp>
  </cdr:relSizeAnchor>
  <cdr:relSizeAnchor xmlns:cdr="http://schemas.openxmlformats.org/drawingml/2006/chartDrawing">
    <cdr:from>
      <cdr:x>0.90773</cdr:x>
      <cdr:y>0.45346</cdr:y>
    </cdr:from>
    <cdr:to>
      <cdr:x>0.97422</cdr:x>
      <cdr:y>0.53791</cdr:y>
    </cdr:to>
    <cdr:sp macro="" textlink="">
      <cdr:nvSpPr>
        <cdr:cNvPr id="4" name="TextBox 3">
          <a:extLst xmlns:a="http://schemas.openxmlformats.org/drawingml/2006/main">
            <a:ext uri="{FF2B5EF4-FFF2-40B4-BE49-F238E27FC236}">
              <a16:creationId xmlns:a16="http://schemas.microsoft.com/office/drawing/2014/main" id="{EFD84550-0179-4291-B340-E02B71F7FD60}"/>
            </a:ext>
          </a:extLst>
        </cdr:cNvPr>
        <cdr:cNvSpPr txBox="1"/>
      </cdr:nvSpPr>
      <cdr:spPr>
        <a:xfrm xmlns:a="http://schemas.openxmlformats.org/drawingml/2006/main">
          <a:off x="4248150" y="1206500"/>
          <a:ext cx="311150" cy="22469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ZA" sz="1100" b="1"/>
            <a:t>AVC</a:t>
          </a:r>
        </a:p>
      </cdr:txBody>
    </cdr:sp>
  </cdr:relSizeAnchor>
  <cdr:relSizeAnchor xmlns:cdr="http://schemas.openxmlformats.org/drawingml/2006/chartDrawing">
    <cdr:from>
      <cdr:x>0.90188</cdr:x>
      <cdr:y>0.65632</cdr:y>
    </cdr:from>
    <cdr:to>
      <cdr:x>1</cdr:x>
      <cdr:y>0.76611</cdr:y>
    </cdr:to>
    <cdr:sp macro="" textlink="">
      <cdr:nvSpPr>
        <cdr:cNvPr id="5" name="TextBox 4">
          <a:extLst xmlns:a="http://schemas.openxmlformats.org/drawingml/2006/main">
            <a:ext uri="{FF2B5EF4-FFF2-40B4-BE49-F238E27FC236}">
              <a16:creationId xmlns:a16="http://schemas.microsoft.com/office/drawing/2014/main" id="{1A87B875-CA1B-4341-A8E0-0A2AE0BEFBD3}"/>
            </a:ext>
          </a:extLst>
        </cdr:cNvPr>
        <cdr:cNvSpPr txBox="1"/>
      </cdr:nvSpPr>
      <cdr:spPr>
        <a:xfrm xmlns:a="http://schemas.openxmlformats.org/drawingml/2006/main">
          <a:off x="4220753" y="1746250"/>
          <a:ext cx="459197" cy="2921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ZA" sz="1100" b="1"/>
            <a:t>AFC</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B3DBD-CDDA-491E-995E-00B9D96C20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03023129-8E1B-4162-A365-CE841E51BF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274D4FB1-5F5A-4DDB-8A79-34F4226AE3DE}"/>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5" name="Footer Placeholder 4">
            <a:extLst>
              <a:ext uri="{FF2B5EF4-FFF2-40B4-BE49-F238E27FC236}">
                <a16:creationId xmlns:a16="http://schemas.microsoft.com/office/drawing/2014/main" id="{0DB8E99A-257B-4100-931E-2BABCE56BE0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0F07151-28FF-476E-AC98-0135FCEA7518}"/>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1254606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7EC05-999A-4303-8BB7-BDF38865EB18}"/>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EBD9133D-30DA-4876-B078-C38FF7664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27491BC-FD35-4EDB-B415-31A68E01E583}"/>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5" name="Footer Placeholder 4">
            <a:extLst>
              <a:ext uri="{FF2B5EF4-FFF2-40B4-BE49-F238E27FC236}">
                <a16:creationId xmlns:a16="http://schemas.microsoft.com/office/drawing/2014/main" id="{011C7F40-0E32-4AA8-8247-CDB0AD00D1D4}"/>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A661F64-2F01-4D31-BE72-EA7CC3E5E3D6}"/>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2059396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321E71-F6E8-410C-A36A-42854B31E6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13AE60DD-7545-453E-96AD-A78076E343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AB14BD6-1221-4BB2-9E73-FF8140B6E105}"/>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5" name="Footer Placeholder 4">
            <a:extLst>
              <a:ext uri="{FF2B5EF4-FFF2-40B4-BE49-F238E27FC236}">
                <a16:creationId xmlns:a16="http://schemas.microsoft.com/office/drawing/2014/main" id="{56CA1E9C-8E79-4F29-924A-89C5BDCE2DD7}"/>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D8129ABE-B329-4F78-BD8D-24C9E6C02EA7}"/>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870446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A04AA-6E3A-4B0A-A804-266520894719}"/>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F5EDB9A-F940-4078-8269-91E6281612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820D9A48-DE4F-4CC3-9AC5-D7CDCC6E73E1}"/>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5" name="Footer Placeholder 4">
            <a:extLst>
              <a:ext uri="{FF2B5EF4-FFF2-40B4-BE49-F238E27FC236}">
                <a16:creationId xmlns:a16="http://schemas.microsoft.com/office/drawing/2014/main" id="{DC2D06C0-6417-4C38-A96C-C2539081689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C9847558-EF1D-48E2-AE5C-4DCF5092A0C6}"/>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970302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06E77-6606-45E3-8DF0-243BEC9FF78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B0B95A26-7E93-4078-B9FB-D823EFC894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288780-8FCF-4DFD-98B8-4A2C18FA1886}"/>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5" name="Footer Placeholder 4">
            <a:extLst>
              <a:ext uri="{FF2B5EF4-FFF2-40B4-BE49-F238E27FC236}">
                <a16:creationId xmlns:a16="http://schemas.microsoft.com/office/drawing/2014/main" id="{9D7C491A-4FCE-4828-A10E-4D87B063A710}"/>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FD1FEC6-31EB-4C14-8406-F967BFFC19E7}"/>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51084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63A90-2D40-4320-9CD2-E7179C248C40}"/>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5376859A-C39E-41C9-BA55-C94F2318D5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F07E0A7F-0597-41D1-A516-65BD4987FE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4615E79B-FFB7-4932-899A-BB1829384C20}"/>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6" name="Footer Placeholder 5">
            <a:extLst>
              <a:ext uri="{FF2B5EF4-FFF2-40B4-BE49-F238E27FC236}">
                <a16:creationId xmlns:a16="http://schemas.microsoft.com/office/drawing/2014/main" id="{0E03754A-2994-42CF-937D-A3A295F32139}"/>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D31A2314-4B2C-4317-97AB-219992D1EFB9}"/>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51191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3232E-E7A9-4F42-9216-91198E6A5D12}"/>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071A0DD3-5544-4009-8C3A-BF4B27F858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3F9D2E-3E32-415D-807E-5B8CC9A8341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C3EE52E0-9C8D-4859-B762-2AFB65317C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1791D1-7E86-4599-8AF7-154715A805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1D6C8873-E3DC-4618-9B44-1E9E97CACE46}"/>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8" name="Footer Placeholder 7">
            <a:extLst>
              <a:ext uri="{FF2B5EF4-FFF2-40B4-BE49-F238E27FC236}">
                <a16:creationId xmlns:a16="http://schemas.microsoft.com/office/drawing/2014/main" id="{2D27CC42-47F6-47C3-AA03-15B6E146CAB7}"/>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82ED61AC-7E8D-4FB6-92DE-9AB6A825A761}"/>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3504551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8A5F2-7A8B-4F65-B9B7-B9B2CDB7BC95}"/>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777137A7-15C8-4446-A429-BF7D0AF2C3B2}"/>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4" name="Footer Placeholder 3">
            <a:extLst>
              <a:ext uri="{FF2B5EF4-FFF2-40B4-BE49-F238E27FC236}">
                <a16:creationId xmlns:a16="http://schemas.microsoft.com/office/drawing/2014/main" id="{8E7A7584-69AD-4E50-B175-792A6816A9A1}"/>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030F1F16-F5A8-458F-B217-4B8A63B77E10}"/>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3548571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E5B8828-0B43-4332-BDAB-3EFBC16AA325}"/>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3" name="Footer Placeholder 2">
            <a:extLst>
              <a:ext uri="{FF2B5EF4-FFF2-40B4-BE49-F238E27FC236}">
                <a16:creationId xmlns:a16="http://schemas.microsoft.com/office/drawing/2014/main" id="{0C28465C-B957-4FDC-8473-17226C42F147}"/>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EB1D0227-C8D8-4ADF-A3F1-7109B04CB865}"/>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3375614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AE453-4CFF-45C7-BB86-A0D3C41DBBF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B42987E7-B27B-4E61-B6D1-48BC439B7E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B7D645D7-F1FB-4149-96D5-50A997A16C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D9B380-9D14-4D99-BF9F-EEBA7807BB13}"/>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6" name="Footer Placeholder 5">
            <a:extLst>
              <a:ext uri="{FF2B5EF4-FFF2-40B4-BE49-F238E27FC236}">
                <a16:creationId xmlns:a16="http://schemas.microsoft.com/office/drawing/2014/main" id="{6FF8B664-E662-41B8-BFBA-57CF1A0E67D7}"/>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8967DE94-BD81-42CF-90CD-83C85139E141}"/>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3309425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3D07E-B81B-47A7-9F08-1AE8DAC05F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1A24F484-D1F6-4897-8931-A330A51F851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1EA68D91-5265-4F24-9073-BB761F271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8DF2D8-B7B2-4BE9-8A35-7108DBE01BE1}"/>
              </a:ext>
            </a:extLst>
          </p:cNvPr>
          <p:cNvSpPr>
            <a:spLocks noGrp="1"/>
          </p:cNvSpPr>
          <p:nvPr>
            <p:ph type="dt" sz="half" idx="10"/>
          </p:nvPr>
        </p:nvSpPr>
        <p:spPr/>
        <p:txBody>
          <a:bodyPr/>
          <a:lstStyle/>
          <a:p>
            <a:fld id="{60C5259A-79AD-47D7-A4B9-6935A765E68C}" type="datetimeFigureOut">
              <a:rPr lang="en-ZA" smtClean="0"/>
              <a:t>2020/06/05</a:t>
            </a:fld>
            <a:endParaRPr lang="en-ZA"/>
          </a:p>
        </p:txBody>
      </p:sp>
      <p:sp>
        <p:nvSpPr>
          <p:cNvPr id="6" name="Footer Placeholder 5">
            <a:extLst>
              <a:ext uri="{FF2B5EF4-FFF2-40B4-BE49-F238E27FC236}">
                <a16:creationId xmlns:a16="http://schemas.microsoft.com/office/drawing/2014/main" id="{109A3E24-6F8E-48D4-8E9A-7D94C09E8D63}"/>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14F8BBDB-228A-4E2E-8781-1A94AA9D241B}"/>
              </a:ext>
            </a:extLst>
          </p:cNvPr>
          <p:cNvSpPr>
            <a:spLocks noGrp="1"/>
          </p:cNvSpPr>
          <p:nvPr>
            <p:ph type="sldNum" sz="quarter" idx="12"/>
          </p:nvPr>
        </p:nvSpPr>
        <p:spPr/>
        <p:txBody>
          <a:bodyPr/>
          <a:lstStyle/>
          <a:p>
            <a:fld id="{8CFC01CF-DCC6-4435-BAD9-53349A16C4CF}" type="slidenum">
              <a:rPr lang="en-ZA" smtClean="0"/>
              <a:t>‹#›</a:t>
            </a:fld>
            <a:endParaRPr lang="en-ZA"/>
          </a:p>
        </p:txBody>
      </p:sp>
    </p:spTree>
    <p:extLst>
      <p:ext uri="{BB962C8B-B14F-4D97-AF65-F5344CB8AC3E}">
        <p14:creationId xmlns:p14="http://schemas.microsoft.com/office/powerpoint/2010/main" val="1010242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AC330A-53E5-4F93-AD8B-AE6F88D557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DA32B218-B6BA-4585-B7A2-B99A69B110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CF980C08-8A68-4ED6-8594-B52EE3834E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C5259A-79AD-47D7-A4B9-6935A765E68C}" type="datetimeFigureOut">
              <a:rPr lang="en-ZA" smtClean="0"/>
              <a:t>2020/06/05</a:t>
            </a:fld>
            <a:endParaRPr lang="en-ZA"/>
          </a:p>
        </p:txBody>
      </p:sp>
      <p:sp>
        <p:nvSpPr>
          <p:cNvPr id="5" name="Footer Placeholder 4">
            <a:extLst>
              <a:ext uri="{FF2B5EF4-FFF2-40B4-BE49-F238E27FC236}">
                <a16:creationId xmlns:a16="http://schemas.microsoft.com/office/drawing/2014/main" id="{3DA2C269-D613-4298-B964-8E12644050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5A09E02E-88BB-449A-8B4C-ECFAC1A285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C01CF-DCC6-4435-BAD9-53349A16C4CF}" type="slidenum">
              <a:rPr lang="en-ZA" smtClean="0"/>
              <a:t>‹#›</a:t>
            </a:fld>
            <a:endParaRPr lang="en-ZA"/>
          </a:p>
        </p:txBody>
      </p:sp>
    </p:spTree>
    <p:extLst>
      <p:ext uri="{BB962C8B-B14F-4D97-AF65-F5344CB8AC3E}">
        <p14:creationId xmlns:p14="http://schemas.microsoft.com/office/powerpoint/2010/main" val="3280957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3" Type="http://schemas.openxmlformats.org/officeDocument/2006/relationships/chart" Target="../charts/chart2.xml"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4.png" /><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chart" Target="../charts/chart1.xml" /><Relationship Id="rId2" Type="http://schemas.openxmlformats.org/officeDocument/2006/relationships/image" Target="../media/image2.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 descr="Cover PPT.jpg">
            <a:extLst>
              <a:ext uri="{FF2B5EF4-FFF2-40B4-BE49-F238E27FC236}">
                <a16:creationId xmlns:a16="http://schemas.microsoft.com/office/drawing/2014/main" id="{BF505EC0-F0F2-4818-9EBF-26965AE8917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28464" y="536028"/>
            <a:ext cx="9158288" cy="575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a:extLst>
              <a:ext uri="{FF2B5EF4-FFF2-40B4-BE49-F238E27FC236}">
                <a16:creationId xmlns:a16="http://schemas.microsoft.com/office/drawing/2014/main" id="{92576E65-807B-4744-A140-4C9CA51C741B}"/>
              </a:ext>
            </a:extLst>
          </p:cNvPr>
          <p:cNvSpPr>
            <a:spLocks noGrp="1" noChangeArrowheads="1"/>
          </p:cNvSpPr>
          <p:nvPr>
            <p:ph type="subTitle" idx="1"/>
          </p:nvPr>
        </p:nvSpPr>
        <p:spPr>
          <a:xfrm>
            <a:off x="4332124" y="4529973"/>
            <a:ext cx="5257800" cy="2177660"/>
          </a:xfrm>
        </p:spPr>
        <p:txBody>
          <a:bodyPr>
            <a:normAutofit fontScale="55000" lnSpcReduction="20000"/>
          </a:bodyPr>
          <a:lstStyle/>
          <a:p>
            <a:pPr algn="l" eaLnBrk="1" hangingPunct="1"/>
            <a:endParaRPr lang="en-US" altLang="en-US" sz="5800" dirty="0">
              <a:solidFill>
                <a:schemeClr val="bg1"/>
              </a:solidFill>
            </a:endParaRPr>
          </a:p>
          <a:p>
            <a:pPr eaLnBrk="1" hangingPunct="1"/>
            <a:endParaRPr lang="en-US" altLang="en-US" sz="5800" dirty="0">
              <a:solidFill>
                <a:schemeClr val="bg1"/>
              </a:solidFill>
            </a:endParaRPr>
          </a:p>
          <a:p>
            <a:pPr eaLnBrk="1" hangingPunct="1"/>
            <a:endParaRPr lang="en-US" altLang="en-US" sz="4000" dirty="0">
              <a:solidFill>
                <a:schemeClr val="bg1"/>
              </a:solidFill>
            </a:endParaRPr>
          </a:p>
          <a:p>
            <a:pPr algn="r" eaLnBrk="1" hangingPunct="1"/>
            <a:r>
              <a:rPr lang="en-US" altLang="en-US" sz="2200" dirty="0">
                <a:solidFill>
                  <a:schemeClr val="bg1"/>
                </a:solidFill>
              </a:rPr>
              <a:t>Presented by:</a:t>
            </a:r>
          </a:p>
          <a:p>
            <a:pPr algn="r" eaLnBrk="1" hangingPunct="1"/>
            <a:r>
              <a:rPr lang="en-US" altLang="en-US" sz="2200" dirty="0" err="1">
                <a:solidFill>
                  <a:schemeClr val="bg1"/>
                </a:solidFill>
              </a:rPr>
              <a:t>Mrs</a:t>
            </a:r>
            <a:r>
              <a:rPr lang="en-US" altLang="en-US" sz="2200" dirty="0">
                <a:solidFill>
                  <a:schemeClr val="bg1"/>
                </a:solidFill>
              </a:rPr>
              <a:t> L </a:t>
            </a:r>
            <a:r>
              <a:rPr lang="en-US" altLang="en-US" sz="2200" dirty="0" err="1">
                <a:solidFill>
                  <a:schemeClr val="bg1"/>
                </a:solidFill>
              </a:rPr>
              <a:t>Booi</a:t>
            </a:r>
            <a:endParaRPr lang="en-US" altLang="en-US" sz="2200" dirty="0">
              <a:solidFill>
                <a:schemeClr val="bg1"/>
              </a:solidFill>
            </a:endParaRPr>
          </a:p>
          <a:p>
            <a:pPr algn="r" eaLnBrk="1" hangingPunct="1"/>
            <a:r>
              <a:rPr lang="en-US" altLang="en-US" sz="2200" dirty="0">
                <a:solidFill>
                  <a:schemeClr val="bg1"/>
                </a:solidFill>
              </a:rPr>
              <a:t>CES: FET Curriculum Planning</a:t>
            </a:r>
          </a:p>
        </p:txBody>
      </p:sp>
      <p:sp>
        <p:nvSpPr>
          <p:cNvPr id="2052" name="Rectangle 2">
            <a:extLst>
              <a:ext uri="{FF2B5EF4-FFF2-40B4-BE49-F238E27FC236}">
                <a16:creationId xmlns:a16="http://schemas.microsoft.com/office/drawing/2014/main" id="{C2E39B5F-7C8C-449E-ACFE-DDBC28B81C2A}"/>
              </a:ext>
            </a:extLst>
          </p:cNvPr>
          <p:cNvSpPr>
            <a:spLocks noGrp="1" noChangeArrowheads="1"/>
          </p:cNvSpPr>
          <p:nvPr>
            <p:ph type="ctrTitle"/>
          </p:nvPr>
        </p:nvSpPr>
        <p:spPr>
          <a:xfrm>
            <a:off x="3260843" y="3082172"/>
            <a:ext cx="6019800" cy="1447800"/>
          </a:xfrm>
        </p:spPr>
        <p:txBody>
          <a:bodyPr>
            <a:noAutofit/>
          </a:bodyPr>
          <a:lstStyle/>
          <a:p>
            <a:pPr eaLnBrk="1" hangingPunct="1"/>
            <a:r>
              <a:rPr lang="en-US" altLang="en-US" sz="2400" dirty="0">
                <a:solidFill>
                  <a:schemeClr val="bg1"/>
                </a:solidFill>
                <a:latin typeface="Gill Sans MT" panose="020B0502020104020203" pitchFamily="34" charset="0"/>
              </a:rPr>
              <a:t>UMHLOBO WENENE PRESENTATION  </a:t>
            </a:r>
            <a:br>
              <a:rPr lang="en-US" altLang="en-US" sz="2400" dirty="0">
                <a:solidFill>
                  <a:schemeClr val="bg1"/>
                </a:solidFill>
                <a:latin typeface="Gill Sans MT" panose="020B0502020104020203" pitchFamily="34" charset="0"/>
              </a:rPr>
            </a:br>
            <a:r>
              <a:rPr lang="en-US" altLang="en-US" sz="2400" dirty="0">
                <a:solidFill>
                  <a:schemeClr val="bg1"/>
                </a:solidFill>
                <a:latin typeface="Gill Sans MT" panose="020B0502020104020203" pitchFamily="34" charset="0"/>
              </a:rPr>
              <a:t>26 MAY 2020</a:t>
            </a:r>
            <a:br>
              <a:rPr lang="en-US" altLang="en-US" sz="2400" dirty="0">
                <a:solidFill>
                  <a:schemeClr val="bg1"/>
                </a:solidFill>
                <a:latin typeface="Gill Sans MT" panose="020B0502020104020203" pitchFamily="34" charset="0"/>
              </a:rPr>
            </a:br>
            <a:r>
              <a:rPr lang="en-US" altLang="en-US" sz="2400" dirty="0">
                <a:solidFill>
                  <a:schemeClr val="bg1"/>
                </a:solidFill>
                <a:latin typeface="Gill Sans MT" panose="020B0502020104020203" pitchFamily="34" charset="0"/>
              </a:rPr>
              <a:t>TOPIC: MICROECONOMICS – Dynamics of Perfect Markets</a:t>
            </a:r>
          </a:p>
        </p:txBody>
      </p:sp>
    </p:spTree>
    <p:extLst>
      <p:ext uri="{BB962C8B-B14F-4D97-AF65-F5344CB8AC3E}">
        <p14:creationId xmlns:p14="http://schemas.microsoft.com/office/powerpoint/2010/main" val="25052466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r>
              <a:rPr lang="en-ZA" sz="1800" b="1" dirty="0">
                <a:latin typeface="Arial" panose="020B0604020202020204" pitchFamily="34" charset="0"/>
                <a:cs typeface="Arial" panose="020B0604020202020204" pitchFamily="34" charset="0"/>
              </a:rPr>
              <a:t>AVERAGE COSTS (AC/ATC)</a:t>
            </a:r>
            <a:endParaRPr lang="en-ZA" sz="1800" dirty="0">
              <a:latin typeface="Arial" panose="020B0604020202020204" pitchFamily="34" charset="0"/>
              <a:cs typeface="Arial" panose="020B0604020202020204" pitchFamily="34" charset="0"/>
            </a:endParaRPr>
          </a:p>
          <a:p>
            <a:r>
              <a:rPr lang="en-ZA" sz="1800" b="1" u="sng" dirty="0">
                <a:latin typeface="Arial" panose="020B0604020202020204" pitchFamily="34" charset="0"/>
                <a:cs typeface="Arial" panose="020B0604020202020204" pitchFamily="34" charset="0"/>
              </a:rPr>
              <a:t>Description:</a:t>
            </a:r>
            <a:r>
              <a:rPr lang="en-ZA" sz="1800" b="1" dirty="0">
                <a:latin typeface="Arial" panose="020B0604020202020204" pitchFamily="34" charset="0"/>
                <a:cs typeface="Arial" panose="020B0604020202020204" pitchFamily="34" charset="0"/>
              </a:rPr>
              <a:t>  </a:t>
            </a:r>
            <a:r>
              <a:rPr lang="en-ZA" sz="1800" dirty="0">
                <a:latin typeface="Arial" panose="020B0604020202020204" pitchFamily="34" charset="0"/>
                <a:cs typeface="Arial" panose="020B0604020202020204" pitchFamily="34" charset="0"/>
              </a:rPr>
              <a:t>Average costs are costs per unit of production.</a:t>
            </a:r>
          </a:p>
          <a:p>
            <a:r>
              <a:rPr lang="en-ZA" sz="1800" b="1" u="sng" dirty="0">
                <a:latin typeface="Arial" panose="020B0604020202020204" pitchFamily="34" charset="0"/>
                <a:cs typeface="Arial" panose="020B0604020202020204" pitchFamily="34" charset="0"/>
              </a:rPr>
              <a:t>Formula:</a:t>
            </a:r>
            <a:r>
              <a:rPr lang="en-ZA" sz="1800" dirty="0">
                <a:latin typeface="Arial" panose="020B0604020202020204" pitchFamily="34" charset="0"/>
                <a:cs typeface="Arial" panose="020B0604020202020204" pitchFamily="34" charset="0"/>
              </a:rPr>
              <a:t> Total cost divided by number of units (AC = TC ÷Q)</a:t>
            </a:r>
          </a:p>
          <a:p>
            <a:r>
              <a:rPr lang="en-ZA" sz="1800" dirty="0">
                <a:latin typeface="Arial" panose="020B0604020202020204" pitchFamily="34" charset="0"/>
                <a:cs typeface="Arial" panose="020B0604020202020204" pitchFamily="34" charset="0"/>
              </a:rPr>
              <a:t>This shows what it costs in total to produce each unit.</a:t>
            </a:r>
          </a:p>
          <a:p>
            <a:r>
              <a:rPr lang="en-ZA" sz="1800" b="1" dirty="0">
                <a:latin typeface="Arial" panose="020B0604020202020204" pitchFamily="34" charset="0"/>
                <a:cs typeface="Arial" panose="020B0604020202020204" pitchFamily="34" charset="0"/>
              </a:rPr>
              <a:t>Average Fixed Cost (AFC) = FC ÷Q</a:t>
            </a:r>
          </a:p>
          <a:p>
            <a:r>
              <a:rPr lang="en-ZA" sz="1800" b="1" dirty="0">
                <a:latin typeface="Arial" panose="020B0604020202020204" pitchFamily="34" charset="0"/>
                <a:cs typeface="Arial" panose="020B0604020202020204" pitchFamily="34" charset="0"/>
              </a:rPr>
              <a:t>Average Variable Cost = VC ÷Q</a:t>
            </a:r>
          </a:p>
          <a:p>
            <a:pPr marL="0" lvl="0" indent="0">
              <a:buNone/>
            </a:pPr>
            <a:r>
              <a:rPr lang="en-ZA" sz="1800" dirty="0">
                <a:latin typeface="Arial" panose="020B0604020202020204" pitchFamily="34" charset="0"/>
                <a:cs typeface="Arial" panose="020B0604020202020204" pitchFamily="34" charset="0"/>
              </a:rPr>
              <a:t> </a:t>
            </a:r>
            <a:r>
              <a:rPr lang="en-ZA" sz="1800" b="1" dirty="0">
                <a:latin typeface="Arial" panose="020B0604020202020204" pitchFamily="34" charset="0"/>
                <a:cs typeface="Arial" panose="020B0604020202020204" pitchFamily="34" charset="0"/>
              </a:rPr>
              <a:t>MARGINAL COSTS (MC)</a:t>
            </a:r>
            <a:endParaRPr lang="en-ZA" sz="1800" dirty="0">
              <a:latin typeface="Arial" panose="020B0604020202020204" pitchFamily="34" charset="0"/>
              <a:cs typeface="Arial" panose="020B0604020202020204" pitchFamily="34" charset="0"/>
            </a:endParaRPr>
          </a:p>
          <a:p>
            <a:r>
              <a:rPr lang="en-ZA" sz="1800" b="1" u="sng" dirty="0">
                <a:latin typeface="Arial" panose="020B0604020202020204" pitchFamily="34" charset="0"/>
                <a:cs typeface="Arial" panose="020B0604020202020204" pitchFamily="34" charset="0"/>
              </a:rPr>
              <a:t>Description:</a:t>
            </a:r>
            <a:r>
              <a:rPr lang="en-ZA" sz="1800" b="1" dirty="0">
                <a:latin typeface="Arial" panose="020B0604020202020204" pitchFamily="34" charset="0"/>
                <a:cs typeface="Arial" panose="020B0604020202020204" pitchFamily="34" charset="0"/>
              </a:rPr>
              <a:t>  </a:t>
            </a:r>
            <a:r>
              <a:rPr lang="en-ZA" sz="1800" dirty="0">
                <a:latin typeface="Arial" panose="020B0604020202020204" pitchFamily="34" charset="0"/>
                <a:cs typeface="Arial" panose="020B0604020202020204" pitchFamily="34" charset="0"/>
              </a:rPr>
              <a:t>Marginal cost is the additional cost of producing one more unit of a product.  </a:t>
            </a:r>
          </a:p>
          <a:p>
            <a:r>
              <a:rPr lang="en-ZA" sz="1800" dirty="0">
                <a:latin typeface="Arial" panose="020B0604020202020204" pitchFamily="34" charset="0"/>
                <a:cs typeface="Arial" panose="020B0604020202020204" pitchFamily="34" charset="0"/>
              </a:rPr>
              <a:t>Marginal cost is the amount by which total cost increases when one extra product is produced.</a:t>
            </a:r>
          </a:p>
          <a:p>
            <a:r>
              <a:rPr lang="en-ZA" sz="1800" b="1" u="sng" dirty="0">
                <a:latin typeface="Arial" panose="020B0604020202020204" pitchFamily="34" charset="0"/>
                <a:cs typeface="Arial" panose="020B0604020202020204" pitchFamily="34" charset="0"/>
              </a:rPr>
              <a:t>Formula:</a:t>
            </a:r>
            <a:r>
              <a:rPr lang="en-ZA" sz="1800" dirty="0">
                <a:latin typeface="Arial" panose="020B0604020202020204" pitchFamily="34" charset="0"/>
                <a:cs typeface="Arial" panose="020B0604020202020204" pitchFamily="34" charset="0"/>
              </a:rPr>
              <a:t>  MC = Δ TC ÷ ΔQ (Δ is read as ‘change’ which is the difference between two items)</a:t>
            </a:r>
          </a:p>
          <a:p>
            <a:r>
              <a:rPr lang="en-ZA" sz="1800" dirty="0">
                <a:latin typeface="Arial" panose="020B0604020202020204" pitchFamily="34" charset="0"/>
                <a:cs typeface="Arial" panose="020B0604020202020204" pitchFamily="34" charset="0"/>
              </a:rPr>
              <a:t> </a:t>
            </a:r>
          </a:p>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56103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r>
              <a:rPr lang="en-ZA" sz="1800" b="1" dirty="0">
                <a:latin typeface="Arial" panose="020B0604020202020204" pitchFamily="34" charset="0"/>
                <a:cs typeface="Arial" panose="020B0604020202020204" pitchFamily="34" charset="0"/>
              </a:rPr>
              <a:t>The marginal cost is important because it shows whether a business must produce more or fewer units of a product.</a:t>
            </a:r>
            <a:r>
              <a:rPr lang="en-ZA" sz="1800" dirty="0">
                <a:latin typeface="Arial" panose="020B0604020202020204" pitchFamily="34" charset="0"/>
                <a:cs typeface="Arial" panose="020B0604020202020204" pitchFamily="34" charset="0"/>
              </a:rPr>
              <a:t> (to be discussed under profit maximisation)</a:t>
            </a:r>
          </a:p>
          <a:p>
            <a:endParaRPr lang="en-ZA" sz="1800" dirty="0">
              <a:latin typeface="Arial" panose="020B0604020202020204" pitchFamily="34" charset="0"/>
              <a:cs typeface="Arial" panose="020B0604020202020204" pitchFamily="34" charset="0"/>
            </a:endParaRPr>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graphicFrame>
        <p:nvGraphicFramePr>
          <p:cNvPr id="5" name="Chart 4">
            <a:extLst>
              <a:ext uri="{FF2B5EF4-FFF2-40B4-BE49-F238E27FC236}">
                <a16:creationId xmlns:a16="http://schemas.microsoft.com/office/drawing/2014/main" id="{546CEE55-77E1-43EF-A324-EFA4AA75EF39}"/>
              </a:ext>
            </a:extLst>
          </p:cNvPr>
          <p:cNvGraphicFramePr/>
          <p:nvPr>
            <p:extLst>
              <p:ext uri="{D42A27DB-BD31-4B8C-83A1-F6EECF244321}">
                <p14:modId xmlns:p14="http://schemas.microsoft.com/office/powerpoint/2010/main" val="1623247471"/>
              </p:ext>
            </p:extLst>
          </p:nvPr>
        </p:nvGraphicFramePr>
        <p:xfrm>
          <a:off x="3448050" y="2114550"/>
          <a:ext cx="5295900" cy="26289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10783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1194" y="-310393"/>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r>
              <a:rPr lang="en-ZA" sz="1800" b="1" dirty="0">
                <a:latin typeface="Arial" panose="020B0604020202020204" pitchFamily="34" charset="0"/>
                <a:cs typeface="Arial" panose="020B0604020202020204" pitchFamily="34" charset="0"/>
              </a:rPr>
              <a:t>AFC</a:t>
            </a:r>
            <a:r>
              <a:rPr lang="en-ZA" sz="1800" dirty="0">
                <a:latin typeface="Arial" panose="020B0604020202020204" pitchFamily="34" charset="0"/>
                <a:cs typeface="Arial" panose="020B0604020202020204" pitchFamily="34" charset="0"/>
              </a:rPr>
              <a:t> – slopes downwards from left to right. This is because its value decreases for each unit.</a:t>
            </a:r>
          </a:p>
          <a:p>
            <a:r>
              <a:rPr lang="en-ZA" sz="1800" b="1" dirty="0">
                <a:latin typeface="Arial" panose="020B0604020202020204" pitchFamily="34" charset="0"/>
                <a:cs typeface="Arial" panose="020B0604020202020204" pitchFamily="34" charset="0"/>
              </a:rPr>
              <a:t>AVC</a:t>
            </a:r>
            <a:r>
              <a:rPr lang="en-ZA" sz="1800" dirty="0">
                <a:latin typeface="Arial" panose="020B0604020202020204" pitchFamily="34" charset="0"/>
                <a:cs typeface="Arial" panose="020B0604020202020204" pitchFamily="34" charset="0"/>
              </a:rPr>
              <a:t> – is roughly U – shaped. It first decreases and then increases.</a:t>
            </a:r>
          </a:p>
          <a:p>
            <a:r>
              <a:rPr lang="en-ZA" sz="1800" b="1" dirty="0">
                <a:latin typeface="Arial" panose="020B0604020202020204" pitchFamily="34" charset="0"/>
                <a:cs typeface="Arial" panose="020B0604020202020204" pitchFamily="34" charset="0"/>
              </a:rPr>
              <a:t>ATC/AC</a:t>
            </a:r>
            <a:r>
              <a:rPr lang="en-ZA" sz="1800" dirty="0">
                <a:latin typeface="Arial" panose="020B0604020202020204" pitchFamily="34" charset="0"/>
                <a:cs typeface="Arial" panose="020B0604020202020204" pitchFamily="34" charset="0"/>
              </a:rPr>
              <a:t> – the ATC has the same U – shape as the AVC curve. The ATC/AC will always be above the AVC curve because the ATC is the sum of the AFC and AVC.</a:t>
            </a:r>
          </a:p>
          <a:p>
            <a:r>
              <a:rPr lang="en-ZA" sz="1800" b="1" dirty="0">
                <a:latin typeface="Arial" panose="020B0604020202020204" pitchFamily="34" charset="0"/>
                <a:cs typeface="Arial" panose="020B0604020202020204" pitchFamily="34" charset="0"/>
              </a:rPr>
              <a:t>MC</a:t>
            </a:r>
            <a:r>
              <a:rPr lang="en-ZA" sz="1800" dirty="0">
                <a:latin typeface="Arial" panose="020B0604020202020204" pitchFamily="34" charset="0"/>
                <a:cs typeface="Arial" panose="020B0604020202020204" pitchFamily="34" charset="0"/>
              </a:rPr>
              <a:t> – first slopes downwards sharply, then gradually slopes upwards because it is a change in total costs.  ( A tick).The MC curve begins at the same place as the AVC curve.</a:t>
            </a: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9315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r>
              <a:rPr lang="en-ZA" sz="1800" b="1" dirty="0">
                <a:latin typeface="Arial" panose="020B0604020202020204" pitchFamily="34" charset="0"/>
                <a:cs typeface="Arial" panose="020B0604020202020204" pitchFamily="34" charset="0"/>
              </a:rPr>
              <a:t>Long – run costs</a:t>
            </a:r>
          </a:p>
          <a:p>
            <a:r>
              <a:rPr lang="en-ZA" sz="1800" dirty="0">
                <a:latin typeface="Arial" panose="020B0604020202020204" pitchFamily="34" charset="0"/>
                <a:cs typeface="Arial" panose="020B0604020202020204" pitchFamily="34" charset="0"/>
              </a:rPr>
              <a:t>A long run cost curve is created by putting together all short run cost curves over the time period.</a:t>
            </a:r>
          </a:p>
          <a:p>
            <a:pPr marL="0" indent="0">
              <a:buNone/>
            </a:pPr>
            <a:r>
              <a:rPr lang="en-ZA" sz="1800" b="1" dirty="0">
                <a:latin typeface="Arial" panose="020B0604020202020204" pitchFamily="34" charset="0"/>
                <a:cs typeface="Arial" panose="020B0604020202020204" pitchFamily="34" charset="0"/>
              </a:rPr>
              <a:t>How do you differentiate between a short run and long run   curves?</a:t>
            </a:r>
            <a:endParaRPr lang="en-ZA" sz="1800" dirty="0">
              <a:latin typeface="Arial" panose="020B0604020202020204" pitchFamily="34" charset="0"/>
              <a:cs typeface="Arial" panose="020B0604020202020204" pitchFamily="34" charset="0"/>
            </a:endParaRPr>
          </a:p>
          <a:p>
            <a:pPr lvl="0"/>
            <a:r>
              <a:rPr lang="en-ZA" sz="1800" dirty="0">
                <a:latin typeface="Arial" panose="020B0604020202020204" pitchFamily="34" charset="0"/>
                <a:cs typeface="Arial" panose="020B0604020202020204" pitchFamily="34" charset="0"/>
              </a:rPr>
              <a:t>Long run cost curves are </a:t>
            </a:r>
            <a:r>
              <a:rPr lang="en-ZA" sz="1800" b="1" dirty="0">
                <a:latin typeface="Arial" panose="020B0604020202020204" pitchFamily="34" charset="0"/>
                <a:cs typeface="Arial" panose="020B0604020202020204" pitchFamily="34" charset="0"/>
              </a:rPr>
              <a:t>‘flatter’</a:t>
            </a:r>
            <a:r>
              <a:rPr lang="en-ZA" sz="1800" dirty="0">
                <a:latin typeface="Arial" panose="020B0604020202020204" pitchFamily="34" charset="0"/>
                <a:cs typeface="Arial" panose="020B0604020202020204" pitchFamily="34" charset="0"/>
              </a:rPr>
              <a:t> than short run cost curves. </a:t>
            </a:r>
          </a:p>
          <a:p>
            <a:pPr lvl="0"/>
            <a:r>
              <a:rPr lang="en-ZA" sz="1800" dirty="0">
                <a:latin typeface="Arial" panose="020B0604020202020204" pitchFamily="34" charset="0"/>
                <a:cs typeface="Arial" panose="020B0604020202020204" pitchFamily="34" charset="0"/>
              </a:rPr>
              <a:t>Example, the shape of the short – run Average Cost curve (SRAC) is U- shaped (or shaped like a smile). </a:t>
            </a:r>
          </a:p>
          <a:p>
            <a:pPr lvl="0"/>
            <a:r>
              <a:rPr lang="en-ZA" sz="1800" dirty="0">
                <a:latin typeface="Arial" panose="020B0604020202020204" pitchFamily="34" charset="0"/>
                <a:cs typeface="Arial" panose="020B0604020202020204" pitchFamily="34" charset="0"/>
              </a:rPr>
              <a:t>The LRAC is flatter ( a more open smile) than SRAC.</a:t>
            </a:r>
          </a:p>
          <a:p>
            <a:pPr lvl="0"/>
            <a:r>
              <a:rPr lang="en-ZA" sz="1800" dirty="0">
                <a:latin typeface="Arial" panose="020B0604020202020204" pitchFamily="34" charset="0"/>
                <a:cs typeface="Arial" panose="020B0604020202020204" pitchFamily="34" charset="0"/>
              </a:rPr>
              <a:t>the Long run MC will be a flatter J.</a:t>
            </a:r>
          </a:p>
          <a:p>
            <a:pPr lvl="0"/>
            <a:r>
              <a:rPr lang="en-ZA" sz="1800" dirty="0">
                <a:latin typeface="Arial" panose="020B0604020202020204" pitchFamily="34" charset="0"/>
                <a:cs typeface="Arial" panose="020B0604020202020204" pitchFamily="34" charset="0"/>
              </a:rPr>
              <a:t>Secondly, differentiation is done by </a:t>
            </a:r>
            <a:r>
              <a:rPr lang="en-ZA" sz="1800" b="1" dirty="0">
                <a:latin typeface="Arial" panose="020B0604020202020204" pitchFamily="34" charset="0"/>
                <a:cs typeface="Arial" panose="020B0604020202020204" pitchFamily="34" charset="0"/>
              </a:rPr>
              <a:t>labelling</a:t>
            </a:r>
            <a:r>
              <a:rPr lang="en-ZA" sz="1800" dirty="0">
                <a:latin typeface="Arial" panose="020B0604020202020204" pitchFamily="34" charset="0"/>
                <a:cs typeface="Arial" panose="020B0604020202020204" pitchFamily="34" charset="0"/>
              </a:rPr>
              <a:t> the curves short or long run.</a:t>
            </a:r>
          </a:p>
          <a:p>
            <a:pPr lvl="0"/>
            <a:r>
              <a:rPr lang="en-ZA" sz="1800" dirty="0">
                <a:latin typeface="Arial" panose="020B0604020202020204" pitchFamily="34" charset="0"/>
                <a:cs typeface="Arial" panose="020B0604020202020204" pitchFamily="34" charset="0"/>
              </a:rPr>
              <a:t> </a:t>
            </a:r>
            <a:r>
              <a:rPr lang="en-ZA" sz="1800" b="1" dirty="0">
                <a:latin typeface="Arial" panose="020B0604020202020204" pitchFamily="34" charset="0"/>
                <a:cs typeface="Arial" panose="020B0604020202020204" pitchFamily="34" charset="0"/>
              </a:rPr>
              <a:t>SRAC</a:t>
            </a:r>
            <a:r>
              <a:rPr lang="en-ZA" sz="1800" dirty="0">
                <a:latin typeface="Arial" panose="020B0604020202020204" pitchFamily="34" charset="0"/>
                <a:cs typeface="Arial" panose="020B0604020202020204" pitchFamily="34" charset="0"/>
              </a:rPr>
              <a:t>, which stands for </a:t>
            </a:r>
            <a:r>
              <a:rPr lang="en-ZA" sz="1800" b="1" dirty="0">
                <a:latin typeface="Arial" panose="020B0604020202020204" pitchFamily="34" charset="0"/>
                <a:cs typeface="Arial" panose="020B0604020202020204" pitchFamily="34" charset="0"/>
              </a:rPr>
              <a:t>S</a:t>
            </a:r>
            <a:r>
              <a:rPr lang="en-ZA" sz="1800" dirty="0">
                <a:latin typeface="Arial" panose="020B0604020202020204" pitchFamily="34" charset="0"/>
                <a:cs typeface="Arial" panose="020B0604020202020204" pitchFamily="34" charset="0"/>
              </a:rPr>
              <a:t>hort – </a:t>
            </a:r>
            <a:r>
              <a:rPr lang="en-ZA" sz="1800" b="1" dirty="0">
                <a:latin typeface="Arial" panose="020B0604020202020204" pitchFamily="34" charset="0"/>
                <a:cs typeface="Arial" panose="020B0604020202020204" pitchFamily="34" charset="0"/>
              </a:rPr>
              <a:t>R</a:t>
            </a:r>
            <a:r>
              <a:rPr lang="en-ZA" sz="1800" dirty="0">
                <a:latin typeface="Arial" panose="020B0604020202020204" pitchFamily="34" charset="0"/>
                <a:cs typeface="Arial" panose="020B0604020202020204" pitchFamily="34" charset="0"/>
              </a:rPr>
              <a:t>un </a:t>
            </a:r>
            <a:r>
              <a:rPr lang="en-ZA" sz="1800" b="1" dirty="0">
                <a:latin typeface="Arial" panose="020B0604020202020204" pitchFamily="34" charset="0"/>
                <a:cs typeface="Arial" panose="020B0604020202020204" pitchFamily="34" charset="0"/>
              </a:rPr>
              <a:t>A</a:t>
            </a:r>
            <a:r>
              <a:rPr lang="en-ZA" sz="1800" dirty="0">
                <a:latin typeface="Arial" panose="020B0604020202020204" pitchFamily="34" charset="0"/>
                <a:cs typeface="Arial" panose="020B0604020202020204" pitchFamily="34" charset="0"/>
              </a:rPr>
              <a:t>verage </a:t>
            </a:r>
            <a:r>
              <a:rPr lang="en-ZA" sz="1800" b="1" dirty="0">
                <a:latin typeface="Arial" panose="020B0604020202020204" pitchFamily="34" charset="0"/>
                <a:cs typeface="Arial" panose="020B0604020202020204" pitchFamily="34" charset="0"/>
              </a:rPr>
              <a:t>C</a:t>
            </a:r>
            <a:r>
              <a:rPr lang="en-ZA" sz="1800" dirty="0">
                <a:latin typeface="Arial" panose="020B0604020202020204" pitchFamily="34" charset="0"/>
                <a:cs typeface="Arial" panose="020B0604020202020204" pitchFamily="34" charset="0"/>
              </a:rPr>
              <a:t>ost and </a:t>
            </a:r>
            <a:r>
              <a:rPr lang="en-ZA" sz="1800" b="1" dirty="0">
                <a:latin typeface="Arial" panose="020B0604020202020204" pitchFamily="34" charset="0"/>
                <a:cs typeface="Arial" panose="020B0604020202020204" pitchFamily="34" charset="0"/>
              </a:rPr>
              <a:t>LRAC</a:t>
            </a:r>
            <a:r>
              <a:rPr lang="en-ZA" sz="1800" dirty="0">
                <a:latin typeface="Arial" panose="020B0604020202020204" pitchFamily="34" charset="0"/>
                <a:cs typeface="Arial" panose="020B0604020202020204" pitchFamily="34" charset="0"/>
              </a:rPr>
              <a:t>, </a:t>
            </a:r>
            <a:r>
              <a:rPr lang="en-ZA" sz="1800" b="1" dirty="0">
                <a:latin typeface="Arial" panose="020B0604020202020204" pitchFamily="34" charset="0"/>
                <a:cs typeface="Arial" panose="020B0604020202020204" pitchFamily="34" charset="0"/>
              </a:rPr>
              <a:t>L</a:t>
            </a:r>
            <a:r>
              <a:rPr lang="en-ZA" sz="1800" dirty="0">
                <a:latin typeface="Arial" panose="020B0604020202020204" pitchFamily="34" charset="0"/>
                <a:cs typeface="Arial" panose="020B0604020202020204" pitchFamily="34" charset="0"/>
              </a:rPr>
              <a:t>ong </a:t>
            </a:r>
            <a:r>
              <a:rPr lang="en-ZA" sz="1800" b="1" dirty="0">
                <a:latin typeface="Arial" panose="020B0604020202020204" pitchFamily="34" charset="0"/>
                <a:cs typeface="Arial" panose="020B0604020202020204" pitchFamily="34" charset="0"/>
              </a:rPr>
              <a:t>R</a:t>
            </a:r>
            <a:r>
              <a:rPr lang="en-ZA" sz="1800" dirty="0">
                <a:latin typeface="Arial" panose="020B0604020202020204" pitchFamily="34" charset="0"/>
                <a:cs typeface="Arial" panose="020B0604020202020204" pitchFamily="34" charset="0"/>
              </a:rPr>
              <a:t>un </a:t>
            </a:r>
            <a:r>
              <a:rPr lang="en-ZA" sz="1800" b="1" dirty="0">
                <a:latin typeface="Arial" panose="020B0604020202020204" pitchFamily="34" charset="0"/>
                <a:cs typeface="Arial" panose="020B0604020202020204" pitchFamily="34" charset="0"/>
              </a:rPr>
              <a:t>A</a:t>
            </a:r>
            <a:r>
              <a:rPr lang="en-ZA" sz="1800" dirty="0">
                <a:latin typeface="Arial" panose="020B0604020202020204" pitchFamily="34" charset="0"/>
                <a:cs typeface="Arial" panose="020B0604020202020204" pitchFamily="34" charset="0"/>
              </a:rPr>
              <a:t>verage </a:t>
            </a:r>
            <a:r>
              <a:rPr lang="en-ZA" sz="1800" b="1" dirty="0">
                <a:latin typeface="Arial" panose="020B0604020202020204" pitchFamily="34" charset="0"/>
                <a:cs typeface="Arial" panose="020B0604020202020204" pitchFamily="34" charset="0"/>
              </a:rPr>
              <a:t>C</a:t>
            </a:r>
            <a:r>
              <a:rPr lang="en-ZA" sz="1800" dirty="0">
                <a:latin typeface="Arial" panose="020B0604020202020204" pitchFamily="34" charset="0"/>
                <a:cs typeface="Arial" panose="020B0604020202020204" pitchFamily="34" charset="0"/>
              </a:rPr>
              <a:t>ost</a:t>
            </a:r>
          </a:p>
          <a:p>
            <a:endParaRPr lang="en-ZA" dirty="0"/>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03437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indent="0">
              <a:buNone/>
            </a:pPr>
            <a:r>
              <a:rPr lang="en-ZA" sz="1800" b="1" dirty="0">
                <a:latin typeface="Arial" panose="020B0604020202020204" pitchFamily="34" charset="0"/>
                <a:cs typeface="Arial" panose="020B0604020202020204" pitchFamily="34" charset="0"/>
              </a:rPr>
              <a:t>SUMMARY OF REVENUE CURVES AND  CALCULATIONS</a:t>
            </a:r>
            <a:endParaRPr lang="en-ZA" sz="1800" dirty="0">
              <a:latin typeface="Arial" panose="020B0604020202020204" pitchFamily="34" charset="0"/>
              <a:cs typeface="Arial" panose="020B0604020202020204" pitchFamily="34" charset="0"/>
            </a:endParaRPr>
          </a:p>
          <a:p>
            <a:pPr marL="0" indent="0">
              <a:buNone/>
            </a:pPr>
            <a:r>
              <a:rPr lang="en-ZA" sz="1800" b="1" dirty="0">
                <a:latin typeface="Arial" panose="020B0604020202020204" pitchFamily="34" charset="0"/>
                <a:cs typeface="Arial" panose="020B0604020202020204" pitchFamily="34" charset="0"/>
              </a:rPr>
              <a:t>FOR PERFECT MARKET</a:t>
            </a:r>
            <a:endParaRPr lang="en-ZA" sz="1800" dirty="0">
              <a:latin typeface="Arial" panose="020B0604020202020204" pitchFamily="34" charset="0"/>
              <a:cs typeface="Arial" panose="020B0604020202020204" pitchFamily="34" charset="0"/>
            </a:endParaRPr>
          </a:p>
          <a:p>
            <a:pPr marL="0" lvl="0" indent="0">
              <a:buNone/>
            </a:pPr>
            <a:r>
              <a:rPr lang="en-ZA" sz="1800" b="1" dirty="0">
                <a:latin typeface="Arial" panose="020B0604020202020204" pitchFamily="34" charset="0"/>
                <a:cs typeface="Arial" panose="020B0604020202020204" pitchFamily="34" charset="0"/>
              </a:rPr>
              <a:t>TOTAL REVENUE (TR)</a:t>
            </a:r>
            <a:endParaRPr lang="en-ZA" sz="1800" dirty="0">
              <a:latin typeface="Arial" panose="020B0604020202020204" pitchFamily="34" charset="0"/>
              <a:cs typeface="Arial" panose="020B0604020202020204" pitchFamily="34" charset="0"/>
            </a:endParaRPr>
          </a:p>
          <a:p>
            <a:r>
              <a:rPr lang="en-ZA" sz="1800" b="1" u="sng" dirty="0">
                <a:latin typeface="Arial" panose="020B0604020202020204" pitchFamily="34" charset="0"/>
                <a:cs typeface="Arial" panose="020B0604020202020204" pitchFamily="34" charset="0"/>
              </a:rPr>
              <a:t>Description </a:t>
            </a:r>
            <a:r>
              <a:rPr lang="en-ZA" sz="1800" dirty="0">
                <a:latin typeface="Arial" panose="020B0604020202020204" pitchFamily="34" charset="0"/>
                <a:cs typeface="Arial" panose="020B0604020202020204" pitchFamily="34" charset="0"/>
              </a:rPr>
              <a:t>- Total revenue is the total income received from the sale of goods or services</a:t>
            </a:r>
          </a:p>
          <a:p>
            <a:r>
              <a:rPr lang="en-ZA" sz="1800" b="1" u="sng" dirty="0">
                <a:latin typeface="Arial" panose="020B0604020202020204" pitchFamily="34" charset="0"/>
                <a:cs typeface="Arial" panose="020B0604020202020204" pitchFamily="34" charset="0"/>
              </a:rPr>
              <a:t>Formula </a:t>
            </a:r>
            <a:r>
              <a:rPr lang="en-ZA" sz="1800" b="1" dirty="0">
                <a:latin typeface="Arial" panose="020B0604020202020204" pitchFamily="34" charset="0"/>
                <a:cs typeface="Arial" panose="020B0604020202020204" pitchFamily="34" charset="0"/>
              </a:rPr>
              <a:t>– Total revenue (TR) = Price (P) x Quantity (Q)</a:t>
            </a:r>
            <a:endParaRPr lang="en-ZA" sz="1800" dirty="0">
              <a:latin typeface="Arial" panose="020B0604020202020204" pitchFamily="34" charset="0"/>
              <a:cs typeface="Arial" panose="020B0604020202020204" pitchFamily="34" charset="0"/>
            </a:endParaRPr>
          </a:p>
          <a:p>
            <a:r>
              <a:rPr lang="en-ZA" sz="1800" dirty="0">
                <a:latin typeface="Arial" panose="020B0604020202020204" pitchFamily="34" charset="0"/>
                <a:cs typeface="Arial" panose="020B0604020202020204" pitchFamily="34" charset="0"/>
              </a:rPr>
              <a:t>The more units a business sells, the more total revenue it earns.</a:t>
            </a:r>
          </a:p>
          <a:p>
            <a:pPr marL="0" lvl="0" indent="0">
              <a:buNone/>
            </a:pPr>
            <a:r>
              <a:rPr lang="en-ZA" sz="1800" b="1" dirty="0">
                <a:latin typeface="Arial" panose="020B0604020202020204" pitchFamily="34" charset="0"/>
                <a:cs typeface="Arial" panose="020B0604020202020204" pitchFamily="34" charset="0"/>
              </a:rPr>
              <a:t>AVERAGE REVENUE (AR</a:t>
            </a:r>
            <a:r>
              <a:rPr lang="en-ZA" sz="1800" dirty="0">
                <a:latin typeface="Arial" panose="020B0604020202020204" pitchFamily="34" charset="0"/>
                <a:cs typeface="Arial" panose="020B0604020202020204" pitchFamily="34" charset="0"/>
              </a:rPr>
              <a:t>)</a:t>
            </a:r>
          </a:p>
          <a:p>
            <a:r>
              <a:rPr lang="en-ZA" sz="1800" b="1" u="sng" dirty="0">
                <a:latin typeface="Arial" panose="020B0604020202020204" pitchFamily="34" charset="0"/>
                <a:cs typeface="Arial" panose="020B0604020202020204" pitchFamily="34" charset="0"/>
              </a:rPr>
              <a:t>Description</a:t>
            </a:r>
            <a:r>
              <a:rPr lang="en-ZA" sz="1800" dirty="0">
                <a:latin typeface="Arial" panose="020B0604020202020204" pitchFamily="34" charset="0"/>
                <a:cs typeface="Arial" panose="020B0604020202020204" pitchFamily="34" charset="0"/>
              </a:rPr>
              <a:t> -  Average revenue refers to the amount a firm earns for every unit sold.</a:t>
            </a:r>
          </a:p>
          <a:p>
            <a:r>
              <a:rPr lang="en-ZA" sz="1800" b="1" u="sng" dirty="0">
                <a:latin typeface="Arial" panose="020B0604020202020204" pitchFamily="34" charset="0"/>
                <a:cs typeface="Arial" panose="020B0604020202020204" pitchFamily="34" charset="0"/>
              </a:rPr>
              <a:t>Formula</a:t>
            </a:r>
            <a:r>
              <a:rPr lang="en-ZA" sz="1800" dirty="0">
                <a:latin typeface="Arial" panose="020B0604020202020204" pitchFamily="34" charset="0"/>
                <a:cs typeface="Arial" panose="020B0604020202020204" pitchFamily="34" charset="0"/>
              </a:rPr>
              <a:t> – Average Revenue (AR) = Total revenue (TR) ÷Quantity (Q)</a:t>
            </a:r>
          </a:p>
          <a:p>
            <a:r>
              <a:rPr lang="en-ZA" sz="1800" dirty="0">
                <a:latin typeface="Arial" panose="020B0604020202020204" pitchFamily="34" charset="0"/>
                <a:cs typeface="Arial" panose="020B0604020202020204" pitchFamily="34" charset="0"/>
              </a:rPr>
              <a:t>For a perfect market, AR is equal to price because every unit is sold at the same price. </a:t>
            </a:r>
          </a:p>
          <a:p>
            <a:pPr lvl="0"/>
            <a:r>
              <a:rPr lang="en-ZA" sz="1800" dirty="0">
                <a:latin typeface="Arial" panose="020B0604020202020204" pitchFamily="34" charset="0"/>
                <a:cs typeface="Arial" panose="020B0604020202020204" pitchFamily="34" charset="0"/>
              </a:rPr>
              <a:t> </a:t>
            </a:r>
            <a:endParaRPr lang="en-ZA" dirty="0"/>
          </a:p>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03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r>
              <a:rPr lang="en-ZA" sz="1800" b="1" dirty="0">
                <a:latin typeface="Arial" panose="020B0604020202020204" pitchFamily="34" charset="0"/>
                <a:cs typeface="Arial" panose="020B0604020202020204" pitchFamily="34" charset="0"/>
              </a:rPr>
              <a:t>MARGINAL REVENUE (MR)</a:t>
            </a:r>
            <a:endParaRPr lang="en-ZA" sz="1800" dirty="0">
              <a:latin typeface="Arial" panose="020B0604020202020204" pitchFamily="34" charset="0"/>
              <a:cs typeface="Arial" panose="020B0604020202020204" pitchFamily="34" charset="0"/>
            </a:endParaRPr>
          </a:p>
          <a:p>
            <a:r>
              <a:rPr lang="en-ZA" sz="1800" b="1" u="sng" dirty="0">
                <a:latin typeface="Arial" panose="020B0604020202020204" pitchFamily="34" charset="0"/>
                <a:cs typeface="Arial" panose="020B0604020202020204" pitchFamily="34" charset="0"/>
              </a:rPr>
              <a:t>Description </a:t>
            </a:r>
            <a:r>
              <a:rPr lang="en-ZA" sz="1800" dirty="0">
                <a:latin typeface="Arial" panose="020B0604020202020204" pitchFamily="34" charset="0"/>
                <a:cs typeface="Arial" panose="020B0604020202020204" pitchFamily="34" charset="0"/>
              </a:rPr>
              <a:t>– Marginal revenue is the additional income received from selling one more unit of a product. It is the difference between two consequent (one following the other) total revenues.</a:t>
            </a:r>
          </a:p>
          <a:p>
            <a:r>
              <a:rPr lang="en-ZA" sz="1800" b="1" u="sng" dirty="0">
                <a:latin typeface="Arial" panose="020B0604020202020204" pitchFamily="34" charset="0"/>
                <a:cs typeface="Arial" panose="020B0604020202020204" pitchFamily="34" charset="0"/>
              </a:rPr>
              <a:t>Formula</a:t>
            </a:r>
            <a:r>
              <a:rPr lang="en-ZA" sz="1800" dirty="0">
                <a:latin typeface="Arial" panose="020B0604020202020204" pitchFamily="34" charset="0"/>
                <a:cs typeface="Arial" panose="020B0604020202020204" pitchFamily="34" charset="0"/>
              </a:rPr>
              <a:t> - MR = Δ TR ÷ ΔQ (read as change in total revenue divided by change in quantity)</a:t>
            </a:r>
          </a:p>
          <a:p>
            <a:pPr marL="0" indent="0">
              <a:buNone/>
            </a:pPr>
            <a:r>
              <a:rPr lang="en-ZA" b="1" dirty="0"/>
              <a:t>TAKE NOTE</a:t>
            </a:r>
            <a:endParaRPr lang="en-ZA" dirty="0"/>
          </a:p>
          <a:p>
            <a:pPr lvl="0"/>
            <a:r>
              <a:rPr lang="en-ZA" sz="1800" dirty="0">
                <a:latin typeface="Arial" panose="020B0604020202020204" pitchFamily="34" charset="0"/>
                <a:cs typeface="Arial" panose="020B0604020202020204" pitchFamily="34" charset="0"/>
              </a:rPr>
              <a:t>The TR curve for a perfect market slopes upwards from left to right as more units are sold.</a:t>
            </a:r>
          </a:p>
          <a:p>
            <a:pPr lvl="0"/>
            <a:r>
              <a:rPr lang="en-ZA" sz="1800" dirty="0">
                <a:latin typeface="Arial" panose="020B0604020202020204" pitchFamily="34" charset="0"/>
                <a:cs typeface="Arial" panose="020B0604020202020204" pitchFamily="34" charset="0"/>
              </a:rPr>
              <a:t>The AR curve for a perfect market is a horizontal line at the Price (P= 25)</a:t>
            </a:r>
          </a:p>
          <a:p>
            <a:pPr lvl="0"/>
            <a:r>
              <a:rPr lang="en-ZA" sz="1800" dirty="0">
                <a:latin typeface="Arial" panose="020B0604020202020204" pitchFamily="34" charset="0"/>
                <a:cs typeface="Arial" panose="020B0604020202020204" pitchFamily="34" charset="0"/>
              </a:rPr>
              <a:t>The MR curve for a perfect market equals the AR curve and therefore a horizontal line at the Price ( P= 25)</a:t>
            </a: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53175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3880C601-F1EA-4492-8DDA-AE956AACEF8A}"/>
              </a:ext>
            </a:extLst>
          </p:cNvPr>
          <p:cNvPicPr>
            <a:picLocks noChangeAspect="1"/>
          </p:cNvPicPr>
          <p:nvPr/>
        </p:nvPicPr>
        <p:blipFill>
          <a:blip r:embed="rId3"/>
          <a:stretch>
            <a:fillRect/>
          </a:stretch>
        </p:blipFill>
        <p:spPr>
          <a:xfrm>
            <a:off x="2366962" y="1295400"/>
            <a:ext cx="7458075" cy="4267200"/>
          </a:xfrm>
          <a:prstGeom prst="rect">
            <a:avLst/>
          </a:prstGeom>
        </p:spPr>
      </p:pic>
    </p:spTree>
    <p:extLst>
      <p:ext uri="{BB962C8B-B14F-4D97-AF65-F5344CB8AC3E}">
        <p14:creationId xmlns:p14="http://schemas.microsoft.com/office/powerpoint/2010/main" val="2385778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indent="0">
              <a:buNone/>
            </a:pPr>
            <a:r>
              <a:rPr lang="en-ZA" sz="1800" b="1" dirty="0">
                <a:latin typeface="Arial" panose="020B0604020202020204" pitchFamily="34" charset="0"/>
                <a:cs typeface="Arial" panose="020B0604020202020204" pitchFamily="34" charset="0"/>
              </a:rPr>
              <a:t>PERFECT COMPETITION</a:t>
            </a:r>
            <a:endParaRPr lang="en-ZA" sz="1800" dirty="0">
              <a:latin typeface="Arial" panose="020B0604020202020204" pitchFamily="34" charset="0"/>
              <a:cs typeface="Arial" panose="020B0604020202020204" pitchFamily="34" charset="0"/>
            </a:endParaRPr>
          </a:p>
          <a:p>
            <a:r>
              <a:rPr lang="en-ZA" sz="1800" dirty="0">
                <a:latin typeface="Arial" panose="020B0604020202020204" pitchFamily="34" charset="0"/>
                <a:cs typeface="Arial" panose="020B0604020202020204" pitchFamily="34" charset="0"/>
              </a:rPr>
              <a:t>This is an essay type question.</a:t>
            </a:r>
          </a:p>
          <a:p>
            <a:r>
              <a:rPr lang="en-ZA" sz="1800" dirty="0">
                <a:latin typeface="Arial" panose="020B0604020202020204" pitchFamily="34" charset="0"/>
                <a:cs typeface="Arial" panose="020B0604020202020204" pitchFamily="34" charset="0"/>
              </a:rPr>
              <a:t> When answering the question, please note:</a:t>
            </a:r>
          </a:p>
          <a:p>
            <a:pPr lvl="0"/>
            <a:r>
              <a:rPr lang="en-ZA" sz="1800" dirty="0">
                <a:latin typeface="Arial" panose="020B0604020202020204" pitchFamily="34" charset="0"/>
                <a:cs typeface="Arial" panose="020B0604020202020204" pitchFamily="34" charset="0"/>
              </a:rPr>
              <a:t>Structure of the essay, which is always given in the question paper, Section C.</a:t>
            </a:r>
          </a:p>
          <a:p>
            <a:pPr lvl="0"/>
            <a:r>
              <a:rPr lang="en-ZA" sz="1800" b="1" dirty="0">
                <a:latin typeface="Arial" panose="020B0604020202020204" pitchFamily="34" charset="0"/>
                <a:cs typeface="Arial" panose="020B0604020202020204" pitchFamily="34" charset="0"/>
              </a:rPr>
              <a:t>Introduction: as you will see, describing the market structures (perfect and imperfect) involves the characteristics. When you answer in an essay, WRITE ONLY ONE OR TWO CHARACTERISTICS IN YOUR INTRODUCTION, to avoid repetition and losing marks in the main part of the essay</a:t>
            </a:r>
            <a:r>
              <a:rPr lang="en-ZA" sz="1800" dirty="0">
                <a:latin typeface="Arial" panose="020B0604020202020204" pitchFamily="34" charset="0"/>
                <a:cs typeface="Arial" panose="020B0604020202020204" pitchFamily="34" charset="0"/>
              </a:rPr>
              <a:t>.</a:t>
            </a:r>
          </a:p>
          <a:p>
            <a:pPr marL="0" indent="0">
              <a:buNone/>
            </a:pPr>
            <a:endParaRPr lang="en-ZA" sz="1800" dirty="0">
              <a:latin typeface="Arial" panose="020B0604020202020204" pitchFamily="34" charset="0"/>
              <a:cs typeface="Arial" panose="020B0604020202020204" pitchFamily="34" charset="0"/>
            </a:endParaRPr>
          </a:p>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1446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TIPS ON DRAWING OF GRAPHS</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indent="0">
              <a:buNone/>
            </a:pPr>
            <a:r>
              <a:rPr lang="en-ZA" sz="1800" b="1" dirty="0">
                <a:latin typeface="Arial" panose="020B0604020202020204" pitchFamily="34" charset="0"/>
                <a:cs typeface="Arial" panose="020B0604020202020204" pitchFamily="34" charset="0"/>
              </a:rPr>
              <a:t>DRAWING OF GRAPHS</a:t>
            </a:r>
          </a:p>
          <a:p>
            <a:pPr lvl="0"/>
            <a:r>
              <a:rPr lang="en-ZA" sz="1800" dirty="0">
                <a:latin typeface="Arial" panose="020B0604020202020204" pitchFamily="34" charset="0"/>
                <a:cs typeface="Arial" panose="020B0604020202020204" pitchFamily="34" charset="0"/>
              </a:rPr>
              <a:t>Start by drawing the Revenue curves.</a:t>
            </a:r>
          </a:p>
          <a:p>
            <a:pPr lvl="0"/>
            <a:r>
              <a:rPr lang="en-ZA" sz="1800" dirty="0">
                <a:latin typeface="Arial" panose="020B0604020202020204" pitchFamily="34" charset="0"/>
                <a:cs typeface="Arial" panose="020B0604020202020204" pitchFamily="34" charset="0"/>
              </a:rPr>
              <a:t>Then draw the AC curve followed by the MC – why? </a:t>
            </a:r>
          </a:p>
          <a:p>
            <a:pPr lvl="0"/>
            <a:r>
              <a:rPr lang="en-ZA" sz="1800" dirty="0">
                <a:latin typeface="Arial" panose="020B0604020202020204" pitchFamily="34" charset="0"/>
                <a:cs typeface="Arial" panose="020B0604020202020204" pitchFamily="34" charset="0"/>
              </a:rPr>
              <a:t>Drawing of the MC curve in relation to the AC curve. This tends to distort the interpretation of the graph.</a:t>
            </a:r>
          </a:p>
          <a:p>
            <a:pPr lvl="0"/>
            <a:r>
              <a:rPr lang="en-ZA" sz="1800" dirty="0">
                <a:latin typeface="Arial" panose="020B0604020202020204" pitchFamily="34" charset="0"/>
                <a:cs typeface="Arial" panose="020B0604020202020204" pitchFamily="34" charset="0"/>
              </a:rPr>
              <a:t> </a:t>
            </a:r>
            <a:r>
              <a:rPr lang="en-ZA" sz="1800" b="1" dirty="0">
                <a:latin typeface="Arial" panose="020B0604020202020204" pitchFamily="34" charset="0"/>
                <a:cs typeface="Arial" panose="020B0604020202020204" pitchFamily="34" charset="0"/>
              </a:rPr>
              <a:t>the technical aspects need to be remembered, e.g. the correct shape, positioning and labelling of cost and revenue curves in the perfect and imperfect markets. </a:t>
            </a:r>
          </a:p>
          <a:p>
            <a:pPr lvl="0"/>
            <a:r>
              <a:rPr lang="en-ZA" sz="1800" b="1" dirty="0">
                <a:latin typeface="Arial" panose="020B0604020202020204" pitchFamily="34" charset="0"/>
                <a:cs typeface="Arial" panose="020B0604020202020204" pitchFamily="34" charset="0"/>
              </a:rPr>
              <a:t>Practise step by step drawing of the cost and revenue curves.  Correctly label each step as you draw. Emphasis must be placed on the average cost curve (i.e. ‘smile’) which must always be drawn before the marginal cost curve (i.e. ‘tick’). This will ensure that the MC always intersects the AC at its minimum point</a:t>
            </a:r>
            <a:r>
              <a:rPr lang="en-ZA" b="1" dirty="0"/>
              <a:t>. </a:t>
            </a:r>
            <a:endParaRPr lang="en-ZA" dirty="0"/>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527556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TIPS ON DRAWING OF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pPr lvl="0"/>
            <a:r>
              <a:rPr lang="en-ZA" sz="1800" b="1" dirty="0">
                <a:latin typeface="Arial" panose="020B0604020202020204" pitchFamily="34" charset="0"/>
                <a:cs typeface="Arial" panose="020B0604020202020204" pitchFamily="34" charset="0"/>
              </a:rPr>
              <a:t>Focus on the equilibrium position/point of the firm, where MR = MC which determines the profit or loss position of a firm. </a:t>
            </a:r>
          </a:p>
          <a:p>
            <a:pPr lvl="0"/>
            <a:r>
              <a:rPr lang="en-ZA" sz="1800" b="1" dirty="0">
                <a:latin typeface="Arial" panose="020B0604020202020204" pitchFamily="34" charset="0"/>
                <a:cs typeface="Arial" panose="020B0604020202020204" pitchFamily="34" charset="0"/>
              </a:rPr>
              <a:t>This point is regarded as the profit maximising point in the case of economic profit, a break even point in the case of normal profit and loss minimising point in the case of economic loss.</a:t>
            </a:r>
            <a:endParaRPr lang="en-ZA" sz="1800" dirty="0">
              <a:latin typeface="Arial" panose="020B0604020202020204" pitchFamily="34" charset="0"/>
              <a:cs typeface="Arial" panose="020B0604020202020204" pitchFamily="34" charset="0"/>
            </a:endParaRPr>
          </a:p>
          <a:p>
            <a:pPr marL="0" lvl="0" indent="0">
              <a:buNone/>
            </a:pPr>
            <a:r>
              <a:rPr lang="en-ZA" sz="2000" b="1" dirty="0">
                <a:latin typeface="Arial" panose="020B0604020202020204" pitchFamily="34" charset="0"/>
                <a:cs typeface="Arial" panose="020B0604020202020204" pitchFamily="34" charset="0"/>
              </a:rPr>
              <a:t>The explanation of the graph should follow the basic steps irrespective of which market structure is involved.</a:t>
            </a:r>
          </a:p>
          <a:p>
            <a:pPr lvl="0"/>
            <a:r>
              <a:rPr lang="en-ZA" sz="1800" dirty="0">
                <a:latin typeface="Arial" panose="020B0604020202020204" pitchFamily="34" charset="0"/>
                <a:cs typeface="Arial" panose="020B0604020202020204" pitchFamily="34" charset="0"/>
              </a:rPr>
              <a:t>Identify profit maximising/loss minimising point first (MR = MC). This is most important as it impacts on all other variables in the explanation.</a:t>
            </a:r>
          </a:p>
          <a:p>
            <a:pPr lvl="0"/>
            <a:r>
              <a:rPr lang="en-ZA" sz="1800" dirty="0">
                <a:latin typeface="Arial" panose="020B0604020202020204" pitchFamily="34" charset="0"/>
                <a:cs typeface="Arial" panose="020B0604020202020204" pitchFamily="34" charset="0"/>
              </a:rPr>
              <a:t>The price and quantity should be determined. Note that in an imperfect market a line must be extended upwards from profit maximizing point to the demand curve to read off </a:t>
            </a:r>
            <a:r>
              <a:rPr lang="en-ZA" sz="1800" dirty="0" err="1">
                <a:latin typeface="Arial" panose="020B0604020202020204" pitchFamily="34" charset="0"/>
                <a:cs typeface="Arial" panose="020B0604020202020204" pitchFamily="34" charset="0"/>
              </a:rPr>
              <a:t>th</a:t>
            </a:r>
            <a:r>
              <a:rPr lang="en-ZA" sz="1800" dirty="0">
                <a:latin typeface="Arial" panose="020B0604020202020204" pitchFamily="34" charset="0"/>
                <a:cs typeface="Arial" panose="020B0604020202020204" pitchFamily="34" charset="0"/>
              </a:rPr>
              <a:t> </a:t>
            </a:r>
            <a:r>
              <a:rPr lang="en-ZA" sz="1800" dirty="0" err="1">
                <a:latin typeface="Arial" panose="020B0604020202020204" pitchFamily="34" charset="0"/>
                <a:cs typeface="Arial" panose="020B0604020202020204" pitchFamily="34" charset="0"/>
              </a:rPr>
              <a:t>eprice</a:t>
            </a:r>
            <a:r>
              <a:rPr lang="en-ZA" sz="1800" dirty="0">
                <a:latin typeface="Arial" panose="020B0604020202020204" pitchFamily="34" charset="0"/>
                <a:cs typeface="Arial" panose="020B0604020202020204" pitchFamily="34" charset="0"/>
              </a:rPr>
              <a:t>.</a:t>
            </a:r>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91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PRESENTATION OUTLINE</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1600" dirty="0"/>
          </a:p>
        </p:txBody>
      </p:sp>
      <p:pic>
        <p:nvPicPr>
          <p:cNvPr id="3" name="Picture 2">
            <a:extLst>
              <a:ext uri="{FF2B5EF4-FFF2-40B4-BE49-F238E27FC236}">
                <a16:creationId xmlns:a16="http://schemas.microsoft.com/office/drawing/2014/main" id="{C7A14554-F628-4456-91D1-8E4CA3FF0DE3}"/>
              </a:ext>
            </a:extLst>
          </p:cNvPr>
          <p:cNvPicPr>
            <a:picLocks noChangeAspect="1"/>
          </p:cNvPicPr>
          <p:nvPr/>
        </p:nvPicPr>
        <p:blipFill>
          <a:blip r:embed="rId3"/>
          <a:stretch>
            <a:fillRect/>
          </a:stretch>
        </p:blipFill>
        <p:spPr>
          <a:xfrm>
            <a:off x="2030136" y="922789"/>
            <a:ext cx="9538282" cy="5184396"/>
          </a:xfrm>
          <a:prstGeom prst="rect">
            <a:avLst/>
          </a:prstGeom>
        </p:spPr>
      </p:pic>
    </p:spTree>
    <p:extLst>
      <p:ext uri="{BB962C8B-B14F-4D97-AF65-F5344CB8AC3E}">
        <p14:creationId xmlns:p14="http://schemas.microsoft.com/office/powerpoint/2010/main" val="2859964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TIPS ON DRAWING OF </a:t>
            </a:r>
            <a:r>
              <a:rPr lang="en-US" altLang="en-US" sz="2400" b="1" dirty="0" err="1">
                <a:solidFill>
                  <a:srgbClr val="34549C"/>
                </a:solidFill>
                <a:latin typeface="Gill Sans MT" panose="020B0502020104020203" pitchFamily="34" charset="0"/>
              </a:rPr>
              <a:t>GRAPHScontinued</a:t>
            </a:r>
            <a:endParaRPr lang="en-US" altLang="en-US" sz="2400" b="1" dirty="0">
              <a:solidFill>
                <a:srgbClr val="34549C"/>
              </a:solidFill>
              <a:latin typeface="Gill Sans MT" panose="020B0502020104020203" pitchFamily="34" charset="0"/>
            </a:endParaRP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pPr lvl="0"/>
            <a:r>
              <a:rPr lang="en-ZA" sz="1800" dirty="0">
                <a:latin typeface="Arial" panose="020B0604020202020204" pitchFamily="34" charset="0"/>
                <a:cs typeface="Arial" panose="020B0604020202020204" pitchFamily="34" charset="0"/>
              </a:rPr>
              <a:t>The next step is to compare AR (price) to AC to determine whether economic profit, economic loss or normal profit is made.</a:t>
            </a:r>
          </a:p>
          <a:p>
            <a:pPr lvl="0"/>
            <a:r>
              <a:rPr lang="en-ZA" sz="1800" dirty="0">
                <a:latin typeface="Arial" panose="020B0604020202020204" pitchFamily="34" charset="0"/>
                <a:cs typeface="Arial" panose="020B0604020202020204" pitchFamily="34" charset="0"/>
              </a:rPr>
              <a:t>Indicate the total economic profit from the graph. </a:t>
            </a:r>
          </a:p>
          <a:p>
            <a:pPr lvl="0"/>
            <a:r>
              <a:rPr lang="en-ZA" sz="1800" dirty="0">
                <a:latin typeface="Arial" panose="020B0604020202020204" pitchFamily="34" charset="0"/>
                <a:cs typeface="Arial" panose="020B0604020202020204" pitchFamily="34" charset="0"/>
              </a:rPr>
              <a:t>This could take the form of labels or a calculation. </a:t>
            </a:r>
          </a:p>
          <a:p>
            <a:pPr lvl="0"/>
            <a:r>
              <a:rPr lang="en-ZA" sz="1800" dirty="0">
                <a:latin typeface="Arial" panose="020B0604020202020204" pitchFamily="34" charset="0"/>
                <a:cs typeface="Arial" panose="020B0604020202020204" pitchFamily="34" charset="0"/>
              </a:rPr>
              <a:t>Profit and loss calculations. There is confusion in the application of the formula, Profit = TR – TC. </a:t>
            </a:r>
            <a:r>
              <a:rPr lang="en-ZA" sz="1800" b="1" dirty="0">
                <a:latin typeface="Arial" panose="020B0604020202020204" pitchFamily="34" charset="0"/>
                <a:cs typeface="Arial" panose="020B0604020202020204" pitchFamily="34" charset="0"/>
              </a:rPr>
              <a:t>Be careful on how you present your final calculations. A figure showing loss must be accompanied by a negative sign. If it appears without the negative sign, then the word ‘loss’ should accompany the figure.</a:t>
            </a:r>
            <a:endParaRPr lang="en-ZA" sz="1800" dirty="0">
              <a:latin typeface="Arial" panose="020B0604020202020204" pitchFamily="34" charset="0"/>
              <a:cs typeface="Arial" panose="020B0604020202020204" pitchFamily="34" charset="0"/>
            </a:endParaRPr>
          </a:p>
          <a:p>
            <a:pPr lvl="0"/>
            <a:r>
              <a:rPr lang="en-ZA" sz="1800" dirty="0">
                <a:latin typeface="Arial" panose="020B0604020202020204" pitchFamily="34" charset="0"/>
                <a:cs typeface="Arial" panose="020B0604020202020204" pitchFamily="34" charset="0"/>
              </a:rPr>
              <a:t>The equilibrium position could then be classified as short term or long term or both. </a:t>
            </a:r>
          </a:p>
          <a:p>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44095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CONCLUSION</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pPr marL="0" indent="0">
              <a:buNone/>
            </a:pPr>
            <a:r>
              <a:rPr lang="en-ZA" b="1" i="1" dirty="0"/>
              <a:t>‘YESTERDAY IS NOT OURS TO RECOVER, BUT TOMORROW IS OURS TO WIN OR LOSE’</a:t>
            </a:r>
          </a:p>
          <a:p>
            <a:pPr marL="0" indent="0">
              <a:buNone/>
            </a:pPr>
            <a:r>
              <a:rPr lang="en-ZA" b="1" i="1" dirty="0"/>
              <a:t>LYNDON B JOHNSON</a:t>
            </a:r>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881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2236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5978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5501" y="10266"/>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DYNAMICS OF PERFECT MARKETS</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a:lnSpc>
                <a:spcPct val="107000"/>
              </a:lnSpc>
              <a:spcBef>
                <a:spcPts val="0"/>
              </a:spcBef>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6715B8B5-C0D5-4CA8-AF25-D9DA80C11823}"/>
              </a:ext>
            </a:extLst>
          </p:cNvPr>
          <p:cNvPicPr>
            <a:picLocks noChangeAspect="1"/>
          </p:cNvPicPr>
          <p:nvPr/>
        </p:nvPicPr>
        <p:blipFill>
          <a:blip r:embed="rId3"/>
          <a:stretch>
            <a:fillRect/>
          </a:stretch>
        </p:blipFill>
        <p:spPr>
          <a:xfrm>
            <a:off x="2340528" y="1781174"/>
            <a:ext cx="8732284" cy="3151552"/>
          </a:xfrm>
          <a:prstGeom prst="rect">
            <a:avLst/>
          </a:prstGeom>
        </p:spPr>
      </p:pic>
    </p:spTree>
    <p:extLst>
      <p:ext uri="{BB962C8B-B14F-4D97-AF65-F5344CB8AC3E}">
        <p14:creationId xmlns:p14="http://schemas.microsoft.com/office/powerpoint/2010/main" val="3622375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OVERVIEW</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a:lnSpc>
                <a:spcPct val="107000"/>
              </a:lnSpc>
              <a:spcBef>
                <a:spcPts val="0"/>
              </a:spcBef>
            </a:pPr>
            <a:r>
              <a:rPr lang="en-ZA" altLang="en-US" sz="2000" b="1" dirty="0">
                <a:latin typeface="Arial" panose="020B0604020202020204" pitchFamily="34" charset="0"/>
                <a:cs typeface="Arial" panose="020B0604020202020204" pitchFamily="34" charset="0"/>
              </a:rPr>
              <a:t>MICRO ECONOMICS  FORMS PART OF ECONOMICS PAPER 2 &amp;CONSISTS OF 3 SUB TOPICS</a:t>
            </a:r>
          </a:p>
          <a:p>
            <a:pPr>
              <a:lnSpc>
                <a:spcPct val="107000"/>
              </a:lnSpc>
              <a:spcBef>
                <a:spcPts val="0"/>
              </a:spcBef>
              <a:buFont typeface="Wingdings" panose="05000000000000000000" pitchFamily="2" charset="2"/>
              <a:buChar char="Ø"/>
            </a:pPr>
            <a:r>
              <a:rPr lang="en-ZA" altLang="en-US" sz="2000" b="1" dirty="0">
                <a:latin typeface="Arial" panose="020B0604020202020204" pitchFamily="34" charset="0"/>
                <a:cs typeface="Arial" panose="020B0604020202020204" pitchFamily="34" charset="0"/>
              </a:rPr>
              <a:t>PERFECT MARKETS</a:t>
            </a:r>
          </a:p>
          <a:p>
            <a:pPr>
              <a:lnSpc>
                <a:spcPct val="107000"/>
              </a:lnSpc>
              <a:spcBef>
                <a:spcPts val="0"/>
              </a:spcBef>
              <a:buFont typeface="Wingdings" panose="05000000000000000000" pitchFamily="2" charset="2"/>
              <a:buChar char="Ø"/>
            </a:pPr>
            <a:r>
              <a:rPr lang="en-ZA" altLang="en-US" sz="2000" b="1" dirty="0">
                <a:latin typeface="Arial" panose="020B0604020202020204" pitchFamily="34" charset="0"/>
                <a:cs typeface="Arial" panose="020B0604020202020204" pitchFamily="34" charset="0"/>
              </a:rPr>
              <a:t>IMPERFECT MARKETS</a:t>
            </a:r>
          </a:p>
          <a:p>
            <a:pPr>
              <a:lnSpc>
                <a:spcPct val="107000"/>
              </a:lnSpc>
              <a:spcBef>
                <a:spcPts val="0"/>
              </a:spcBef>
              <a:buFont typeface="Wingdings" panose="05000000000000000000" pitchFamily="2" charset="2"/>
              <a:buChar char="Ø"/>
            </a:pPr>
            <a:r>
              <a:rPr lang="en-ZA" altLang="en-US" sz="2000" b="1" dirty="0">
                <a:latin typeface="Arial" panose="020B0604020202020204" pitchFamily="34" charset="0"/>
                <a:cs typeface="Arial" panose="020B0604020202020204" pitchFamily="34" charset="0"/>
              </a:rPr>
              <a:t>MARKET FAILURES</a:t>
            </a: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r>
              <a:rPr lang="en-ZA" altLang="en-US" sz="2000" b="1" dirty="0">
                <a:latin typeface="Arial" panose="020B0604020202020204" pitchFamily="34" charset="0"/>
                <a:cs typeface="Arial" panose="020B0604020202020204" pitchFamily="34" charset="0"/>
              </a:rPr>
              <a:t>FORMS PART OF QUESTION 2, QUESTION 4 AND QUESTION 5 IN THE QUESTION PAPER</a:t>
            </a:r>
          </a:p>
          <a:p>
            <a:pPr>
              <a:lnSpc>
                <a:spcPct val="107000"/>
              </a:lnSpc>
              <a:spcBef>
                <a:spcPts val="0"/>
              </a:spcBef>
            </a:pPr>
            <a:r>
              <a:rPr lang="en-ZA" altLang="en-US" sz="2000" b="1" dirty="0">
                <a:latin typeface="Arial" panose="020B0604020202020204" pitchFamily="34" charset="0"/>
                <a:cs typeface="Arial" panose="020B0604020202020204" pitchFamily="34" charset="0"/>
              </a:rPr>
              <a:t>Dynamics in this context refer to the way in which things (perfect markets) behave, react and affect other markets. (Adapted from Longman Dictionary of Contemporary English)</a:t>
            </a: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2059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SHORT &amp; LONG RUN/TERM</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a:lnSpc>
                <a:spcPct val="107000"/>
              </a:lnSpc>
              <a:spcBef>
                <a:spcPts val="0"/>
              </a:spcBef>
            </a:pPr>
            <a:r>
              <a:rPr lang="en-ZA" sz="1800" dirty="0">
                <a:latin typeface="Arial" panose="020B0604020202020204" pitchFamily="34" charset="0"/>
                <a:cs typeface="Arial" panose="020B0604020202020204" pitchFamily="34" charset="0"/>
              </a:rPr>
              <a:t>Production takes place in the short run and the long run </a:t>
            </a:r>
          </a:p>
          <a:p>
            <a:pPr marL="0" indent="0">
              <a:buNone/>
            </a:pPr>
            <a:r>
              <a:rPr lang="en-ZA" sz="1800" b="1" dirty="0">
                <a:latin typeface="Arial" panose="020B0604020202020204" pitchFamily="34" charset="0"/>
                <a:cs typeface="Arial" panose="020B0604020202020204" pitchFamily="34" charset="0"/>
              </a:rPr>
              <a:t>Short run </a:t>
            </a:r>
            <a:endParaRPr lang="en-ZA" sz="1800" dirty="0">
              <a:latin typeface="Arial" panose="020B0604020202020204" pitchFamily="34" charset="0"/>
              <a:cs typeface="Arial" panose="020B0604020202020204" pitchFamily="34" charset="0"/>
            </a:endParaRPr>
          </a:p>
          <a:p>
            <a:pPr lvl="0"/>
            <a:r>
              <a:rPr lang="en-ZA" sz="1800" b="1" u="sng" dirty="0">
                <a:latin typeface="Arial" panose="020B0604020202020204" pitchFamily="34" charset="0"/>
                <a:cs typeface="Arial" panose="020B0604020202020204" pitchFamily="34" charset="0"/>
              </a:rPr>
              <a:t>Description</a:t>
            </a:r>
            <a:r>
              <a:rPr lang="en-ZA" sz="1800" u="sng" dirty="0">
                <a:latin typeface="Arial" panose="020B0604020202020204" pitchFamily="34" charset="0"/>
                <a:cs typeface="Arial" panose="020B0604020202020204" pitchFamily="34" charset="0"/>
              </a:rPr>
              <a:t>:</a:t>
            </a:r>
            <a:r>
              <a:rPr lang="en-ZA" sz="1800" dirty="0">
                <a:latin typeface="Arial" panose="020B0604020202020204" pitchFamily="34" charset="0"/>
                <a:cs typeface="Arial" panose="020B0604020202020204" pitchFamily="34" charset="0"/>
              </a:rPr>
              <a:t> The short run is the period of production where </a:t>
            </a:r>
            <a:r>
              <a:rPr lang="en-ZA" sz="1800" b="1" dirty="0">
                <a:latin typeface="Arial" panose="020B0604020202020204" pitchFamily="34" charset="0"/>
                <a:cs typeface="Arial" panose="020B0604020202020204" pitchFamily="34" charset="0"/>
              </a:rPr>
              <a:t>only the variable factors of</a:t>
            </a:r>
            <a:r>
              <a:rPr lang="en-ZA" sz="1800" dirty="0">
                <a:latin typeface="Arial" panose="020B0604020202020204" pitchFamily="34" charset="0"/>
                <a:cs typeface="Arial" panose="020B0604020202020204" pitchFamily="34" charset="0"/>
              </a:rPr>
              <a:t> </a:t>
            </a:r>
            <a:r>
              <a:rPr lang="en-ZA" sz="1800" b="1" dirty="0">
                <a:latin typeface="Arial" panose="020B0604020202020204" pitchFamily="34" charset="0"/>
                <a:cs typeface="Arial" panose="020B0604020202020204" pitchFamily="34" charset="0"/>
              </a:rPr>
              <a:t>production</a:t>
            </a:r>
            <a:r>
              <a:rPr lang="en-ZA" sz="1800" dirty="0">
                <a:latin typeface="Arial" panose="020B0604020202020204" pitchFamily="34" charset="0"/>
                <a:cs typeface="Arial" panose="020B0604020202020204" pitchFamily="34" charset="0"/>
              </a:rPr>
              <a:t> can change</a:t>
            </a:r>
            <a:r>
              <a:rPr lang="en-ZA" sz="1800" i="1" dirty="0">
                <a:latin typeface="Arial" panose="020B0604020202020204" pitchFamily="34" charset="0"/>
                <a:cs typeface="Arial" panose="020B0604020202020204" pitchFamily="34" charset="0"/>
              </a:rPr>
              <a:t>.</a:t>
            </a:r>
          </a:p>
          <a:p>
            <a:pPr lvl="0"/>
            <a:r>
              <a:rPr lang="en-ZA" sz="1800" dirty="0">
                <a:latin typeface="Arial" panose="020B0604020202020204" pitchFamily="34" charset="0"/>
                <a:cs typeface="Arial" panose="020B0604020202020204" pitchFamily="34" charset="0"/>
              </a:rPr>
              <a:t>Variable factors of production are those that </a:t>
            </a:r>
            <a:r>
              <a:rPr lang="en-ZA" sz="1800" b="1" dirty="0">
                <a:latin typeface="Arial" panose="020B0604020202020204" pitchFamily="34" charset="0"/>
                <a:cs typeface="Arial" panose="020B0604020202020204" pitchFamily="34" charset="0"/>
              </a:rPr>
              <a:t>do change </a:t>
            </a:r>
            <a:r>
              <a:rPr lang="en-ZA" sz="1800" dirty="0">
                <a:latin typeface="Arial" panose="020B0604020202020204" pitchFamily="34" charset="0"/>
                <a:cs typeface="Arial" panose="020B0604020202020204" pitchFamily="34" charset="0"/>
              </a:rPr>
              <a:t>with output. </a:t>
            </a:r>
          </a:p>
          <a:p>
            <a:pPr lvl="0"/>
            <a:r>
              <a:rPr lang="en-ZA" sz="1800" dirty="0">
                <a:latin typeface="Arial" panose="020B0604020202020204" pitchFamily="34" charset="0"/>
                <a:cs typeface="Arial" panose="020B0604020202020204" pitchFamily="34" charset="0"/>
              </a:rPr>
              <a:t>Examples include labour, energy, raw materials directly used in production</a:t>
            </a:r>
          </a:p>
          <a:p>
            <a:pPr marL="0" indent="0">
              <a:buNone/>
            </a:pPr>
            <a:r>
              <a:rPr lang="en-ZA" sz="1800" b="1" dirty="0">
                <a:latin typeface="Arial" panose="020B0604020202020204" pitchFamily="34" charset="0"/>
                <a:cs typeface="Arial" panose="020B0604020202020204" pitchFamily="34" charset="0"/>
              </a:rPr>
              <a:t>Long run</a:t>
            </a:r>
            <a:endParaRPr lang="en-ZA" sz="1800" dirty="0">
              <a:latin typeface="Arial" panose="020B0604020202020204" pitchFamily="34" charset="0"/>
              <a:cs typeface="Arial" panose="020B0604020202020204" pitchFamily="34" charset="0"/>
            </a:endParaRPr>
          </a:p>
          <a:p>
            <a:pPr lvl="0"/>
            <a:r>
              <a:rPr lang="en-ZA" sz="1800" b="1" u="sng" dirty="0">
                <a:latin typeface="Arial" panose="020B0604020202020204" pitchFamily="34" charset="0"/>
                <a:cs typeface="Arial" panose="020B0604020202020204" pitchFamily="34" charset="0"/>
              </a:rPr>
              <a:t>Description</a:t>
            </a:r>
            <a:r>
              <a:rPr lang="en-ZA" sz="1800" u="sng" dirty="0">
                <a:latin typeface="Arial" panose="020B0604020202020204" pitchFamily="34" charset="0"/>
                <a:cs typeface="Arial" panose="020B0604020202020204" pitchFamily="34" charset="0"/>
              </a:rPr>
              <a:t>:</a:t>
            </a:r>
            <a:r>
              <a:rPr lang="en-ZA" sz="1800" dirty="0">
                <a:latin typeface="Arial" panose="020B0604020202020204" pitchFamily="34" charset="0"/>
                <a:cs typeface="Arial" panose="020B0604020202020204" pitchFamily="34" charset="0"/>
              </a:rPr>
              <a:t> The long run is the period of production where </a:t>
            </a:r>
            <a:r>
              <a:rPr lang="en-ZA" sz="1800" b="1" dirty="0">
                <a:latin typeface="Arial" panose="020B0604020202020204" pitchFamily="34" charset="0"/>
                <a:cs typeface="Arial" panose="020B0604020202020204" pitchFamily="34" charset="0"/>
              </a:rPr>
              <a:t>all factors can</a:t>
            </a:r>
            <a:r>
              <a:rPr lang="en-ZA" sz="1800" dirty="0">
                <a:latin typeface="Arial" panose="020B0604020202020204" pitchFamily="34" charset="0"/>
                <a:cs typeface="Arial" panose="020B0604020202020204" pitchFamily="34" charset="0"/>
              </a:rPr>
              <a:t> </a:t>
            </a:r>
            <a:r>
              <a:rPr lang="en-ZA" sz="1800" b="1" dirty="0">
                <a:latin typeface="Arial" panose="020B0604020202020204" pitchFamily="34" charset="0"/>
                <a:cs typeface="Arial" panose="020B0604020202020204" pitchFamily="34" charset="0"/>
              </a:rPr>
              <a:t>change.</a:t>
            </a:r>
            <a:r>
              <a:rPr lang="en-ZA" sz="1800" dirty="0">
                <a:latin typeface="Arial" panose="020B0604020202020204" pitchFamily="34" charset="0"/>
                <a:cs typeface="Arial" panose="020B0604020202020204" pitchFamily="34" charset="0"/>
              </a:rPr>
              <a:t>  </a:t>
            </a:r>
          </a:p>
          <a:p>
            <a:pPr lvl="0"/>
            <a:r>
              <a:rPr lang="en-ZA" sz="1800" dirty="0">
                <a:latin typeface="Arial" panose="020B0604020202020204" pitchFamily="34" charset="0"/>
                <a:cs typeface="Arial" panose="020B0604020202020204" pitchFamily="34" charset="0"/>
              </a:rPr>
              <a:t>The time is long enough for variable and fixed factors to change. It allows enough time for new firms to enter the industry and/or existing firms to exit.</a:t>
            </a:r>
          </a:p>
          <a:p>
            <a:pPr marL="0" indent="0">
              <a:buNone/>
            </a:pPr>
            <a:r>
              <a:rPr lang="en-ZA" sz="2400" b="1" dirty="0"/>
              <a:t>NOTE</a:t>
            </a:r>
            <a:r>
              <a:rPr lang="en-ZA" sz="2400" dirty="0"/>
              <a:t>: </a:t>
            </a:r>
            <a:r>
              <a:rPr lang="en-ZA" sz="1800" b="1" i="1" dirty="0">
                <a:latin typeface="Arial" panose="020B0604020202020204" pitchFamily="34" charset="0"/>
                <a:cs typeface="Arial" panose="020B0604020202020204" pitchFamily="34" charset="0"/>
              </a:rPr>
              <a:t>Make sure you understand the difference between short and long run as these will be used in the discussions on Perfect and Imperfect markets</a:t>
            </a:r>
            <a:r>
              <a:rPr lang="en-ZA" sz="2000" b="1" i="1" dirty="0">
                <a:latin typeface="Arial" panose="020B0604020202020204" pitchFamily="34" charset="0"/>
                <a:cs typeface="Arial" panose="020B0604020202020204" pitchFamily="34" charset="0"/>
              </a:rPr>
              <a:t>.</a:t>
            </a:r>
            <a:endParaRPr lang="en-ZA" sz="2000" b="1" dirty="0">
              <a:latin typeface="Arial" panose="020B0604020202020204" pitchFamily="34" charset="0"/>
              <a:cs typeface="Arial" panose="020B0604020202020204" pitchFamily="34" charset="0"/>
            </a:endParaRPr>
          </a:p>
          <a:p>
            <a:pPr marL="0" lvl="0" indent="0">
              <a:buNone/>
            </a:pPr>
            <a:r>
              <a:rPr lang="en-ZA" sz="1800" dirty="0">
                <a:latin typeface="Arial" panose="020B0604020202020204" pitchFamily="34" charset="0"/>
                <a:cs typeface="Arial" panose="020B0604020202020204" pitchFamily="34" charset="0"/>
              </a:rPr>
              <a:t>.</a:t>
            </a: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104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lvl="1"/>
            <a:r>
              <a:rPr lang="en-ZA" b="1" dirty="0"/>
              <a:t> COSTS</a:t>
            </a:r>
            <a:endParaRPr lang="en-ZA" sz="2000" dirty="0"/>
          </a:p>
          <a:p>
            <a:pPr lvl="2"/>
            <a:r>
              <a:rPr lang="en-ZA" b="1" dirty="0"/>
              <a:t>SHORT – RUN COSTS</a:t>
            </a:r>
            <a:endParaRPr lang="en-ZA" sz="1800" dirty="0"/>
          </a:p>
          <a:p>
            <a:pPr marL="0" lvl="0" indent="0">
              <a:buNone/>
            </a:pPr>
            <a:r>
              <a:rPr lang="en-ZA" sz="2000" b="1" dirty="0">
                <a:latin typeface="Arial" panose="020B0604020202020204" pitchFamily="34" charset="0"/>
                <a:cs typeface="Arial" panose="020B0604020202020204" pitchFamily="34" charset="0"/>
              </a:rPr>
              <a:t>TOTAL COSTS</a:t>
            </a:r>
            <a:endParaRPr lang="en-ZA" sz="2000" dirty="0">
              <a:latin typeface="Arial" panose="020B0604020202020204" pitchFamily="34" charset="0"/>
              <a:cs typeface="Arial" panose="020B0604020202020204" pitchFamily="34" charset="0"/>
            </a:endParaRPr>
          </a:p>
          <a:p>
            <a:r>
              <a:rPr lang="en-ZA" sz="1800" b="1" dirty="0">
                <a:latin typeface="Arial" panose="020B0604020202020204" pitchFamily="34" charset="0"/>
                <a:cs typeface="Arial" panose="020B0604020202020204" pitchFamily="34" charset="0"/>
              </a:rPr>
              <a:t>Description: </a:t>
            </a:r>
            <a:r>
              <a:rPr lang="en-ZA" sz="1800" dirty="0">
                <a:latin typeface="Arial" panose="020B0604020202020204" pitchFamily="34" charset="0"/>
                <a:cs typeface="Arial" panose="020B0604020202020204" pitchFamily="34" charset="0"/>
              </a:rPr>
              <a:t>Total cost (TC) is the sum of fixed and variable costs.</a:t>
            </a:r>
          </a:p>
          <a:p>
            <a:r>
              <a:rPr lang="en-ZA" sz="1800" b="1" dirty="0">
                <a:latin typeface="Arial" panose="020B0604020202020204" pitchFamily="34" charset="0"/>
                <a:cs typeface="Arial" panose="020B0604020202020204" pitchFamily="34" charset="0"/>
              </a:rPr>
              <a:t>Formula:</a:t>
            </a:r>
            <a:r>
              <a:rPr lang="en-ZA" sz="1800" dirty="0">
                <a:latin typeface="Arial" panose="020B0604020202020204" pitchFamily="34" charset="0"/>
                <a:cs typeface="Arial" panose="020B0604020202020204" pitchFamily="34" charset="0"/>
              </a:rPr>
              <a:t>  Total cost = Fixed Cost + Variable Cost  (TC = FC +VC)</a:t>
            </a:r>
          </a:p>
          <a:p>
            <a:r>
              <a:rPr lang="en-ZA" sz="1800" dirty="0">
                <a:latin typeface="Arial" panose="020B0604020202020204" pitchFamily="34" charset="0"/>
                <a:cs typeface="Arial" panose="020B0604020202020204" pitchFamily="34" charset="0"/>
              </a:rPr>
              <a:t>Total costs will be different for each unit produced, because variable costs change with each unit produced. </a:t>
            </a:r>
          </a:p>
          <a:p>
            <a:pPr marL="0" indent="0">
              <a:buNone/>
            </a:pPr>
            <a:r>
              <a:rPr lang="en-ZA" sz="1800" b="1" dirty="0"/>
              <a:t>Variable Costs/ direct costs/prime costs</a:t>
            </a:r>
            <a:endParaRPr lang="en-ZA" sz="1800" dirty="0"/>
          </a:p>
          <a:p>
            <a:r>
              <a:rPr lang="en-ZA" sz="1800" b="1" dirty="0">
                <a:latin typeface="Arial" panose="020B0604020202020204" pitchFamily="34" charset="0"/>
                <a:cs typeface="Arial" panose="020B0604020202020204" pitchFamily="34" charset="0"/>
              </a:rPr>
              <a:t>Description: </a:t>
            </a:r>
            <a:r>
              <a:rPr lang="en-ZA" sz="1800" dirty="0">
                <a:latin typeface="Arial" panose="020B0604020202020204" pitchFamily="34" charset="0"/>
                <a:cs typeface="Arial" panose="020B0604020202020204" pitchFamily="34" charset="0"/>
              </a:rPr>
              <a:t>Variable Costs (VC) are costs that change with the number of units produced. </a:t>
            </a:r>
          </a:p>
          <a:p>
            <a:r>
              <a:rPr lang="en-ZA" sz="1800" dirty="0">
                <a:latin typeface="Arial" panose="020B0604020202020204" pitchFamily="34" charset="0"/>
                <a:cs typeface="Arial" panose="020B0604020202020204" pitchFamily="34" charset="0"/>
              </a:rPr>
              <a:t> They increase as quantity increases. </a:t>
            </a:r>
          </a:p>
          <a:p>
            <a:r>
              <a:rPr lang="en-ZA" sz="1800" b="1" dirty="0">
                <a:latin typeface="Arial" panose="020B0604020202020204" pitchFamily="34" charset="0"/>
                <a:cs typeface="Arial" panose="020B0604020202020204" pitchFamily="34" charset="0"/>
              </a:rPr>
              <a:t>HOW</a:t>
            </a:r>
            <a:r>
              <a:rPr lang="en-ZA" sz="1800" dirty="0">
                <a:latin typeface="Arial" panose="020B0604020202020204" pitchFamily="34" charset="0"/>
                <a:cs typeface="Arial" panose="020B0604020202020204" pitchFamily="34" charset="0"/>
              </a:rPr>
              <a:t>? – When a bakery produces one cake, it will use two eggs, but when it produces 100 cakes, it will use 200 eggs.</a:t>
            </a:r>
          </a:p>
          <a:p>
            <a:pPr mar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7265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r>
              <a:rPr lang="en-ZA" sz="1800" b="1" dirty="0">
                <a:latin typeface="Arial" panose="020B0604020202020204" pitchFamily="34" charset="0"/>
                <a:cs typeface="Arial" panose="020B0604020202020204" pitchFamily="34" charset="0"/>
              </a:rPr>
              <a:t>Examples:</a:t>
            </a:r>
            <a:r>
              <a:rPr lang="en-ZA" sz="1800" dirty="0">
                <a:latin typeface="Arial" panose="020B0604020202020204" pitchFamily="34" charset="0"/>
                <a:cs typeface="Arial" panose="020B0604020202020204" pitchFamily="34" charset="0"/>
              </a:rPr>
              <a:t>  payments for labour ( wages), electricity, raw materials</a:t>
            </a:r>
          </a:p>
          <a:p>
            <a:r>
              <a:rPr lang="en-ZA" sz="1800" b="1" i="1" dirty="0">
                <a:latin typeface="Arial" panose="020B0604020202020204" pitchFamily="34" charset="0"/>
                <a:cs typeface="Arial" panose="020B0604020202020204" pitchFamily="34" charset="0"/>
              </a:rPr>
              <a:t>NOTE: Salaries are not regarded as an example of variable costs. Do not confuse with the commonly used term ‘wages and salaries</a:t>
            </a:r>
          </a:p>
          <a:p>
            <a:pPr marL="0" indent="0">
              <a:buNone/>
            </a:pPr>
            <a:r>
              <a:rPr lang="en-ZA" sz="1800" b="1" dirty="0">
                <a:latin typeface="Arial" panose="020B0604020202020204" pitchFamily="34" charset="0"/>
                <a:cs typeface="Arial" panose="020B0604020202020204" pitchFamily="34" charset="0"/>
              </a:rPr>
              <a:t>Fixed Costs/ indirect costs/Overheads</a:t>
            </a:r>
            <a:endParaRPr lang="en-ZA" sz="1800" dirty="0">
              <a:latin typeface="Arial" panose="020B0604020202020204" pitchFamily="34" charset="0"/>
              <a:cs typeface="Arial" panose="020B0604020202020204" pitchFamily="34" charset="0"/>
            </a:endParaRPr>
          </a:p>
          <a:p>
            <a:r>
              <a:rPr lang="en-ZA" sz="1800" b="1" dirty="0"/>
              <a:t>Description:  </a:t>
            </a:r>
            <a:r>
              <a:rPr lang="en-ZA" sz="1800" dirty="0"/>
              <a:t>Fixed costs (FC) are costs that do not change with output. </a:t>
            </a:r>
          </a:p>
          <a:p>
            <a:r>
              <a:rPr lang="en-ZA" sz="1800" dirty="0"/>
              <a:t>They remain the same even when the number of units produced changes. </a:t>
            </a:r>
          </a:p>
          <a:p>
            <a:r>
              <a:rPr lang="en-ZA" sz="1800" dirty="0"/>
              <a:t>Fixed costs remain constant in the short run.</a:t>
            </a:r>
          </a:p>
          <a:p>
            <a:r>
              <a:rPr lang="en-ZA" sz="1800" dirty="0"/>
              <a:t> </a:t>
            </a:r>
            <a:r>
              <a:rPr lang="en-ZA" sz="1800" b="1" dirty="0"/>
              <a:t>HOW?</a:t>
            </a:r>
            <a:r>
              <a:rPr lang="en-ZA" sz="1800" dirty="0"/>
              <a:t>- If a businesswoman rents a factory to produce cool drink bottles, she will pay the same amount of rent whether she produces 100 bottles or 10 000 bottles a month.</a:t>
            </a:r>
          </a:p>
          <a:p>
            <a:r>
              <a:rPr lang="en-ZA" sz="1800" b="1" dirty="0"/>
              <a:t>Examples:</a:t>
            </a:r>
            <a:r>
              <a:rPr lang="en-ZA" sz="1800" dirty="0"/>
              <a:t> rent, insurance premiums, depreciation</a:t>
            </a:r>
          </a:p>
          <a:p>
            <a:pPr marL="0" indent="0">
              <a:buNone/>
            </a:pPr>
            <a:endParaRPr lang="en-ZA" sz="1800" dirty="0"/>
          </a:p>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6907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r>
              <a:rPr lang="en-ZA" sz="1800" dirty="0">
                <a:latin typeface="Arial" panose="020B0604020202020204" pitchFamily="34" charset="0"/>
                <a:cs typeface="Arial" panose="020B0604020202020204" pitchFamily="34" charset="0"/>
              </a:rPr>
              <a:t>All the different costs to be discussed can be represented in a cost schedule/table.( insert a table)</a:t>
            </a:r>
          </a:p>
          <a:p>
            <a:r>
              <a:rPr lang="en-ZA" sz="1800" dirty="0">
                <a:latin typeface="Arial" panose="020B0604020202020204" pitchFamily="34" charset="0"/>
                <a:cs typeface="Arial" panose="020B0604020202020204" pitchFamily="34" charset="0"/>
              </a:rPr>
              <a:t>The costs can also be presented using curves. (Insert graphs)</a:t>
            </a:r>
          </a:p>
          <a:p>
            <a:r>
              <a:rPr lang="en-ZA" sz="1800" b="1" dirty="0">
                <a:latin typeface="Arial" panose="020B0604020202020204" pitchFamily="34" charset="0"/>
                <a:cs typeface="Arial" panose="020B0604020202020204" pitchFamily="34" charset="0"/>
              </a:rPr>
              <a:t>The shape of the cost curves is very important. </a:t>
            </a:r>
            <a:endParaRPr lang="en-ZA" sz="1800" dirty="0">
              <a:latin typeface="Arial" panose="020B0604020202020204" pitchFamily="34" charset="0"/>
              <a:cs typeface="Arial" panose="020B0604020202020204" pitchFamily="34" charset="0"/>
            </a:endParaRPr>
          </a:p>
          <a:p>
            <a:r>
              <a:rPr lang="en-ZA" sz="1800" dirty="0">
                <a:latin typeface="Arial" panose="020B0604020202020204" pitchFamily="34" charset="0"/>
                <a:cs typeface="Arial" panose="020B0604020202020204" pitchFamily="34" charset="0"/>
              </a:rPr>
              <a:t>The </a:t>
            </a:r>
            <a:r>
              <a:rPr lang="en-ZA" sz="1800" b="1" dirty="0">
                <a:latin typeface="Arial" panose="020B0604020202020204" pitchFamily="34" charset="0"/>
                <a:cs typeface="Arial" panose="020B0604020202020204" pitchFamily="34" charset="0"/>
              </a:rPr>
              <a:t>fixed cost curve </a:t>
            </a:r>
            <a:r>
              <a:rPr lang="en-ZA" sz="1800" dirty="0">
                <a:latin typeface="Arial" panose="020B0604020202020204" pitchFamily="34" charset="0"/>
                <a:cs typeface="Arial" panose="020B0604020202020204" pitchFamily="34" charset="0"/>
              </a:rPr>
              <a:t>is a horizontal line, because fixed costs stay the same for all quantities. </a:t>
            </a:r>
          </a:p>
          <a:p>
            <a:r>
              <a:rPr lang="en-ZA" sz="1800" dirty="0">
                <a:latin typeface="Arial" panose="020B0604020202020204" pitchFamily="34" charset="0"/>
                <a:cs typeface="Arial" panose="020B0604020202020204" pitchFamily="34" charset="0"/>
              </a:rPr>
              <a:t>The </a:t>
            </a:r>
            <a:r>
              <a:rPr lang="en-ZA" sz="1800" b="1" dirty="0">
                <a:latin typeface="Arial" panose="020B0604020202020204" pitchFamily="34" charset="0"/>
                <a:cs typeface="Arial" panose="020B0604020202020204" pitchFamily="34" charset="0"/>
              </a:rPr>
              <a:t>variable cost curve </a:t>
            </a:r>
            <a:r>
              <a:rPr lang="en-ZA" sz="1800" dirty="0">
                <a:latin typeface="Arial" panose="020B0604020202020204" pitchFamily="34" charset="0"/>
                <a:cs typeface="Arial" panose="020B0604020202020204" pitchFamily="34" charset="0"/>
              </a:rPr>
              <a:t>begins at 0 (there are no variable costs at zero units produced), slopes upwards from left to right and more sharply at the last quantities produced.</a:t>
            </a:r>
          </a:p>
          <a:p>
            <a:r>
              <a:rPr lang="en-ZA" sz="1800" dirty="0">
                <a:latin typeface="Arial" panose="020B0604020202020204" pitchFamily="34" charset="0"/>
                <a:cs typeface="Arial" panose="020B0604020202020204" pitchFamily="34" charset="0"/>
              </a:rPr>
              <a:t>The </a:t>
            </a:r>
            <a:r>
              <a:rPr lang="en-ZA" sz="1800" b="1" dirty="0">
                <a:latin typeface="Arial" panose="020B0604020202020204" pitchFamily="34" charset="0"/>
                <a:cs typeface="Arial" panose="020B0604020202020204" pitchFamily="34" charset="0"/>
              </a:rPr>
              <a:t>total cost curve </a:t>
            </a:r>
            <a:r>
              <a:rPr lang="en-ZA" sz="1800" dirty="0">
                <a:latin typeface="Arial" panose="020B0604020202020204" pitchFamily="34" charset="0"/>
                <a:cs typeface="Arial" panose="020B0604020202020204" pitchFamily="34" charset="0"/>
              </a:rPr>
              <a:t>begins on the horizontal line of the fixed cost curve (FC) because at zero units, the only costs are the fixed costs. </a:t>
            </a:r>
          </a:p>
          <a:p>
            <a:r>
              <a:rPr lang="en-ZA" sz="1800" dirty="0">
                <a:latin typeface="Arial" panose="020B0604020202020204" pitchFamily="34" charset="0"/>
                <a:cs typeface="Arial" panose="020B0604020202020204" pitchFamily="34" charset="0"/>
              </a:rPr>
              <a:t>It has the same shape as the VC curve.</a:t>
            </a:r>
          </a:p>
          <a:p>
            <a:endParaRPr lang="en-ZA" sz="1800" dirty="0">
              <a:latin typeface="Arial" panose="020B0604020202020204" pitchFamily="34" charset="0"/>
              <a:cs typeface="Arial" panose="020B0604020202020204" pitchFamily="34" charset="0"/>
            </a:endParaRPr>
          </a:p>
          <a:p>
            <a:pPr marL="0" indent="0">
              <a:buNone/>
            </a:pPr>
            <a:endParaRPr lang="en-ZA" sz="1800" dirty="0">
              <a:latin typeface="Arial" panose="020B0604020202020204" pitchFamily="34" charset="0"/>
              <a:cs typeface="Arial" panose="020B0604020202020204" pitchFamily="34" charset="0"/>
            </a:endParaRPr>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2428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descr="Inside PPT.jpg">
            <a:extLst>
              <a:ext uri="{FF2B5EF4-FFF2-40B4-BE49-F238E27FC236}">
                <a16:creationId xmlns:a16="http://schemas.microsoft.com/office/drawing/2014/main" id="{2E8AE5D4-141B-41DD-9A95-1685F60551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1909611" cy="688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2">
            <a:extLst>
              <a:ext uri="{FF2B5EF4-FFF2-40B4-BE49-F238E27FC236}">
                <a16:creationId xmlns:a16="http://schemas.microsoft.com/office/drawing/2014/main" id="{E84B276A-429C-4A98-829D-C2EC64CD8CB4}"/>
              </a:ext>
            </a:extLst>
          </p:cNvPr>
          <p:cNvSpPr>
            <a:spLocks noGrp="1" noChangeArrowheads="1"/>
          </p:cNvSpPr>
          <p:nvPr>
            <p:ph type="title"/>
          </p:nvPr>
        </p:nvSpPr>
        <p:spPr>
          <a:xfrm>
            <a:off x="1809170" y="536337"/>
            <a:ext cx="10100441" cy="466165"/>
          </a:xfrm>
        </p:spPr>
        <p:txBody>
          <a:bodyPr>
            <a:normAutofit/>
          </a:bodyPr>
          <a:lstStyle/>
          <a:p>
            <a:r>
              <a:rPr lang="en-US" altLang="en-US" sz="2400" b="1" dirty="0">
                <a:solidFill>
                  <a:srgbClr val="34549C"/>
                </a:solidFill>
                <a:latin typeface="Gill Sans MT" panose="020B0502020104020203" pitchFamily="34" charset="0"/>
              </a:rPr>
              <a:t>REVIEW OF COST AND REVENUE CURVES continued</a:t>
            </a:r>
          </a:p>
        </p:txBody>
      </p:sp>
      <p:sp>
        <p:nvSpPr>
          <p:cNvPr id="3076" name="Rectangle 3">
            <a:extLst>
              <a:ext uri="{FF2B5EF4-FFF2-40B4-BE49-F238E27FC236}">
                <a16:creationId xmlns:a16="http://schemas.microsoft.com/office/drawing/2014/main" id="{CE9BA58B-6098-4439-9173-6AB4F0C7171B}"/>
              </a:ext>
            </a:extLst>
          </p:cNvPr>
          <p:cNvSpPr>
            <a:spLocks noGrp="1" noChangeArrowheads="1"/>
          </p:cNvSpPr>
          <p:nvPr>
            <p:ph type="body" idx="1"/>
          </p:nvPr>
        </p:nvSpPr>
        <p:spPr>
          <a:xfrm>
            <a:off x="2606566" y="1194453"/>
            <a:ext cx="9186042" cy="4491318"/>
          </a:xfrm>
        </p:spPr>
        <p:txBody>
          <a:bodyPr>
            <a:noAutofit/>
          </a:bodyPr>
          <a:lstStyle/>
          <a:p>
            <a:pPr marL="0" lvl="0" indent="0">
              <a:buNone/>
            </a:pPr>
            <a:endParaRPr lang="en-ZA" sz="1800" dirty="0">
              <a:latin typeface="Arial" panose="020B0604020202020204" pitchFamily="34" charset="0"/>
              <a:cs typeface="Arial" panose="020B0604020202020204" pitchFamily="34" charset="0"/>
            </a:endParaRPr>
          </a:p>
          <a:p>
            <a:pPr marL="0" indent="0">
              <a:buNone/>
            </a:pPr>
            <a:endParaRPr lang="en-ZA" dirty="0"/>
          </a:p>
          <a:p>
            <a:pPr marL="0" indent="0">
              <a:buNone/>
            </a:pPr>
            <a:endParaRPr lang="en-ZA" altLang="en-US" sz="2000" b="1" dirty="0">
              <a:latin typeface="Arial" panose="020B0604020202020204" pitchFamily="34" charset="0"/>
              <a:cs typeface="Arial" panose="020B0604020202020204" pitchFamily="34" charset="0"/>
            </a:endParaRPr>
          </a:p>
          <a:p>
            <a:pPr marL="0" indent="0">
              <a:lnSpc>
                <a:spcPct val="107000"/>
              </a:lnSpc>
              <a:spcBef>
                <a:spcPts val="0"/>
              </a:spcBef>
              <a:buNone/>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buFont typeface="Wingdings" panose="05000000000000000000" pitchFamily="2" charset="2"/>
              <a:buChar char="Ø"/>
            </a:pPr>
            <a:endParaRPr lang="en-ZA" altLang="en-US" sz="2000" b="1" dirty="0">
              <a:latin typeface="Arial" panose="020B0604020202020204" pitchFamily="34" charset="0"/>
              <a:cs typeface="Arial" panose="020B0604020202020204" pitchFamily="34" charset="0"/>
            </a:endParaRPr>
          </a:p>
          <a:p>
            <a:pPr>
              <a:lnSpc>
                <a:spcPct val="107000"/>
              </a:lnSpc>
              <a:spcBef>
                <a:spcPts val="0"/>
              </a:spcBef>
            </a:pPr>
            <a:endParaRPr lang="en-ZA" altLang="en-US" sz="2000" b="1" dirty="0">
              <a:latin typeface="Arial" panose="020B0604020202020204" pitchFamily="34" charset="0"/>
              <a:cs typeface="Arial" panose="020B0604020202020204" pitchFamily="34" charset="0"/>
            </a:endParaRPr>
          </a:p>
        </p:txBody>
      </p:sp>
      <p:graphicFrame>
        <p:nvGraphicFramePr>
          <p:cNvPr id="5" name="Chart 4">
            <a:extLst>
              <a:ext uri="{FF2B5EF4-FFF2-40B4-BE49-F238E27FC236}">
                <a16:creationId xmlns:a16="http://schemas.microsoft.com/office/drawing/2014/main" id="{20B2DF9A-B4B2-4FFD-9260-AED3867A8FC2}"/>
              </a:ext>
            </a:extLst>
          </p:cNvPr>
          <p:cNvGraphicFramePr/>
          <p:nvPr>
            <p:extLst>
              <p:ext uri="{D42A27DB-BD31-4B8C-83A1-F6EECF244321}">
                <p14:modId xmlns:p14="http://schemas.microsoft.com/office/powerpoint/2010/main" val="4268441416"/>
              </p:ext>
            </p:extLst>
          </p:nvPr>
        </p:nvGraphicFramePr>
        <p:xfrm>
          <a:off x="3741737" y="1098958"/>
          <a:ext cx="6014659" cy="37016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6725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1920</Words>
  <Application>Microsoft Office PowerPoint</Application>
  <PresentationFormat>Widescreen</PresentationFormat>
  <Paragraphs>228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UMHLOBO WENENE PRESENTATION   26 MAY 2020 TOPIC: MICROECONOMICS – Dynamics of Perfect Markets</vt:lpstr>
      <vt:lpstr>PRESENTATION OUTLINE</vt:lpstr>
      <vt:lpstr>DYNAMICS OF PERFECT MARKETS</vt:lpstr>
      <vt:lpstr>OVERVIEW</vt:lpstr>
      <vt:lpstr>SHORT &amp; LONG RUN/TERM</vt:lpstr>
      <vt:lpstr>REVIEW OF COST AND REVENUE CURVES</vt:lpstr>
      <vt:lpstr>REVIEW OF COST AND REVENUE CURVES continued</vt:lpstr>
      <vt:lpstr>REVIEW OF COST AND REVENUE CURVES continued</vt:lpstr>
      <vt:lpstr>REVIEW OF COST AND REVENUE CURVES continued</vt:lpstr>
      <vt:lpstr>REVIEW OF COST AND REVENUE CURVES continued</vt:lpstr>
      <vt:lpstr>REVIEW OF COST AND REVENUE CURVES continued</vt:lpstr>
      <vt:lpstr>REVIEW OF COST AND REVENUE CURVES continued</vt:lpstr>
      <vt:lpstr>REVIEW OF COST AND REVENUE CURVES continued</vt:lpstr>
      <vt:lpstr>REVIEW OF COST AND REVENUE CURVES continued</vt:lpstr>
      <vt:lpstr>REVIEW OF COST AND REVENUE CURVES continued</vt:lpstr>
      <vt:lpstr>REVIEW OF COST AND REVENUE CURVES continued</vt:lpstr>
      <vt:lpstr>REVIEW OF COST AND REVENUE CURVES continued</vt:lpstr>
      <vt:lpstr>TIPS ON DRAWING OF GRAPHS</vt:lpstr>
      <vt:lpstr>TIPS ON DRAWING OF continued</vt:lpstr>
      <vt:lpstr>TIPS ON DRAWING OF GRAPHScontinued</vt:lpstr>
      <vt:lpstr>CONCLUSION</vt:lpstr>
      <vt:lpstr>REVIEW OF COST AND REVENUE CURVES continued</vt:lpstr>
      <vt:lpstr>REVIEW OF COST AND REVENUE CURVES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UMHLOBO WENENE PRESENTATION   26 MAY 2020 TOPIC: MICROECONOMICS – Dynamics of Perfect Markets</dc:title>
  <dc:creator>53761448@ecschools.org.za</dc:creator>
  <cp:lastModifiedBy>Unknown User</cp:lastModifiedBy>
  <cp:revision>19</cp:revision>
  <dcterms:created xsi:type="dcterms:W3CDTF">2020-05-24T13:13:59Z</dcterms:created>
  <dcterms:modified xsi:type="dcterms:W3CDTF">2020-06-05T09:05:26Z</dcterms:modified>
</cp:coreProperties>
</file>