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80" r:id="rId2"/>
    <p:sldId id="415" r:id="rId3"/>
    <p:sldId id="418" r:id="rId4"/>
    <p:sldId id="419" r:id="rId5"/>
    <p:sldId id="41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CC9900"/>
    <a:srgbClr val="0033CC"/>
    <a:srgbClr val="FFFFCC"/>
    <a:srgbClr val="FFFF99"/>
    <a:srgbClr val="CCFFFF"/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744" autoAdjust="0"/>
  </p:normalViewPr>
  <p:slideViewPr>
    <p:cSldViewPr>
      <p:cViewPr varScale="1">
        <p:scale>
          <a:sx n="59" d="100"/>
          <a:sy n="59" d="100"/>
        </p:scale>
        <p:origin x="1500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41C1D7-6C1E-4813-BE2B-178E7F516354}" type="datetimeFigureOut">
              <a:rPr lang="en-ZA" smtClean="0"/>
              <a:pPr/>
              <a:t>2020/07/14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2B1050-1270-4127-9414-6C0345C278EC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449753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C5401-A8A5-4E5F-86BB-B7D0AB945CA0}" type="datetimeFigureOut">
              <a:rPr lang="en-ZA" smtClean="0"/>
              <a:pPr/>
              <a:t>2020/07/14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F68D0-E34F-481B-B6D3-580605F325BB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C5401-A8A5-4E5F-86BB-B7D0AB945CA0}" type="datetimeFigureOut">
              <a:rPr lang="en-ZA" smtClean="0"/>
              <a:pPr/>
              <a:t>2020/07/14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F68D0-E34F-481B-B6D3-580605F325BB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C5401-A8A5-4E5F-86BB-B7D0AB945CA0}" type="datetimeFigureOut">
              <a:rPr lang="en-ZA" smtClean="0"/>
              <a:pPr/>
              <a:t>2020/07/14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F68D0-E34F-481B-B6D3-580605F325BB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C5401-A8A5-4E5F-86BB-B7D0AB945CA0}" type="datetimeFigureOut">
              <a:rPr lang="en-ZA" smtClean="0"/>
              <a:pPr/>
              <a:t>2020/07/14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F68D0-E34F-481B-B6D3-580605F325BB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C5401-A8A5-4E5F-86BB-B7D0AB945CA0}" type="datetimeFigureOut">
              <a:rPr lang="en-ZA" smtClean="0"/>
              <a:pPr/>
              <a:t>2020/07/14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F68D0-E34F-481B-B6D3-580605F325BB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C5401-A8A5-4E5F-86BB-B7D0AB945CA0}" type="datetimeFigureOut">
              <a:rPr lang="en-ZA" smtClean="0"/>
              <a:pPr/>
              <a:t>2020/07/14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F68D0-E34F-481B-B6D3-580605F325BB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C5401-A8A5-4E5F-86BB-B7D0AB945CA0}" type="datetimeFigureOut">
              <a:rPr lang="en-ZA" smtClean="0"/>
              <a:pPr/>
              <a:t>2020/07/14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F68D0-E34F-481B-B6D3-580605F325BB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C5401-A8A5-4E5F-86BB-B7D0AB945CA0}" type="datetimeFigureOut">
              <a:rPr lang="en-ZA" smtClean="0"/>
              <a:pPr/>
              <a:t>2020/07/14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F68D0-E34F-481B-B6D3-580605F325BB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C5401-A8A5-4E5F-86BB-B7D0AB945CA0}" type="datetimeFigureOut">
              <a:rPr lang="en-ZA" smtClean="0"/>
              <a:pPr/>
              <a:t>2020/07/14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F68D0-E34F-481B-B6D3-580605F325BB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C5401-A8A5-4E5F-86BB-B7D0AB945CA0}" type="datetimeFigureOut">
              <a:rPr lang="en-ZA" smtClean="0"/>
              <a:pPr/>
              <a:t>2020/07/14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F68D0-E34F-481B-B6D3-580605F325BB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C5401-A8A5-4E5F-86BB-B7D0AB945CA0}" type="datetimeFigureOut">
              <a:rPr lang="en-ZA" smtClean="0"/>
              <a:pPr/>
              <a:t>2020/07/14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F68D0-E34F-481B-B6D3-580605F325BB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4C5401-A8A5-4E5F-86BB-B7D0AB945CA0}" type="datetimeFigureOut">
              <a:rPr lang="en-ZA" smtClean="0"/>
              <a:pPr/>
              <a:t>2020/07/14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7F68D0-E34F-481B-B6D3-580605F325BB}" type="slidenum">
              <a:rPr lang="en-ZA" smtClean="0"/>
              <a:pPr/>
              <a:t>‹#›</a:t>
            </a:fld>
            <a:endParaRPr lang="en-Z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348880"/>
            <a:ext cx="7772400" cy="1470025"/>
          </a:xfrm>
        </p:spPr>
        <p:txBody>
          <a:bodyPr/>
          <a:lstStyle/>
          <a:p>
            <a:r>
              <a:rPr lang="en-ZA" dirty="0"/>
              <a:t>Natural Sciences and Technology</a:t>
            </a:r>
            <a:br>
              <a:rPr lang="en-ZA" dirty="0"/>
            </a:br>
            <a:r>
              <a:rPr lang="en-ZA" dirty="0"/>
              <a:t>Grade 6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ZA" sz="4000" b="1" dirty="0">
                <a:solidFill>
                  <a:srgbClr val="0033CC"/>
                </a:solidFill>
              </a:rPr>
              <a:t>Term 2:  Matter and Materials</a:t>
            </a:r>
          </a:p>
          <a:p>
            <a:pPr>
              <a:defRPr/>
            </a:pPr>
            <a:r>
              <a:rPr lang="en-ZA" sz="4000" b="1" i="1" dirty="0">
                <a:solidFill>
                  <a:srgbClr val="C00000"/>
                </a:solidFill>
              </a:rPr>
              <a:t>Solutions as special mixtures</a:t>
            </a:r>
          </a:p>
        </p:txBody>
      </p:sp>
      <p:pic>
        <p:nvPicPr>
          <p:cNvPr id="4" name="Picture 3" descr="TTS Square.jpg"/>
          <p:cNvPicPr/>
          <p:nvPr/>
        </p:nvPicPr>
        <p:blipFill>
          <a:blip r:embed="rId2" cstate="print"/>
          <a:srcRect l="9543" r="14624" b="23566"/>
          <a:stretch>
            <a:fillRect/>
          </a:stretch>
        </p:blipFill>
        <p:spPr>
          <a:xfrm>
            <a:off x="3491880" y="188640"/>
            <a:ext cx="2232248" cy="2060848"/>
          </a:xfrm>
          <a:prstGeom prst="rect">
            <a:avLst/>
          </a:prstGeom>
        </p:spPr>
      </p:pic>
      <p:pic>
        <p:nvPicPr>
          <p:cNvPr id="5" name="Picture 4" descr="Partnership logo version 4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23528" y="5661248"/>
            <a:ext cx="8424936" cy="1196752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755650" y="2708275"/>
            <a:ext cx="7772400" cy="1470025"/>
          </a:xfrm>
        </p:spPr>
        <p:txBody>
          <a:bodyPr/>
          <a:lstStyle/>
          <a:p>
            <a:r>
              <a:rPr lang="en-ZA"/>
              <a:t>Topic 3 </a:t>
            </a:r>
            <a:br>
              <a:rPr lang="en-ZA"/>
            </a:br>
            <a:r>
              <a:rPr lang="en-ZA"/>
              <a:t>Solutions as special mixtures</a:t>
            </a:r>
          </a:p>
        </p:txBody>
      </p:sp>
      <p:sp>
        <p:nvSpPr>
          <p:cNvPr id="15362" name="Subtitle 2"/>
          <p:cNvSpPr>
            <a:spLocks noGrp="1"/>
          </p:cNvSpPr>
          <p:nvPr>
            <p:ph type="subTitle" idx="1"/>
          </p:nvPr>
        </p:nvSpPr>
        <p:spPr>
          <a:xfrm>
            <a:off x="1547813" y="4292600"/>
            <a:ext cx="6400800" cy="839788"/>
          </a:xfrm>
        </p:spPr>
        <p:txBody>
          <a:bodyPr/>
          <a:lstStyle/>
          <a:p>
            <a:r>
              <a:rPr lang="en-ZA" sz="4000" b="1" i="1">
                <a:solidFill>
                  <a:srgbClr val="C00000"/>
                </a:solidFill>
              </a:rPr>
              <a:t>Soluble substances</a:t>
            </a:r>
          </a:p>
        </p:txBody>
      </p:sp>
      <p:pic>
        <p:nvPicPr>
          <p:cNvPr id="15363" name="Picture 3" descr="TTS Square.jpg"/>
          <p:cNvPicPr>
            <a:picLocks noChangeAspect="1" noChangeArrowheads="1"/>
          </p:cNvPicPr>
          <p:nvPr/>
        </p:nvPicPr>
        <p:blipFill>
          <a:blip r:embed="rId2" cstate="print"/>
          <a:srcRect l="9543" r="14624" b="23566"/>
          <a:stretch>
            <a:fillRect/>
          </a:stretch>
        </p:blipFill>
        <p:spPr bwMode="auto">
          <a:xfrm>
            <a:off x="179388" y="5805488"/>
            <a:ext cx="936625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D:\users\Adele\Documents\MEGA\MEGAsync\GMSAF 2015\TTS\TRAINING MATERIAL\WEBSITE\2 FIRST WEB VERSION 2015\GR 6 MATERIAL\GR 6 ILLUSTRATIONS\TERM 2\solut as special mix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888" y="404664"/>
            <a:ext cx="1990814" cy="2129357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1331640" y="6300028"/>
            <a:ext cx="6120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ZA" i="1" dirty="0" err="1"/>
              <a:t>Gr</a:t>
            </a:r>
            <a:r>
              <a:rPr lang="en-ZA" i="1" dirty="0"/>
              <a:t> 6 Natural Sciences and Technology – Term 2, Topic  3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1403350" y="681038"/>
            <a:ext cx="6621463" cy="923925"/>
          </a:xfrm>
        </p:spPr>
        <p:txBody>
          <a:bodyPr/>
          <a:lstStyle/>
          <a:p>
            <a:r>
              <a:rPr lang="en-ZA"/>
              <a:t>Soluble substances (solutes)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05288"/>
          </a:xfrm>
        </p:spPr>
        <p:txBody>
          <a:bodyPr>
            <a:normAutofit/>
          </a:bodyPr>
          <a:lstStyle/>
          <a:p>
            <a:r>
              <a:rPr lang="en-ZA" sz="2800" dirty="0">
                <a:solidFill>
                  <a:srgbClr val="0033CC"/>
                </a:solidFill>
                <a:latin typeface="Arial" charset="0"/>
                <a:cs typeface="Arial" charset="0"/>
              </a:rPr>
              <a:t>Soluble substances </a:t>
            </a:r>
            <a:r>
              <a:rPr lang="en-ZA" sz="2800" dirty="0">
                <a:latin typeface="Arial" charset="0"/>
                <a:cs typeface="Arial" charset="0"/>
              </a:rPr>
              <a:t>(solutes) are substances that </a:t>
            </a:r>
            <a:r>
              <a:rPr lang="en-ZA" sz="2800" dirty="0">
                <a:solidFill>
                  <a:srgbClr val="FF0000"/>
                </a:solidFill>
                <a:latin typeface="Arial" charset="0"/>
                <a:cs typeface="Arial" charset="0"/>
              </a:rPr>
              <a:t>can dissolve in water.</a:t>
            </a:r>
          </a:p>
          <a:p>
            <a:r>
              <a:rPr lang="en-ZA" sz="2800" dirty="0">
                <a:latin typeface="Arial" charset="0"/>
                <a:cs typeface="Arial" charset="0"/>
              </a:rPr>
              <a:t>Once a solution has been made, the substances (materials) </a:t>
            </a:r>
            <a:r>
              <a:rPr lang="en-ZA" sz="2800" dirty="0">
                <a:solidFill>
                  <a:srgbClr val="00B050"/>
                </a:solidFill>
                <a:latin typeface="Arial" charset="0"/>
                <a:cs typeface="Arial" charset="0"/>
              </a:rPr>
              <a:t>cannot be easily separated </a:t>
            </a:r>
            <a:r>
              <a:rPr lang="en-ZA" sz="2800" dirty="0">
                <a:latin typeface="Arial" charset="0"/>
                <a:cs typeface="Arial" charset="0"/>
              </a:rPr>
              <a:t>again by methods such as: </a:t>
            </a:r>
          </a:p>
          <a:p>
            <a:pPr lvl="1"/>
            <a:r>
              <a:rPr lang="en-ZA" sz="2400" dirty="0">
                <a:latin typeface="Arial" charset="0"/>
                <a:cs typeface="Arial" charset="0"/>
              </a:rPr>
              <a:t>sieving, </a:t>
            </a:r>
          </a:p>
          <a:p>
            <a:pPr lvl="1"/>
            <a:r>
              <a:rPr lang="en-ZA" sz="2400" dirty="0">
                <a:latin typeface="Arial" charset="0"/>
                <a:cs typeface="Arial" charset="0"/>
              </a:rPr>
              <a:t>filtering, </a:t>
            </a:r>
          </a:p>
          <a:p>
            <a:pPr lvl="1"/>
            <a:r>
              <a:rPr lang="en-ZA" sz="2400" dirty="0">
                <a:latin typeface="Arial" charset="0"/>
                <a:cs typeface="Arial" charset="0"/>
              </a:rPr>
              <a:t>settling, and </a:t>
            </a:r>
          </a:p>
          <a:p>
            <a:pPr lvl="1"/>
            <a:r>
              <a:rPr lang="en-ZA" sz="2400" dirty="0">
                <a:latin typeface="Arial" charset="0"/>
                <a:cs typeface="Arial" charset="0"/>
              </a:rPr>
              <a:t>decanting.</a:t>
            </a:r>
          </a:p>
        </p:txBody>
      </p:sp>
      <p:pic>
        <p:nvPicPr>
          <p:cNvPr id="5" name="Picture 4" descr="D:\users\Adele\Documents\MEGA\MEGAsync\GMSAF 2015\TTS\TRAINING MATERIAL\WEBSITE\2 FIRST WEB VERSION 2015\GR 6 MATERIAL\GR 6 ILLUSTRATIONS\TERM 2\solut as special mix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8"/>
            <a:ext cx="1115616" cy="1193253"/>
          </a:xfrm>
          <a:prstGeom prst="rect">
            <a:avLst/>
          </a:prstGeom>
          <a:noFill/>
        </p:spPr>
      </p:pic>
      <p:pic>
        <p:nvPicPr>
          <p:cNvPr id="6" name="Picture 3" descr="TTS Square.jpg"/>
          <p:cNvPicPr>
            <a:picLocks noChangeAspect="1" noChangeArrowheads="1"/>
          </p:cNvPicPr>
          <p:nvPr/>
        </p:nvPicPr>
        <p:blipFill>
          <a:blip r:embed="rId3" cstate="print"/>
          <a:srcRect l="9543" r="14624" b="23566"/>
          <a:stretch>
            <a:fillRect/>
          </a:stretch>
        </p:blipFill>
        <p:spPr bwMode="auto">
          <a:xfrm>
            <a:off x="179388" y="5805488"/>
            <a:ext cx="936625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331640" y="6300028"/>
            <a:ext cx="6120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ZA" i="1" dirty="0" err="1"/>
              <a:t>Gr</a:t>
            </a:r>
            <a:r>
              <a:rPr lang="en-ZA" i="1" dirty="0"/>
              <a:t> 6 Natural Sciences and Technology – Term 2, Topic  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1403350" y="681038"/>
            <a:ext cx="6621463" cy="923925"/>
          </a:xfrm>
        </p:spPr>
        <p:txBody>
          <a:bodyPr/>
          <a:lstStyle/>
          <a:p>
            <a:r>
              <a:rPr lang="en-ZA"/>
              <a:t>Soluble substances (solutes)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05288"/>
          </a:xfrm>
        </p:spPr>
        <p:txBody>
          <a:bodyPr>
            <a:normAutofit/>
          </a:bodyPr>
          <a:lstStyle/>
          <a:p>
            <a:endParaRPr lang="en-ZA" sz="2800" dirty="0">
              <a:latin typeface="Arial" charset="0"/>
              <a:cs typeface="Arial" charset="0"/>
            </a:endParaRPr>
          </a:p>
          <a:p>
            <a:r>
              <a:rPr lang="en-ZA" sz="2800" dirty="0">
                <a:latin typeface="Arial" charset="0"/>
                <a:cs typeface="Arial" charset="0"/>
              </a:rPr>
              <a:t>Some solutions can be </a:t>
            </a:r>
            <a:r>
              <a:rPr lang="en-ZA" sz="2800" dirty="0">
                <a:solidFill>
                  <a:srgbClr val="00B050"/>
                </a:solidFill>
                <a:latin typeface="Arial" charset="0"/>
                <a:cs typeface="Arial" charset="0"/>
              </a:rPr>
              <a:t>recovered</a:t>
            </a:r>
            <a:r>
              <a:rPr lang="en-ZA" sz="2800" dirty="0">
                <a:latin typeface="Arial" charset="0"/>
                <a:cs typeface="Arial" charset="0"/>
              </a:rPr>
              <a:t> (separated) by </a:t>
            </a:r>
            <a:r>
              <a:rPr lang="en-ZA" sz="2800" dirty="0">
                <a:solidFill>
                  <a:srgbClr val="FF0000"/>
                </a:solidFill>
                <a:latin typeface="Arial" charset="0"/>
                <a:cs typeface="Arial" charset="0"/>
              </a:rPr>
              <a:t>evaporating the solvent. </a:t>
            </a:r>
          </a:p>
          <a:p>
            <a:r>
              <a:rPr lang="en-ZA" sz="2800" dirty="0">
                <a:latin typeface="Arial" charset="0"/>
                <a:cs typeface="Arial" charset="0"/>
              </a:rPr>
              <a:t>For example:  recovering </a:t>
            </a:r>
            <a:r>
              <a:rPr lang="en-ZA" sz="2800" dirty="0">
                <a:solidFill>
                  <a:srgbClr val="CC9900"/>
                </a:solidFill>
                <a:latin typeface="Arial" charset="0"/>
                <a:cs typeface="Arial" charset="0"/>
              </a:rPr>
              <a:t>salt</a:t>
            </a:r>
            <a:r>
              <a:rPr lang="en-ZA" sz="2800" dirty="0">
                <a:latin typeface="Arial" charset="0"/>
                <a:cs typeface="Arial" charset="0"/>
              </a:rPr>
              <a:t> from </a:t>
            </a:r>
            <a:r>
              <a:rPr lang="en-ZA" sz="2800" dirty="0">
                <a:solidFill>
                  <a:srgbClr val="0033CC"/>
                </a:solidFill>
                <a:latin typeface="Arial" charset="0"/>
                <a:cs typeface="Arial" charset="0"/>
              </a:rPr>
              <a:t>sea water</a:t>
            </a:r>
            <a:r>
              <a:rPr lang="en-ZA" sz="2800" dirty="0">
                <a:latin typeface="Arial" charset="0"/>
                <a:cs typeface="Arial" charset="0"/>
              </a:rPr>
              <a:t>.</a:t>
            </a:r>
            <a:endParaRPr lang="en-GB" sz="2800" dirty="0">
              <a:latin typeface="Arial" charset="0"/>
              <a:cs typeface="Arial" charset="0"/>
            </a:endParaRPr>
          </a:p>
        </p:txBody>
      </p:sp>
      <p:pic>
        <p:nvPicPr>
          <p:cNvPr id="5" name="Picture 4" descr="D:\users\Adele\Documents\MEGA\MEGAsync\GMSAF 2015\TTS\TRAINING MATERIAL\WEBSITE\2 FIRST WEB VERSION 2015\GR 6 MATERIAL\GR 6 ILLUSTRATIONS\TERM 2\solut as special mix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8"/>
            <a:ext cx="1115616" cy="1193253"/>
          </a:xfrm>
          <a:prstGeom prst="rect">
            <a:avLst/>
          </a:prstGeom>
          <a:noFill/>
        </p:spPr>
      </p:pic>
      <p:pic>
        <p:nvPicPr>
          <p:cNvPr id="6" name="Picture 3" descr="TTS Square.jpg"/>
          <p:cNvPicPr>
            <a:picLocks noChangeAspect="1" noChangeArrowheads="1"/>
          </p:cNvPicPr>
          <p:nvPr/>
        </p:nvPicPr>
        <p:blipFill>
          <a:blip r:embed="rId3" cstate="print"/>
          <a:srcRect l="9543" r="14624" b="23566"/>
          <a:stretch>
            <a:fillRect/>
          </a:stretch>
        </p:blipFill>
        <p:spPr bwMode="auto">
          <a:xfrm>
            <a:off x="179388" y="5805488"/>
            <a:ext cx="936625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331640" y="6300028"/>
            <a:ext cx="6120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ZA" i="1" dirty="0" err="1"/>
              <a:t>Gr</a:t>
            </a:r>
            <a:r>
              <a:rPr lang="en-ZA" i="1" dirty="0"/>
              <a:t> 6 Natural Sciences and Technology – Term 2, Topic  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>
          <a:xfrm>
            <a:off x="1692275" y="274638"/>
            <a:ext cx="6994525" cy="1143000"/>
          </a:xfrm>
        </p:spPr>
        <p:txBody>
          <a:bodyPr/>
          <a:lstStyle/>
          <a:p>
            <a:r>
              <a:rPr lang="en-GB"/>
              <a:t>Soluble substances (solutes)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650" y="1806575"/>
            <a:ext cx="4210422" cy="3854673"/>
          </a:xfrm>
        </p:spPr>
        <p:txBody>
          <a:bodyPr>
            <a:normAutofit fontScale="92500" lnSpcReduction="10000"/>
          </a:bodyPr>
          <a:lstStyle/>
          <a:p>
            <a:pPr marL="0" indent="0">
              <a:buFont typeface="Arial" charset="0"/>
              <a:buNone/>
            </a:pPr>
            <a:r>
              <a:rPr lang="en-ZA" dirty="0">
                <a:latin typeface="Arial" charset="0"/>
                <a:cs typeface="Arial" charset="0"/>
              </a:rPr>
              <a:t>When </a:t>
            </a:r>
            <a:r>
              <a:rPr lang="en-ZA" dirty="0">
                <a:solidFill>
                  <a:srgbClr val="FF0000"/>
                </a:solidFill>
                <a:latin typeface="Arial" charset="0"/>
                <a:cs typeface="Arial" charset="0"/>
              </a:rPr>
              <a:t>substances dissolve</a:t>
            </a:r>
            <a:r>
              <a:rPr lang="en-ZA" dirty="0">
                <a:latin typeface="Arial" charset="0"/>
                <a:cs typeface="Arial" charset="0"/>
              </a:rPr>
              <a:t>, </a:t>
            </a:r>
          </a:p>
          <a:p>
            <a:pPr marL="444500" indent="-444500"/>
            <a:r>
              <a:rPr lang="en-ZA" dirty="0">
                <a:solidFill>
                  <a:srgbClr val="33CC33"/>
                </a:solidFill>
                <a:latin typeface="Arial" charset="0"/>
                <a:cs typeface="Arial" charset="0"/>
              </a:rPr>
              <a:t>solute particles</a:t>
            </a:r>
            <a:r>
              <a:rPr lang="en-ZA" dirty="0">
                <a:latin typeface="Arial" charset="0"/>
                <a:cs typeface="Arial" charset="0"/>
              </a:rPr>
              <a:t> become </a:t>
            </a:r>
          </a:p>
          <a:p>
            <a:pPr marL="444500" indent="-444500"/>
            <a:r>
              <a:rPr lang="en-ZA" dirty="0">
                <a:solidFill>
                  <a:srgbClr val="0033CC"/>
                </a:solidFill>
                <a:latin typeface="Arial" charset="0"/>
                <a:cs typeface="Arial" charset="0"/>
              </a:rPr>
              <a:t>equally dispersed </a:t>
            </a:r>
          </a:p>
          <a:p>
            <a:pPr marL="444500" indent="-444500"/>
            <a:r>
              <a:rPr lang="en-ZA" dirty="0">
                <a:latin typeface="Arial" charset="0"/>
                <a:cs typeface="Arial" charset="0"/>
              </a:rPr>
              <a:t>in the spaces </a:t>
            </a:r>
          </a:p>
          <a:p>
            <a:pPr marL="444500" indent="-444500"/>
            <a:r>
              <a:rPr lang="en-ZA" dirty="0">
                <a:latin typeface="Arial" charset="0"/>
                <a:cs typeface="Arial" charset="0"/>
              </a:rPr>
              <a:t>between the </a:t>
            </a:r>
            <a:r>
              <a:rPr lang="en-ZA" dirty="0">
                <a:solidFill>
                  <a:srgbClr val="FF00FF"/>
                </a:solidFill>
                <a:latin typeface="Arial" charset="0"/>
                <a:cs typeface="Arial" charset="0"/>
              </a:rPr>
              <a:t>solvent particles.</a:t>
            </a:r>
            <a:endParaRPr lang="en-GB" dirty="0">
              <a:solidFill>
                <a:srgbClr val="FF00FF"/>
              </a:solidFill>
              <a:latin typeface="Arial" charset="0"/>
              <a:cs typeface="Arial" charset="0"/>
            </a:endParaRPr>
          </a:p>
        </p:txBody>
      </p:sp>
      <p:pic>
        <p:nvPicPr>
          <p:cNvPr id="5" name="Picture 4" descr="D:\users\Adele\Documents\MEGA\MEGAsync\GMSAF 2015\TTS\TRAINING MATERIAL\WEBSITE\2 FIRST WEB VERSION 2015\GR 6 MATERIAL\GR 6 ILLUSTRATIONS\TERM 2\solut as special mix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32656"/>
            <a:ext cx="1115616" cy="1193253"/>
          </a:xfrm>
          <a:prstGeom prst="rect">
            <a:avLst/>
          </a:prstGeom>
          <a:noFill/>
        </p:spPr>
      </p:pic>
      <p:pic>
        <p:nvPicPr>
          <p:cNvPr id="6" name="Picture 3" descr="TTS Square.jpg"/>
          <p:cNvPicPr>
            <a:picLocks noChangeAspect="1" noChangeArrowheads="1"/>
          </p:cNvPicPr>
          <p:nvPr/>
        </p:nvPicPr>
        <p:blipFill>
          <a:blip r:embed="rId3" cstate="print"/>
          <a:srcRect l="9543" r="14624" b="23566"/>
          <a:stretch>
            <a:fillRect/>
          </a:stretch>
        </p:blipFill>
        <p:spPr bwMode="auto">
          <a:xfrm>
            <a:off x="179388" y="5805488"/>
            <a:ext cx="936625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331640" y="6300028"/>
            <a:ext cx="6120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ZA" i="1" dirty="0" err="1"/>
              <a:t>Gr</a:t>
            </a:r>
            <a:r>
              <a:rPr lang="en-ZA" i="1" dirty="0"/>
              <a:t> 6 Natural Sciences and Technology – Term 2, Topic  3</a:t>
            </a:r>
          </a:p>
        </p:txBody>
      </p:sp>
      <p:pic>
        <p:nvPicPr>
          <p:cNvPr id="8" name="Picture 7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20072" y="2996952"/>
            <a:ext cx="3457575" cy="284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520</TotalTime>
  <Words>172</Words>
  <Application>Microsoft Office PowerPoint</Application>
  <PresentationFormat>On-screen Show (4:3)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Natural Sciences and Technology Grade 6</vt:lpstr>
      <vt:lpstr>Topic 3  Solutions as special mixtures</vt:lpstr>
      <vt:lpstr>Soluble substances (solutes)</vt:lpstr>
      <vt:lpstr>Soluble substances (solutes)</vt:lpstr>
      <vt:lpstr>Soluble substances (solutes)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Adele</dc:creator>
  <cp:lastModifiedBy>Geetha Chacko</cp:lastModifiedBy>
  <cp:revision>64</cp:revision>
  <dcterms:created xsi:type="dcterms:W3CDTF">2015-09-16T10:06:22Z</dcterms:created>
  <dcterms:modified xsi:type="dcterms:W3CDTF">2020-07-14T15:57:34Z</dcterms:modified>
</cp:coreProperties>
</file>