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80" r:id="rId2"/>
    <p:sldId id="420" r:id="rId3"/>
    <p:sldId id="421" r:id="rId4"/>
    <p:sldId id="425" r:id="rId5"/>
    <p:sldId id="424" r:id="rId6"/>
    <p:sldId id="42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9900"/>
    <a:srgbClr val="FFFFCC"/>
    <a:srgbClr val="FFFF99"/>
    <a:srgbClr val="CCFFFF"/>
    <a:srgbClr val="FF00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44" autoAdjust="0"/>
  </p:normalViewPr>
  <p:slideViewPr>
    <p:cSldViewPr>
      <p:cViewPr varScale="1">
        <p:scale>
          <a:sx n="59" d="100"/>
          <a:sy n="59" d="100"/>
        </p:scale>
        <p:origin x="150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1C1D7-6C1E-4813-BE2B-178E7F516354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B1050-1270-4127-9414-6C0345C278E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25941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en-ZA" dirty="0"/>
              <a:t>Natural Sciences and Technology</a:t>
            </a:r>
            <a:br>
              <a:rPr lang="en-ZA" dirty="0"/>
            </a:br>
            <a:r>
              <a:rPr lang="en-ZA" dirty="0"/>
              <a:t>Grade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ZA" sz="4000" b="1" dirty="0">
                <a:solidFill>
                  <a:srgbClr val="0033CC"/>
                </a:solidFill>
              </a:rPr>
              <a:t>Term 2:  Matter and Materials</a:t>
            </a:r>
          </a:p>
          <a:p>
            <a:pPr>
              <a:defRPr/>
            </a:pPr>
            <a:r>
              <a:rPr lang="en-ZA" sz="4000" b="1" i="1" dirty="0">
                <a:solidFill>
                  <a:srgbClr val="C00000"/>
                </a:solidFill>
              </a:rPr>
              <a:t>Solutions as special mixtures</a:t>
            </a:r>
          </a:p>
        </p:txBody>
      </p:sp>
      <p:pic>
        <p:nvPicPr>
          <p:cNvPr id="4" name="Picture 3" descr="TTS Square.jpg"/>
          <p:cNvPicPr/>
          <p:nvPr/>
        </p:nvPicPr>
        <p:blipFill>
          <a:blip r:embed="rId2" cstate="print"/>
          <a:srcRect l="9543" r="14624" b="23566"/>
          <a:stretch>
            <a:fillRect/>
          </a:stretch>
        </p:blipFill>
        <p:spPr>
          <a:xfrm>
            <a:off x="3491880" y="188640"/>
            <a:ext cx="2232248" cy="2060848"/>
          </a:xfrm>
          <a:prstGeom prst="rect">
            <a:avLst/>
          </a:prstGeom>
        </p:spPr>
      </p:pic>
      <p:pic>
        <p:nvPicPr>
          <p:cNvPr id="5" name="Picture 4" descr="Partnership logo version 4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5661248"/>
            <a:ext cx="8424936" cy="119675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55650" y="2708275"/>
            <a:ext cx="7772400" cy="1470025"/>
          </a:xfrm>
        </p:spPr>
        <p:txBody>
          <a:bodyPr/>
          <a:lstStyle/>
          <a:p>
            <a:r>
              <a:rPr lang="en-ZA"/>
              <a:t>Topic 3 </a:t>
            </a:r>
            <a:br>
              <a:rPr lang="en-ZA"/>
            </a:br>
            <a:r>
              <a:rPr lang="en-ZA"/>
              <a:t>Solutions as special mixtures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547813" y="4292600"/>
            <a:ext cx="6400800" cy="839788"/>
          </a:xfrm>
        </p:spPr>
        <p:txBody>
          <a:bodyPr/>
          <a:lstStyle/>
          <a:p>
            <a:r>
              <a:rPr lang="en-ZA" sz="4000" b="1" i="1">
                <a:solidFill>
                  <a:srgbClr val="C00000"/>
                </a:solidFill>
              </a:rPr>
              <a:t>Saturated solutions</a:t>
            </a:r>
          </a:p>
        </p:txBody>
      </p:sp>
      <p:pic>
        <p:nvPicPr>
          <p:cNvPr id="15363" name="Picture 3" descr="TTS Square.jpg"/>
          <p:cNvPicPr>
            <a:picLocks noChangeAspect="1" noChangeArrowheads="1"/>
          </p:cNvPicPr>
          <p:nvPr/>
        </p:nvPicPr>
        <p:blipFill>
          <a:blip r:embed="rId2" cstate="print"/>
          <a:srcRect l="9543" r="14624" b="23566"/>
          <a:stretch>
            <a:fillRect/>
          </a:stretch>
        </p:blipFill>
        <p:spPr bwMode="auto">
          <a:xfrm>
            <a:off x="179388" y="5805488"/>
            <a:ext cx="936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D:\users\Adele\Documents\MEGA\MEGAsync\GMSAF 2015\TTS\TRAINING MATERIAL\WEBSITE\2 FIRST WEB VERSION 2015\GR 6 MATERIAL\GR 6 ILLUSTRATIONS\TERM 2\solut as special mix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60648"/>
            <a:ext cx="2240881" cy="239682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331640" y="63000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i="1" dirty="0" err="1"/>
              <a:t>Gr</a:t>
            </a:r>
            <a:r>
              <a:rPr lang="en-ZA" i="1" dirty="0"/>
              <a:t> 6 Natural Sciences and Technology – Term 2, Topic  3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/>
              <a:t>Saturated solutions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650" y="1806574"/>
            <a:ext cx="7124700" cy="3926681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Arial" charset="0"/>
              <a:buNone/>
            </a:pPr>
            <a:r>
              <a:rPr lang="en-ZA" dirty="0">
                <a:latin typeface="Arial" charset="0"/>
                <a:cs typeface="Arial" charset="0"/>
              </a:rPr>
              <a:t>A solution is saturated when </a:t>
            </a:r>
          </a:p>
          <a:p>
            <a:pPr marL="457200" indent="-457200"/>
            <a:r>
              <a:rPr lang="en-ZA" dirty="0">
                <a:solidFill>
                  <a:srgbClr val="0033CC"/>
                </a:solidFill>
                <a:latin typeface="Arial" charset="0"/>
                <a:cs typeface="Arial" charset="0"/>
              </a:rPr>
              <a:t>no more solute </a:t>
            </a:r>
          </a:p>
          <a:p>
            <a:pPr marL="457200" indent="-457200"/>
            <a:r>
              <a:rPr lang="en-ZA" dirty="0">
                <a:latin typeface="Arial" charset="0"/>
                <a:cs typeface="Arial" charset="0"/>
              </a:rPr>
              <a:t>can </a:t>
            </a:r>
            <a:r>
              <a:rPr lang="en-ZA" dirty="0">
                <a:solidFill>
                  <a:srgbClr val="33CC33"/>
                </a:solidFill>
                <a:latin typeface="Arial" charset="0"/>
                <a:cs typeface="Arial" charset="0"/>
              </a:rPr>
              <a:t>dissolve</a:t>
            </a:r>
            <a:r>
              <a:rPr lang="en-ZA" dirty="0">
                <a:latin typeface="Arial" charset="0"/>
                <a:cs typeface="Arial" charset="0"/>
              </a:rPr>
              <a:t> in a </a:t>
            </a:r>
          </a:p>
          <a:p>
            <a:pPr marL="457200" indent="-457200"/>
            <a:r>
              <a:rPr lang="en-ZA" dirty="0">
                <a:solidFill>
                  <a:srgbClr val="FF0000"/>
                </a:solidFill>
                <a:latin typeface="Arial" charset="0"/>
                <a:cs typeface="Arial" charset="0"/>
              </a:rPr>
              <a:t>given amount of solvent</a:t>
            </a:r>
            <a:r>
              <a:rPr lang="en-ZA" dirty="0">
                <a:latin typeface="Arial" charset="0"/>
                <a:cs typeface="Arial" charset="0"/>
              </a:rPr>
              <a:t>. </a:t>
            </a:r>
          </a:p>
          <a:p>
            <a:pPr marL="0" indent="0">
              <a:buFont typeface="Arial" charset="0"/>
              <a:buNone/>
            </a:pPr>
            <a:endParaRPr lang="en-ZA" dirty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en-ZA" dirty="0">
                <a:latin typeface="Arial" charset="0"/>
                <a:cs typeface="Arial" charset="0"/>
              </a:rPr>
              <a:t>For example: How many teaspoons of </a:t>
            </a:r>
            <a:r>
              <a:rPr lang="en-ZA" dirty="0">
                <a:solidFill>
                  <a:srgbClr val="0033CC"/>
                </a:solidFill>
                <a:latin typeface="Arial" charset="0"/>
                <a:cs typeface="Arial" charset="0"/>
              </a:rPr>
              <a:t>sugar</a:t>
            </a:r>
            <a:r>
              <a:rPr lang="en-ZA" dirty="0">
                <a:latin typeface="Arial" charset="0"/>
                <a:cs typeface="Arial" charset="0"/>
              </a:rPr>
              <a:t> </a:t>
            </a:r>
            <a:r>
              <a:rPr lang="en-ZA" dirty="0">
                <a:solidFill>
                  <a:srgbClr val="0033CC"/>
                </a:solidFill>
                <a:latin typeface="Arial" charset="0"/>
                <a:cs typeface="Arial" charset="0"/>
              </a:rPr>
              <a:t>(solute) </a:t>
            </a:r>
            <a:r>
              <a:rPr lang="en-ZA" dirty="0">
                <a:latin typeface="Arial" charset="0"/>
                <a:cs typeface="Arial" charset="0"/>
              </a:rPr>
              <a:t>can you add to a </a:t>
            </a:r>
            <a:r>
              <a:rPr lang="en-ZA" dirty="0">
                <a:solidFill>
                  <a:srgbClr val="FF0000"/>
                </a:solidFill>
                <a:latin typeface="Arial" charset="0"/>
                <a:cs typeface="Arial" charset="0"/>
              </a:rPr>
              <a:t>cup of water (solvent) </a:t>
            </a:r>
            <a:r>
              <a:rPr lang="en-ZA" dirty="0">
                <a:latin typeface="Arial" charset="0"/>
                <a:cs typeface="Arial" charset="0"/>
              </a:rPr>
              <a:t>before the water can no longer absorb it?</a:t>
            </a:r>
          </a:p>
          <a:p>
            <a:pPr marL="0" indent="0">
              <a:buFont typeface="Arial" charset="0"/>
              <a:buNone/>
            </a:pPr>
            <a:endParaRPr lang="en-ZA" dirty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en-GB" dirty="0">
              <a:latin typeface="Arial" charset="0"/>
              <a:cs typeface="Arial" charset="0"/>
            </a:endParaRPr>
          </a:p>
        </p:txBody>
      </p:sp>
      <p:pic>
        <p:nvPicPr>
          <p:cNvPr id="5" name="Picture 4" descr="D:\users\Adele\Documents\MEGA\MEGAsync\GMSAF 2015\TTS\TRAINING MATERIAL\WEBSITE\2 FIRST WEB VERSION 2015\GR 6 MATERIAL\GR 6 ILLUSTRATIONS\TERM 2\solut as special mi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115616" cy="1193253"/>
          </a:xfrm>
          <a:prstGeom prst="rect">
            <a:avLst/>
          </a:prstGeom>
          <a:noFill/>
        </p:spPr>
      </p:pic>
      <p:pic>
        <p:nvPicPr>
          <p:cNvPr id="6" name="Picture 3" descr="TTS Square.jpg"/>
          <p:cNvPicPr>
            <a:picLocks noChangeAspect="1" noChangeArrowheads="1"/>
          </p:cNvPicPr>
          <p:nvPr/>
        </p:nvPicPr>
        <p:blipFill>
          <a:blip r:embed="rId3" cstate="print"/>
          <a:srcRect l="9543" r="14624" b="23566"/>
          <a:stretch>
            <a:fillRect/>
          </a:stretch>
        </p:blipFill>
        <p:spPr bwMode="auto">
          <a:xfrm>
            <a:off x="179388" y="5805488"/>
            <a:ext cx="936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31640" y="63000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i="1" dirty="0" err="1"/>
              <a:t>Gr</a:t>
            </a:r>
            <a:r>
              <a:rPr lang="en-ZA" i="1" dirty="0"/>
              <a:t> 6 Natural Sciences and Technology – Term 2, Topic 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Unsaturated solutions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650" y="1806574"/>
            <a:ext cx="7124700" cy="3926681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en-ZA" dirty="0">
                <a:latin typeface="Arial" charset="0"/>
                <a:cs typeface="Arial" charset="0"/>
              </a:rPr>
              <a:t>A solution is unsaturated when </a:t>
            </a:r>
          </a:p>
          <a:p>
            <a:pPr marL="457200" indent="-457200"/>
            <a:r>
              <a:rPr lang="en-ZA" dirty="0">
                <a:solidFill>
                  <a:srgbClr val="0033CC"/>
                </a:solidFill>
                <a:latin typeface="Arial" charset="0"/>
                <a:cs typeface="Arial" charset="0"/>
              </a:rPr>
              <a:t>more solute </a:t>
            </a:r>
          </a:p>
          <a:p>
            <a:pPr marL="457200" indent="-457200"/>
            <a:r>
              <a:rPr lang="en-ZA" dirty="0">
                <a:latin typeface="Arial" charset="0"/>
                <a:cs typeface="Arial" charset="0"/>
              </a:rPr>
              <a:t>can </a:t>
            </a:r>
            <a:r>
              <a:rPr lang="en-ZA" dirty="0">
                <a:solidFill>
                  <a:srgbClr val="33CC33"/>
                </a:solidFill>
                <a:latin typeface="Arial" charset="0"/>
                <a:cs typeface="Arial" charset="0"/>
              </a:rPr>
              <a:t>dissolve</a:t>
            </a:r>
            <a:r>
              <a:rPr lang="en-ZA" dirty="0">
                <a:latin typeface="Arial" charset="0"/>
                <a:cs typeface="Arial" charset="0"/>
              </a:rPr>
              <a:t> in a </a:t>
            </a:r>
          </a:p>
          <a:p>
            <a:pPr marL="457200" indent="-457200"/>
            <a:r>
              <a:rPr lang="en-ZA" dirty="0">
                <a:solidFill>
                  <a:srgbClr val="FF0000"/>
                </a:solidFill>
                <a:latin typeface="Arial" charset="0"/>
                <a:cs typeface="Arial" charset="0"/>
              </a:rPr>
              <a:t>given amount of solvent</a:t>
            </a:r>
            <a:r>
              <a:rPr lang="en-ZA" dirty="0">
                <a:latin typeface="Arial" charset="0"/>
                <a:cs typeface="Arial" charset="0"/>
              </a:rPr>
              <a:t>. </a:t>
            </a:r>
          </a:p>
          <a:p>
            <a:pPr marL="0" indent="0">
              <a:buFont typeface="Arial" charset="0"/>
              <a:buNone/>
            </a:pPr>
            <a:endParaRPr lang="en-ZA" dirty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en-ZA" dirty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en-GB" dirty="0">
              <a:latin typeface="Arial" charset="0"/>
              <a:cs typeface="Arial" charset="0"/>
            </a:endParaRPr>
          </a:p>
        </p:txBody>
      </p:sp>
      <p:pic>
        <p:nvPicPr>
          <p:cNvPr id="5" name="Picture 4" descr="D:\users\Adele\Documents\MEGA\MEGAsync\GMSAF 2015\TTS\TRAINING MATERIAL\WEBSITE\2 FIRST WEB VERSION 2015\GR 6 MATERIAL\GR 6 ILLUSTRATIONS\TERM 2\solut as special mi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115616" cy="1193253"/>
          </a:xfrm>
          <a:prstGeom prst="rect">
            <a:avLst/>
          </a:prstGeom>
          <a:noFill/>
        </p:spPr>
      </p:pic>
      <p:pic>
        <p:nvPicPr>
          <p:cNvPr id="6" name="Picture 3" descr="TTS Square.jpg"/>
          <p:cNvPicPr>
            <a:picLocks noChangeAspect="1" noChangeArrowheads="1"/>
          </p:cNvPicPr>
          <p:nvPr/>
        </p:nvPicPr>
        <p:blipFill>
          <a:blip r:embed="rId3" cstate="print"/>
          <a:srcRect l="9543" r="14624" b="23566"/>
          <a:stretch>
            <a:fillRect/>
          </a:stretch>
        </p:blipFill>
        <p:spPr bwMode="auto">
          <a:xfrm>
            <a:off x="179388" y="5805488"/>
            <a:ext cx="936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31640" y="63000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i="1" dirty="0" err="1"/>
              <a:t>Gr</a:t>
            </a:r>
            <a:r>
              <a:rPr lang="en-ZA" i="1" dirty="0"/>
              <a:t> 6 Natural Sciences and Technology – Term 2, Topic 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Saturated and unsaturated </a:t>
            </a:r>
            <a:br>
              <a:rPr lang="en-ZA" dirty="0"/>
            </a:br>
            <a:r>
              <a:rPr lang="en-ZA" dirty="0"/>
              <a:t>solutions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650" y="1806574"/>
            <a:ext cx="7124700" cy="3926681"/>
          </a:xfrm>
        </p:spPr>
        <p:txBody>
          <a:bodyPr>
            <a:normAutofit/>
          </a:bodyPr>
          <a:lstStyle/>
          <a:p>
            <a:pPr lvl="0"/>
            <a:r>
              <a:rPr lang="en-ZA" dirty="0">
                <a:solidFill>
                  <a:srgbClr val="FF0000"/>
                </a:solidFill>
              </a:rPr>
              <a:t>Saturated</a:t>
            </a:r>
            <a:r>
              <a:rPr lang="en-ZA" dirty="0"/>
              <a:t> – </a:t>
            </a:r>
            <a:r>
              <a:rPr lang="en-ZA" dirty="0">
                <a:solidFill>
                  <a:srgbClr val="00B050"/>
                </a:solidFill>
              </a:rPr>
              <a:t>NO more solute can dissolve </a:t>
            </a:r>
            <a:r>
              <a:rPr lang="en-ZA" dirty="0"/>
              <a:t>in the solution.</a:t>
            </a:r>
          </a:p>
          <a:p>
            <a:pPr lvl="0"/>
            <a:endParaRPr lang="en-ZA" dirty="0"/>
          </a:p>
          <a:p>
            <a:pPr lvl="0"/>
            <a:r>
              <a:rPr lang="en-ZA" dirty="0">
                <a:solidFill>
                  <a:srgbClr val="FF0000"/>
                </a:solidFill>
              </a:rPr>
              <a:t>Unsaturated</a:t>
            </a:r>
            <a:r>
              <a:rPr lang="en-ZA" dirty="0"/>
              <a:t> – </a:t>
            </a:r>
            <a:r>
              <a:rPr lang="en-ZA" dirty="0">
                <a:solidFill>
                  <a:srgbClr val="0033CC"/>
                </a:solidFill>
              </a:rPr>
              <a:t>more solute can still be dissolved </a:t>
            </a:r>
            <a:r>
              <a:rPr lang="en-ZA" dirty="0"/>
              <a:t>in the solution.</a:t>
            </a:r>
          </a:p>
          <a:p>
            <a:pPr marL="0" indent="0">
              <a:buFont typeface="Arial" charset="0"/>
              <a:buNone/>
            </a:pPr>
            <a:endParaRPr lang="en-ZA" dirty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en-GB" dirty="0">
              <a:latin typeface="Arial" charset="0"/>
              <a:cs typeface="Arial" charset="0"/>
            </a:endParaRPr>
          </a:p>
        </p:txBody>
      </p:sp>
      <p:pic>
        <p:nvPicPr>
          <p:cNvPr id="5" name="Picture 4" descr="D:\users\Adele\Documents\MEGA\MEGAsync\GMSAF 2015\TTS\TRAINING MATERIAL\WEBSITE\2 FIRST WEB VERSION 2015\GR 6 MATERIAL\GR 6 ILLUSTRATIONS\TERM 2\solut as special mi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115616" cy="1193253"/>
          </a:xfrm>
          <a:prstGeom prst="rect">
            <a:avLst/>
          </a:prstGeom>
          <a:noFill/>
        </p:spPr>
      </p:pic>
      <p:pic>
        <p:nvPicPr>
          <p:cNvPr id="6" name="Picture 3" descr="TTS Square.jpg"/>
          <p:cNvPicPr>
            <a:picLocks noChangeAspect="1" noChangeArrowheads="1"/>
          </p:cNvPicPr>
          <p:nvPr/>
        </p:nvPicPr>
        <p:blipFill>
          <a:blip r:embed="rId3" cstate="print"/>
          <a:srcRect l="9543" r="14624" b="23566"/>
          <a:stretch>
            <a:fillRect/>
          </a:stretch>
        </p:blipFill>
        <p:spPr bwMode="auto">
          <a:xfrm>
            <a:off x="179388" y="5805488"/>
            <a:ext cx="936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31640" y="63000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i="1" dirty="0" err="1"/>
              <a:t>Gr</a:t>
            </a:r>
            <a:r>
              <a:rPr lang="en-ZA" i="1" dirty="0"/>
              <a:t> 6 Natural Sciences and Technology – Term 2, Topic 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is crystallisation?</a:t>
            </a:r>
            <a:endParaRPr lang="en-GB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7488237" cy="3816424"/>
          </a:xfrm>
        </p:spPr>
        <p:txBody>
          <a:bodyPr>
            <a:normAutofit fontScale="92500" lnSpcReduction="10000"/>
          </a:bodyPr>
          <a:lstStyle/>
          <a:p>
            <a:pPr marL="347663" indent="-347663"/>
            <a:r>
              <a:rPr lang="en-ZA" sz="2800" dirty="0">
                <a:latin typeface="Arial" charset="0"/>
                <a:cs typeface="Arial" charset="0"/>
              </a:rPr>
              <a:t>The </a:t>
            </a:r>
            <a:r>
              <a:rPr lang="en-ZA" sz="2800" dirty="0">
                <a:solidFill>
                  <a:srgbClr val="FF0000"/>
                </a:solidFill>
                <a:latin typeface="Arial" charset="0"/>
                <a:cs typeface="Arial" charset="0"/>
              </a:rPr>
              <a:t>process of crystal forming </a:t>
            </a:r>
            <a:r>
              <a:rPr lang="en-ZA" sz="2800" dirty="0">
                <a:latin typeface="Arial" charset="0"/>
                <a:cs typeface="Arial" charset="0"/>
              </a:rPr>
              <a:t>is called </a:t>
            </a:r>
            <a:r>
              <a:rPr lang="en-ZA" sz="2800" dirty="0">
                <a:solidFill>
                  <a:srgbClr val="0033CC"/>
                </a:solidFill>
                <a:latin typeface="Arial" charset="0"/>
                <a:cs typeface="Arial" charset="0"/>
              </a:rPr>
              <a:t>crystallisation</a:t>
            </a:r>
            <a:r>
              <a:rPr lang="en-ZA" sz="2800" dirty="0">
                <a:latin typeface="Arial" charset="0"/>
                <a:cs typeface="Arial" charset="0"/>
              </a:rPr>
              <a:t>. </a:t>
            </a:r>
          </a:p>
          <a:p>
            <a:pPr marL="347663" indent="-347663"/>
            <a:r>
              <a:rPr lang="en-ZA" sz="2800" dirty="0">
                <a:latin typeface="Arial" charset="0"/>
                <a:cs typeface="Arial" charset="0"/>
              </a:rPr>
              <a:t>Crystals often form in nature when </a:t>
            </a:r>
            <a:r>
              <a:rPr lang="en-ZA" sz="2800" dirty="0">
                <a:solidFill>
                  <a:srgbClr val="00B050"/>
                </a:solidFill>
                <a:latin typeface="Arial" charset="0"/>
                <a:cs typeface="Arial" charset="0"/>
              </a:rPr>
              <a:t>dissolved substances cool and start to harden very slowly. </a:t>
            </a:r>
          </a:p>
          <a:p>
            <a:pPr marL="347663" indent="-347663"/>
            <a:r>
              <a:rPr lang="en-ZA" sz="2800" dirty="0">
                <a:latin typeface="Arial" charset="0"/>
                <a:cs typeface="Arial" charset="0"/>
              </a:rPr>
              <a:t>Certain molecules in the dissolved substances </a:t>
            </a:r>
            <a:r>
              <a:rPr lang="en-ZA" sz="2800" dirty="0">
                <a:solidFill>
                  <a:srgbClr val="0033CC"/>
                </a:solidFill>
                <a:latin typeface="Arial" charset="0"/>
                <a:cs typeface="Arial" charset="0"/>
              </a:rPr>
              <a:t>cling together </a:t>
            </a:r>
            <a:r>
              <a:rPr lang="en-ZA" sz="2800" dirty="0">
                <a:latin typeface="Arial" charset="0"/>
                <a:cs typeface="Arial" charset="0"/>
              </a:rPr>
              <a:t>very tightly. </a:t>
            </a:r>
          </a:p>
          <a:p>
            <a:pPr marL="347663" indent="-347663"/>
            <a:r>
              <a:rPr lang="en-ZA" sz="2800" dirty="0">
                <a:latin typeface="Arial" charset="0"/>
                <a:cs typeface="Arial" charset="0"/>
              </a:rPr>
              <a:t>They do this in a </a:t>
            </a:r>
            <a:r>
              <a:rPr lang="en-ZA" sz="2800" dirty="0">
                <a:solidFill>
                  <a:srgbClr val="00B050"/>
                </a:solidFill>
                <a:latin typeface="Arial" charset="0"/>
                <a:cs typeface="Arial" charset="0"/>
              </a:rPr>
              <a:t>uniform and repeating pattern </a:t>
            </a:r>
            <a:r>
              <a:rPr lang="en-ZA" sz="2800" dirty="0">
                <a:latin typeface="Arial" charset="0"/>
                <a:cs typeface="Arial" charset="0"/>
              </a:rPr>
              <a:t>that </a:t>
            </a:r>
            <a:r>
              <a:rPr lang="en-ZA" sz="2800" dirty="0">
                <a:solidFill>
                  <a:srgbClr val="FF0000"/>
                </a:solidFill>
                <a:latin typeface="Arial" charset="0"/>
                <a:cs typeface="Arial" charset="0"/>
              </a:rPr>
              <a:t>forms the crystal</a:t>
            </a:r>
            <a:r>
              <a:rPr lang="en-ZA" sz="2800" dirty="0">
                <a:latin typeface="Arial" charset="0"/>
                <a:cs typeface="Arial" charset="0"/>
              </a:rPr>
              <a:t>.</a:t>
            </a:r>
            <a:endParaRPr lang="en-GB" sz="2800" dirty="0">
              <a:latin typeface="Arial" charset="0"/>
              <a:cs typeface="Arial" charset="0"/>
            </a:endParaRPr>
          </a:p>
        </p:txBody>
      </p:sp>
      <p:pic>
        <p:nvPicPr>
          <p:cNvPr id="5" name="Picture 4" descr="D:\users\Adele\Documents\MEGA\MEGAsync\GMSAF 2015\TTS\TRAINING MATERIAL\WEBSITE\2 FIRST WEB VERSION 2015\GR 6 MATERIAL\GR 6 ILLUSTRATIONS\TERM 2\solut as special mi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115616" cy="1193253"/>
          </a:xfrm>
          <a:prstGeom prst="rect">
            <a:avLst/>
          </a:prstGeom>
          <a:noFill/>
        </p:spPr>
      </p:pic>
      <p:pic>
        <p:nvPicPr>
          <p:cNvPr id="1026" name="Picture 2" descr="C:\Users\Adele\Documents\MEGA\GMSAF 2016\TTS PE\1 Material Dev TTS\Gr 6 Working docs\GR 6 IMAGES\TERM 2\T3 SOLUTIONS AS SPECIAL MIXTURES\pic22_N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2527" y="5103118"/>
            <a:ext cx="1501473" cy="1754882"/>
          </a:xfrm>
          <a:prstGeom prst="rect">
            <a:avLst/>
          </a:prstGeom>
          <a:noFill/>
        </p:spPr>
      </p:pic>
      <p:pic>
        <p:nvPicPr>
          <p:cNvPr id="6" name="Picture 3" descr="TTS Square.jpg"/>
          <p:cNvPicPr>
            <a:picLocks noChangeAspect="1" noChangeArrowheads="1"/>
          </p:cNvPicPr>
          <p:nvPr/>
        </p:nvPicPr>
        <p:blipFill>
          <a:blip r:embed="rId4" cstate="print"/>
          <a:srcRect l="9543" r="14624" b="23566"/>
          <a:stretch>
            <a:fillRect/>
          </a:stretch>
        </p:blipFill>
        <p:spPr bwMode="auto">
          <a:xfrm>
            <a:off x="179388" y="5805488"/>
            <a:ext cx="936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31640" y="63000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i="1" dirty="0" err="1"/>
              <a:t>Gr</a:t>
            </a:r>
            <a:r>
              <a:rPr lang="en-ZA" i="1" dirty="0"/>
              <a:t> 6 Natural Sciences and Technology – Term 2, Topic 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236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Natural Sciences and Technology Grade 6</vt:lpstr>
      <vt:lpstr>Topic 3  Solutions as special mixtures</vt:lpstr>
      <vt:lpstr>Saturated solutions</vt:lpstr>
      <vt:lpstr>Unsaturated solutions</vt:lpstr>
      <vt:lpstr>Saturated and unsaturated  solutions</vt:lpstr>
      <vt:lpstr>What is crystallisation?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Adele</dc:creator>
  <cp:lastModifiedBy>Geetha Chacko</cp:lastModifiedBy>
  <cp:revision>67</cp:revision>
  <dcterms:created xsi:type="dcterms:W3CDTF">2015-09-16T10:06:22Z</dcterms:created>
  <dcterms:modified xsi:type="dcterms:W3CDTF">2020-07-14T15:59:31Z</dcterms:modified>
</cp:coreProperties>
</file>