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4" r:id="rId2"/>
    <p:sldId id="275" r:id="rId3"/>
    <p:sldId id="270" r:id="rId4"/>
    <p:sldId id="276" r:id="rId5"/>
    <p:sldId id="272" r:id="rId6"/>
    <p:sldId id="277" r:id="rId7"/>
    <p:sldId id="271" r:id="rId8"/>
    <p:sldId id="278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33CC"/>
    <a:srgbClr val="0000FF"/>
    <a:srgbClr val="FF7C80"/>
    <a:srgbClr val="FF99FF"/>
    <a:srgbClr val="9933FF"/>
    <a:srgbClr val="99FF33"/>
    <a:srgbClr val="CC00FF"/>
    <a:srgbClr val="FF99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3630" autoAdjust="0"/>
  </p:normalViewPr>
  <p:slideViewPr>
    <p:cSldViewPr snapToGrid="0">
      <p:cViewPr varScale="1">
        <p:scale>
          <a:sx n="55" d="100"/>
          <a:sy n="55" d="100"/>
        </p:scale>
        <p:origin x="162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F59C3-1433-4A2C-924B-AA0BCE2FBCA4}" type="datetimeFigureOut">
              <a:rPr lang="en-ZA" smtClean="0"/>
              <a:pPr/>
              <a:t>2020/07/29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60035-700E-434B-9958-E759198B5498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27394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itchFamily="2" charset="2"/>
              <a:buChar char="§"/>
            </a:pP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Metals:</a:t>
            </a:r>
          </a:p>
          <a:p>
            <a:pPr marL="0" indent="0">
              <a:buFont typeface="Wingdings" pitchFamily="2" charset="2"/>
              <a:buNone/>
            </a:pP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-  conductivity increases with decreasing temperature.</a:t>
            </a:r>
          </a:p>
          <a:p>
            <a:pPr marL="0" indent="0">
              <a:buFont typeface="Wingdings" pitchFamily="2" charset="2"/>
              <a:buNone/>
            </a:pP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-  reflect light from its surface and it can be polished e.g.  copper, gold</a:t>
            </a:r>
            <a:r>
              <a:rPr lang="en-ZA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silver.</a:t>
            </a:r>
          </a:p>
          <a:p>
            <a:pPr marL="0" indent="0">
              <a:buFont typeface="Wingdings" pitchFamily="2" charset="2"/>
              <a:buNone/>
            </a:pP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-</a:t>
            </a:r>
            <a:r>
              <a:rPr lang="en-ZA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 gram of silver can be drawn into a thin wire that is 200 meters long.</a:t>
            </a:r>
          </a:p>
          <a:p>
            <a:pPr marL="0" indent="0">
              <a:buFont typeface="Wingdings" pitchFamily="2" charset="2"/>
              <a:buNone/>
            </a:pP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-  Sodium and potassium are soft metals and it can be cut with a knife.</a:t>
            </a:r>
          </a:p>
          <a:p>
            <a:pPr marL="0" indent="0">
              <a:buFont typeface="Wingdings" pitchFamily="2" charset="2"/>
              <a:buNone/>
            </a:pP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-  Iridium and osmium have the highest densities</a:t>
            </a:r>
          </a:p>
          <a:p>
            <a:pPr marL="0" indent="0">
              <a:buFont typeface="Wingdings" pitchFamily="2" charset="2"/>
              <a:buNone/>
            </a:pP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-  Lithium has the lowest density</a:t>
            </a:r>
          </a:p>
          <a:p>
            <a:pPr marL="0" indent="0">
              <a:buFont typeface="Wingdings" pitchFamily="2" charset="2"/>
              <a:buNone/>
            </a:pPr>
            <a:r>
              <a:rPr lang="en-ZA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-  </a:t>
            </a: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Tungsten has the highest melting point</a:t>
            </a:r>
          </a:p>
          <a:p>
            <a:pPr marL="0" indent="0">
              <a:buFont typeface="Wingdings" pitchFamily="2" charset="2"/>
              <a:buNone/>
            </a:pP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-  Sodium and potassium have low melting points</a:t>
            </a:r>
          </a:p>
          <a:p>
            <a:pPr marL="0" indent="0">
              <a:buFont typeface="Wingdings" pitchFamily="2" charset="2"/>
              <a:buNone/>
            </a:pP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-  Metals’  have strength under pressure (compression), stretching (tensile) and sheer forces makes them perfect for structural purposes in </a:t>
            </a:r>
          </a:p>
          <a:p>
            <a:pPr marL="0" indent="0">
              <a:buFont typeface="Wingdings" pitchFamily="2" charset="2"/>
              <a:buNone/>
            </a:pP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cables, buildings, automobiles, bridges, aircraft frames, gas pipelines</a:t>
            </a:r>
            <a:r>
              <a:rPr lang="en-ZA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certain sports equipment.</a:t>
            </a:r>
            <a:endParaRPr lang="en-ZA" dirty="0"/>
          </a:p>
          <a:p>
            <a:pPr marL="0" indent="0">
              <a:buFont typeface="Wingdings" pitchFamily="2" charset="2"/>
              <a:buNone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60035-700E-434B-9958-E759198B5498}" type="slidenum">
              <a:rPr lang="en-ZA" smtClean="0"/>
              <a:pPr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05240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itchFamily="2" charset="2"/>
              <a:buChar char="§"/>
            </a:pP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Metals:</a:t>
            </a:r>
          </a:p>
          <a:p>
            <a:pPr marL="0" indent="0">
              <a:buFont typeface="Wingdings" pitchFamily="2" charset="2"/>
              <a:buNone/>
            </a:pP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-  conductivity increases with decreasing temperature.</a:t>
            </a:r>
          </a:p>
          <a:p>
            <a:pPr marL="0" indent="0">
              <a:buFont typeface="Wingdings" pitchFamily="2" charset="2"/>
              <a:buNone/>
            </a:pP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-  reflect light from its surface and it can be polished e.g.  copper, gold</a:t>
            </a:r>
            <a:r>
              <a:rPr lang="en-ZA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silver.</a:t>
            </a:r>
          </a:p>
          <a:p>
            <a:pPr marL="0" indent="0">
              <a:buFont typeface="Wingdings" pitchFamily="2" charset="2"/>
              <a:buNone/>
            </a:pP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-</a:t>
            </a:r>
            <a:r>
              <a:rPr lang="en-ZA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 gram of silver can be drawn into a thin wire that is 200 meters long.</a:t>
            </a:r>
          </a:p>
          <a:p>
            <a:pPr marL="0" indent="0">
              <a:buFont typeface="Wingdings" pitchFamily="2" charset="2"/>
              <a:buNone/>
            </a:pP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-  Sodium and potassium are soft metals and it can be cut with a knife.</a:t>
            </a:r>
          </a:p>
          <a:p>
            <a:pPr marL="0" indent="0">
              <a:buFont typeface="Wingdings" pitchFamily="2" charset="2"/>
              <a:buNone/>
            </a:pP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-  Iridium and osmium have the highest densities</a:t>
            </a:r>
          </a:p>
          <a:p>
            <a:pPr marL="0" indent="0">
              <a:buFont typeface="Wingdings" pitchFamily="2" charset="2"/>
              <a:buNone/>
            </a:pP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-  Lithium has the lowest density</a:t>
            </a:r>
          </a:p>
          <a:p>
            <a:pPr marL="0" indent="0">
              <a:buFont typeface="Wingdings" pitchFamily="2" charset="2"/>
              <a:buNone/>
            </a:pPr>
            <a:r>
              <a:rPr lang="en-ZA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-  </a:t>
            </a: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Tungsten has the highest melting point</a:t>
            </a:r>
          </a:p>
          <a:p>
            <a:pPr marL="0" indent="0">
              <a:buFont typeface="Wingdings" pitchFamily="2" charset="2"/>
              <a:buNone/>
            </a:pP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-  Sodium and potassium have low melting points</a:t>
            </a:r>
          </a:p>
          <a:p>
            <a:pPr marL="0" indent="0">
              <a:buFont typeface="Wingdings" pitchFamily="2" charset="2"/>
              <a:buNone/>
            </a:pP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-  Metals’  have strength under pressure (compression), stretching (tensile) and sheer forces makes them perfect for structural purposes in </a:t>
            </a:r>
          </a:p>
          <a:p>
            <a:pPr marL="0" indent="0">
              <a:buFont typeface="Wingdings" pitchFamily="2" charset="2"/>
              <a:buNone/>
            </a:pP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cables, buildings, automobiles, bridges, aircraft frames, gas pipelines</a:t>
            </a:r>
            <a:r>
              <a:rPr lang="en-ZA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Z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certain sports equipment.</a:t>
            </a:r>
            <a:endParaRPr lang="en-ZA" dirty="0"/>
          </a:p>
          <a:p>
            <a:pPr marL="171450" indent="-171450">
              <a:buFont typeface="Wingdings" pitchFamily="2" charset="2"/>
              <a:buChar char="§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60035-700E-434B-9958-E759198B5498}" type="slidenum">
              <a:rPr lang="en-ZA" smtClean="0"/>
              <a:pPr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05240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itchFamily="2" charset="2"/>
              <a:buChar char="§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60035-700E-434B-9958-E759198B5498}" type="slidenum">
              <a:rPr lang="en-ZA" smtClean="0"/>
              <a:pPr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05240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itchFamily="2" charset="2"/>
              <a:buChar char="§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60035-700E-434B-9958-E759198B5498}" type="slidenum">
              <a:rPr lang="en-ZA" smtClean="0"/>
              <a:pPr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05240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itchFamily="2" charset="2"/>
              <a:buChar char="§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60035-700E-434B-9958-E759198B5498}" type="slidenum">
              <a:rPr lang="en-ZA" smtClean="0"/>
              <a:pPr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89976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60035-700E-434B-9958-E759198B5498}" type="slidenum">
              <a:rPr lang="en-ZA" smtClean="0"/>
              <a:pPr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89976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itchFamily="2" charset="2"/>
              <a:buChar char="§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60035-700E-434B-9958-E759198B5498}" type="slidenum">
              <a:rPr lang="en-ZA" smtClean="0"/>
              <a:pPr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89976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4521-07A4-4850-BF28-F5205B78B2A5}" type="datetimeFigureOut">
              <a:rPr lang="en-US" smtClean="0"/>
              <a:pPr/>
              <a:t>2020/07/29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DF99-1BCC-4CC5-A483-D7FB146D9D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70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4521-07A4-4850-BF28-F5205B78B2A5}" type="datetimeFigureOut">
              <a:rPr lang="en-US" smtClean="0"/>
              <a:pPr/>
              <a:t>2020/07/29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DF99-1BCC-4CC5-A483-D7FB146D9D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15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4521-07A4-4850-BF28-F5205B78B2A5}" type="datetimeFigureOut">
              <a:rPr lang="en-US" smtClean="0"/>
              <a:pPr/>
              <a:t>2020/07/29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DF99-1BCC-4CC5-A483-D7FB146D9D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11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4521-07A4-4850-BF28-F5205B78B2A5}" type="datetimeFigureOut">
              <a:rPr lang="en-US" smtClean="0"/>
              <a:pPr/>
              <a:t>2020/07/29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DF99-1BCC-4CC5-A483-D7FB146D9D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52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4521-07A4-4850-BF28-F5205B78B2A5}" type="datetimeFigureOut">
              <a:rPr lang="en-US" smtClean="0"/>
              <a:pPr/>
              <a:t>2020/07/29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DF99-1BCC-4CC5-A483-D7FB146D9D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3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4521-07A4-4850-BF28-F5205B78B2A5}" type="datetimeFigureOut">
              <a:rPr lang="en-US" smtClean="0"/>
              <a:pPr/>
              <a:t>2020/07/29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DF99-1BCC-4CC5-A483-D7FB146D9D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38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4521-07A4-4850-BF28-F5205B78B2A5}" type="datetimeFigureOut">
              <a:rPr lang="en-US" smtClean="0"/>
              <a:pPr/>
              <a:t>2020/07/29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DF99-1BCC-4CC5-A483-D7FB146D9D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7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4521-07A4-4850-BF28-F5205B78B2A5}" type="datetimeFigureOut">
              <a:rPr lang="en-US" smtClean="0"/>
              <a:pPr/>
              <a:t>2020/07/29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DF99-1BCC-4CC5-A483-D7FB146D9D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014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4521-07A4-4850-BF28-F5205B78B2A5}" type="datetimeFigureOut">
              <a:rPr lang="en-US" smtClean="0"/>
              <a:pPr/>
              <a:t>2020/07/29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DF99-1BCC-4CC5-A483-D7FB146D9D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554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4521-07A4-4850-BF28-F5205B78B2A5}" type="datetimeFigureOut">
              <a:rPr lang="en-US" smtClean="0"/>
              <a:pPr/>
              <a:t>2020/07/29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DF99-1BCC-4CC5-A483-D7FB146D9D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07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4521-07A4-4850-BF28-F5205B78B2A5}" type="datetimeFigureOut">
              <a:rPr lang="en-US" smtClean="0"/>
              <a:pPr/>
              <a:t>2020/07/29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DF99-1BCC-4CC5-A483-D7FB146D9D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9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B4521-07A4-4850-BF28-F5205B78B2A5}" type="datetimeFigureOut">
              <a:rPr lang="en-US" smtClean="0"/>
              <a:pPr/>
              <a:t>2020/07/29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0DF99-1BCC-4CC5-A483-D7FB146D9D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278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796" y="2249490"/>
            <a:ext cx="7772400" cy="14700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ZA" sz="4400" dirty="0">
                <a:latin typeface="+mn-lt"/>
              </a:rPr>
              <a:t>Natural Sciences</a:t>
            </a:r>
            <a:br>
              <a:rPr lang="en-ZA" sz="4400" dirty="0">
                <a:latin typeface="+mn-lt"/>
              </a:rPr>
            </a:br>
            <a:r>
              <a:rPr lang="en-ZA" sz="4400" dirty="0">
                <a:latin typeface="+mn-lt"/>
              </a:rPr>
              <a:t>Grade 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179" y="3719515"/>
            <a:ext cx="8299285" cy="1655762"/>
          </a:xfrm>
        </p:spPr>
        <p:txBody>
          <a:bodyPr>
            <a:normAutofit fontScale="92500" lnSpcReduction="10000"/>
          </a:bodyPr>
          <a:lstStyle/>
          <a:p>
            <a:r>
              <a:rPr lang="en-ZA" sz="4000" b="1" dirty="0">
                <a:solidFill>
                  <a:srgbClr val="0033CC"/>
                </a:solidFill>
              </a:rPr>
              <a:t>Term 2: Matter and Materials</a:t>
            </a:r>
          </a:p>
          <a:p>
            <a:r>
              <a:rPr lang="en-ZA" sz="4000" b="1" i="1" dirty="0">
                <a:solidFill>
                  <a:srgbClr val="C00000"/>
                </a:solidFill>
              </a:rPr>
              <a:t>Introduction to the Periodic Table of Elements</a:t>
            </a:r>
          </a:p>
          <a:p>
            <a:endParaRPr lang="en-ZA" sz="4000" b="1" i="1" dirty="0">
              <a:solidFill>
                <a:srgbClr val="C00000"/>
              </a:solidFill>
            </a:endParaRPr>
          </a:p>
          <a:p>
            <a:endParaRPr lang="en-ZA" sz="4000" b="1" i="1" dirty="0">
              <a:solidFill>
                <a:srgbClr val="C00000"/>
              </a:solidFill>
            </a:endParaRPr>
          </a:p>
        </p:txBody>
      </p:sp>
      <p:pic>
        <p:nvPicPr>
          <p:cNvPr id="4" name="Picture 3" descr="TTS Square.jpg"/>
          <p:cNvPicPr/>
          <p:nvPr/>
        </p:nvPicPr>
        <p:blipFill>
          <a:blip r:embed="rId2" cstate="print"/>
          <a:srcRect l="9543" r="14624" b="23566"/>
          <a:stretch>
            <a:fillRect/>
          </a:stretch>
        </p:blipFill>
        <p:spPr>
          <a:xfrm>
            <a:off x="3491881" y="188640"/>
            <a:ext cx="2232248" cy="2060848"/>
          </a:xfrm>
          <a:prstGeom prst="rect">
            <a:avLst/>
          </a:prstGeom>
        </p:spPr>
      </p:pic>
      <p:pic>
        <p:nvPicPr>
          <p:cNvPr id="5" name="Picture 4" descr="Partnership logo version 4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528" y="5661248"/>
            <a:ext cx="8424936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70892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ZA" sz="4000" dirty="0">
                <a:latin typeface="+mn-lt"/>
              </a:rPr>
              <a:t>Topic 4 </a:t>
            </a:r>
            <a:br>
              <a:rPr lang="en-ZA" sz="4000" dirty="0">
                <a:latin typeface="+mn-lt"/>
              </a:rPr>
            </a:br>
            <a:r>
              <a:rPr lang="en-ZA" sz="4000" dirty="0">
                <a:latin typeface="+mn-lt"/>
              </a:rPr>
              <a:t>Introduction to the </a:t>
            </a:r>
            <a:br>
              <a:rPr lang="en-ZA" sz="4000" dirty="0">
                <a:latin typeface="+mn-lt"/>
              </a:rPr>
            </a:br>
            <a:r>
              <a:rPr lang="en-ZA" sz="4000" dirty="0">
                <a:latin typeface="+mn-lt"/>
              </a:rPr>
              <a:t>Periodic Table of Elements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4293096"/>
            <a:ext cx="6400800" cy="838944"/>
          </a:xfrm>
        </p:spPr>
        <p:txBody>
          <a:bodyPr>
            <a:normAutofit fontScale="70000" lnSpcReduction="20000"/>
          </a:bodyPr>
          <a:lstStyle/>
          <a:p>
            <a:r>
              <a:rPr lang="en-ZA" sz="4000" b="1" i="1" dirty="0">
                <a:solidFill>
                  <a:srgbClr val="C00000"/>
                </a:solidFill>
              </a:rPr>
              <a:t>Some properties of metals, </a:t>
            </a:r>
          </a:p>
          <a:p>
            <a:r>
              <a:rPr lang="en-ZA" sz="4000" b="1" i="1" dirty="0">
                <a:solidFill>
                  <a:srgbClr val="C00000"/>
                </a:solidFill>
              </a:rPr>
              <a:t>semi-metals and non-metals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15394" y="649606"/>
            <a:ext cx="1895268" cy="1886113"/>
          </a:xfrm>
          <a:prstGeom prst="rect">
            <a:avLst/>
          </a:prstGeom>
          <a:noFill/>
        </p:spPr>
      </p:pic>
      <p:pic>
        <p:nvPicPr>
          <p:cNvPr id="6" name="Picture 5" descr="TTS Square.jpg"/>
          <p:cNvPicPr/>
          <p:nvPr/>
        </p:nvPicPr>
        <p:blipFill>
          <a:blip r:embed="rId3" cstate="print"/>
          <a:srcRect l="9543" r="14624" b="23566"/>
          <a:stretch>
            <a:fillRect/>
          </a:stretch>
        </p:blipFill>
        <p:spPr>
          <a:xfrm>
            <a:off x="179543" y="5805264"/>
            <a:ext cx="936267" cy="9087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19673" y="6309320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i="1" dirty="0">
                <a:solidFill>
                  <a:srgbClr val="604A7B"/>
                </a:solidFill>
              </a:rPr>
              <a:t>Natural Sciences - Grade 7</a:t>
            </a:r>
          </a:p>
        </p:txBody>
      </p:sp>
    </p:spTree>
    <p:extLst>
      <p:ext uri="{BB962C8B-B14F-4D97-AF65-F5344CB8AC3E}">
        <p14:creationId xmlns:p14="http://schemas.microsoft.com/office/powerpoint/2010/main" val="1620471685"/>
      </p:ext>
    </p:extLst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23936"/>
            <a:ext cx="6895677" cy="578498"/>
          </a:xfrm>
        </p:spPr>
        <p:txBody>
          <a:bodyPr>
            <a:noAutofit/>
          </a:bodyPr>
          <a:lstStyle/>
          <a:p>
            <a:pPr algn="ctr"/>
            <a:r>
              <a:rPr lang="en-ZA" b="1" dirty="0"/>
              <a:t>Properties of </a:t>
            </a:r>
            <a:r>
              <a:rPr lang="en-ZA" b="1" dirty="0">
                <a:solidFill>
                  <a:srgbClr val="33CC33"/>
                </a:solidFill>
              </a:rPr>
              <a:t>metals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692" y="1945086"/>
            <a:ext cx="8104803" cy="3525272"/>
          </a:xfrm>
        </p:spPr>
        <p:txBody>
          <a:bodyPr>
            <a:noAutofit/>
          </a:bodyPr>
          <a:lstStyle/>
          <a:p>
            <a:r>
              <a:rPr lang="en-ZA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Shiny.</a:t>
            </a:r>
          </a:p>
          <a:p>
            <a:r>
              <a:rPr lang="en-ZA" dirty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Hard (some are soft e.g sodium, lithium,  potassium and can be cut with a knife).</a:t>
            </a:r>
            <a:endParaRPr lang="en-ZA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ZA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Good conductors </a:t>
            </a:r>
            <a:r>
              <a:rPr lang="en-ZA" dirty="0">
                <a:latin typeface="Arial" pitchFamily="34" charset="0"/>
                <a:cs typeface="Arial" pitchFamily="34" charset="0"/>
              </a:rPr>
              <a:t>of heat and electricity.</a:t>
            </a:r>
          </a:p>
          <a:p>
            <a:r>
              <a:rPr lang="en-ZA" dirty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Malleable</a:t>
            </a:r>
            <a:r>
              <a:rPr lang="en-ZA" dirty="0">
                <a:latin typeface="Arial" pitchFamily="34" charset="0"/>
                <a:cs typeface="Arial" pitchFamily="34" charset="0"/>
              </a:rPr>
              <a:t> (can be bent, pounded and flattened into thin sheets - known as foil -, without breaking).</a:t>
            </a:r>
          </a:p>
          <a:p>
            <a:pPr marL="0" indent="0">
              <a:buNone/>
            </a:pPr>
            <a:endParaRPr lang="en-Z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1886" y="1767007"/>
            <a:ext cx="76417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ZA" sz="2400" dirty="0"/>
          </a:p>
          <a:p>
            <a:endParaRPr lang="en-ZA" b="1" dirty="0"/>
          </a:p>
          <a:p>
            <a:endParaRPr lang="en-ZA" dirty="0"/>
          </a:p>
          <a:p>
            <a:endParaRPr lang="en-ZA" sz="2400" dirty="0"/>
          </a:p>
          <a:p>
            <a:endParaRPr lang="en-ZA" sz="2400" dirty="0"/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4187" y="223250"/>
            <a:ext cx="1214549" cy="1208682"/>
          </a:xfrm>
          <a:prstGeom prst="rect">
            <a:avLst/>
          </a:prstGeom>
          <a:noFill/>
        </p:spPr>
      </p:pic>
      <p:pic>
        <p:nvPicPr>
          <p:cNvPr id="11" name="Picture 10" descr="TTS Square.jpg"/>
          <p:cNvPicPr/>
          <p:nvPr/>
        </p:nvPicPr>
        <p:blipFill>
          <a:blip r:embed="rId4" cstate="print"/>
          <a:srcRect l="9543" r="14624" b="23566"/>
          <a:stretch>
            <a:fillRect/>
          </a:stretch>
        </p:blipFill>
        <p:spPr>
          <a:xfrm>
            <a:off x="179543" y="5805264"/>
            <a:ext cx="936267" cy="90872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19673" y="6309320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i="1" dirty="0">
                <a:solidFill>
                  <a:srgbClr val="604A7B"/>
                </a:solidFill>
              </a:rPr>
              <a:t>Natural Sciences - Grade 7</a:t>
            </a:r>
          </a:p>
        </p:txBody>
      </p:sp>
    </p:spTree>
    <p:extLst>
      <p:ext uri="{BB962C8B-B14F-4D97-AF65-F5344CB8AC3E}">
        <p14:creationId xmlns:p14="http://schemas.microsoft.com/office/powerpoint/2010/main" val="1900321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23936"/>
            <a:ext cx="6895677" cy="578498"/>
          </a:xfrm>
        </p:spPr>
        <p:txBody>
          <a:bodyPr>
            <a:noAutofit/>
          </a:bodyPr>
          <a:lstStyle/>
          <a:p>
            <a:pPr algn="ctr"/>
            <a:r>
              <a:rPr lang="en-ZA" b="1" dirty="0"/>
              <a:t>Properties of </a:t>
            </a:r>
            <a:r>
              <a:rPr lang="en-ZA" b="1" dirty="0">
                <a:solidFill>
                  <a:srgbClr val="33CC33"/>
                </a:solidFill>
              </a:rPr>
              <a:t>metals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735" y="1511949"/>
            <a:ext cx="8104803" cy="4308388"/>
          </a:xfrm>
        </p:spPr>
        <p:txBody>
          <a:bodyPr>
            <a:noAutofit/>
          </a:bodyPr>
          <a:lstStyle/>
          <a:p>
            <a:r>
              <a:rPr lang="en-ZA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Ductile </a:t>
            </a:r>
            <a:r>
              <a:rPr lang="en-ZA" dirty="0">
                <a:latin typeface="Arial" pitchFamily="34" charset="0"/>
                <a:cs typeface="Arial" pitchFamily="34" charset="0"/>
              </a:rPr>
              <a:t>(can be  stretched into thin wires).</a:t>
            </a:r>
          </a:p>
          <a:p>
            <a:r>
              <a:rPr lang="en-ZA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Solid</a:t>
            </a:r>
            <a:r>
              <a:rPr lang="en-ZA" dirty="0">
                <a:latin typeface="Arial" pitchFamily="34" charset="0"/>
                <a:cs typeface="Arial" pitchFamily="34" charset="0"/>
              </a:rPr>
              <a:t> at room temperature (except mercury and gallium which are liquids at room temperature).</a:t>
            </a:r>
          </a:p>
          <a:p>
            <a:r>
              <a:rPr lang="en-ZA" dirty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High boiling points.</a:t>
            </a:r>
          </a:p>
          <a:p>
            <a:r>
              <a:rPr lang="en-ZA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High density.</a:t>
            </a:r>
          </a:p>
          <a:p>
            <a:r>
              <a:rPr lang="en-ZA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High melting points.</a:t>
            </a:r>
          </a:p>
          <a:p>
            <a:r>
              <a:rPr lang="en-ZA" dirty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Magnetic</a:t>
            </a:r>
            <a:r>
              <a:rPr lang="en-ZA" dirty="0">
                <a:latin typeface="Arial" pitchFamily="34" charset="0"/>
                <a:cs typeface="Arial" pitchFamily="34" charset="0"/>
              </a:rPr>
              <a:t> (iron, nickel and cobalt).</a:t>
            </a:r>
          </a:p>
          <a:p>
            <a:pPr marL="0" indent="0">
              <a:buNone/>
            </a:pPr>
            <a:endParaRPr lang="en-Z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1886" y="1767007"/>
            <a:ext cx="76417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ZA" sz="2400" dirty="0"/>
          </a:p>
          <a:p>
            <a:endParaRPr lang="en-ZA" b="1" dirty="0"/>
          </a:p>
          <a:p>
            <a:endParaRPr lang="en-ZA" dirty="0"/>
          </a:p>
          <a:p>
            <a:endParaRPr lang="en-ZA" sz="2400" dirty="0"/>
          </a:p>
          <a:p>
            <a:endParaRPr lang="en-ZA" sz="2400" dirty="0"/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4187" y="223250"/>
            <a:ext cx="1214549" cy="1208682"/>
          </a:xfrm>
          <a:prstGeom prst="rect">
            <a:avLst/>
          </a:prstGeom>
          <a:noFill/>
        </p:spPr>
      </p:pic>
      <p:pic>
        <p:nvPicPr>
          <p:cNvPr id="11" name="Picture 10" descr="TTS Square.jpg"/>
          <p:cNvPicPr/>
          <p:nvPr/>
        </p:nvPicPr>
        <p:blipFill>
          <a:blip r:embed="rId4" cstate="print"/>
          <a:srcRect l="9543" r="14624" b="23566"/>
          <a:stretch>
            <a:fillRect/>
          </a:stretch>
        </p:blipFill>
        <p:spPr>
          <a:xfrm>
            <a:off x="179543" y="5805264"/>
            <a:ext cx="936267" cy="90872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19673" y="6309320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i="1" dirty="0">
                <a:solidFill>
                  <a:srgbClr val="604A7B"/>
                </a:solidFill>
              </a:rPr>
              <a:t>Natural Sciences - Grade 7</a:t>
            </a:r>
          </a:p>
        </p:txBody>
      </p:sp>
    </p:spTree>
    <p:extLst>
      <p:ext uri="{BB962C8B-B14F-4D97-AF65-F5344CB8AC3E}">
        <p14:creationId xmlns:p14="http://schemas.microsoft.com/office/powerpoint/2010/main" val="1900321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5262" y="223936"/>
            <a:ext cx="6510087" cy="578498"/>
          </a:xfrm>
        </p:spPr>
        <p:txBody>
          <a:bodyPr>
            <a:noAutofit/>
          </a:bodyPr>
          <a:lstStyle/>
          <a:p>
            <a:pPr algn="ctr"/>
            <a:r>
              <a:rPr lang="en-ZA" b="1" dirty="0"/>
              <a:t>Properties of  </a:t>
            </a:r>
            <a:r>
              <a:rPr lang="en-ZA" b="1" dirty="0">
                <a:solidFill>
                  <a:srgbClr val="0033CC"/>
                </a:solidFill>
              </a:rPr>
              <a:t>non-metals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969" y="1365786"/>
            <a:ext cx="8422105" cy="4439478"/>
          </a:xfrm>
        </p:spPr>
        <p:txBody>
          <a:bodyPr>
            <a:noAutofit/>
          </a:bodyPr>
          <a:lstStyle/>
          <a:p>
            <a:r>
              <a:rPr lang="en-ZA" dirty="0">
                <a:latin typeface="Arial" pitchFamily="34" charset="0"/>
                <a:cs typeface="Arial" pitchFamily="34" charset="0"/>
              </a:rPr>
              <a:t>Have a </a:t>
            </a:r>
            <a:r>
              <a:rPr lang="en-ZA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variety of different properties </a:t>
            </a:r>
            <a:r>
              <a:rPr lang="en-ZA" dirty="0">
                <a:latin typeface="Arial" pitchFamily="34" charset="0"/>
                <a:cs typeface="Arial" pitchFamily="34" charset="0"/>
              </a:rPr>
              <a:t>(depending on whether they are gases, liquids or solids).</a:t>
            </a:r>
          </a:p>
          <a:p>
            <a:r>
              <a:rPr lang="en-ZA" dirty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Poor conductors of heat </a:t>
            </a:r>
            <a:r>
              <a:rPr lang="en-ZA" dirty="0">
                <a:latin typeface="Arial" pitchFamily="34" charset="0"/>
                <a:cs typeface="Arial" pitchFamily="34" charset="0"/>
              </a:rPr>
              <a:t>and electricity.</a:t>
            </a:r>
          </a:p>
          <a:p>
            <a:r>
              <a:rPr lang="en-ZA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Brittle</a:t>
            </a:r>
            <a:r>
              <a:rPr lang="en-ZA" dirty="0">
                <a:latin typeface="Arial" pitchFamily="34" charset="0"/>
                <a:cs typeface="Arial" pitchFamily="34" charset="0"/>
              </a:rPr>
              <a:t>  (breaks easily in solid form, thus not malleable).</a:t>
            </a:r>
          </a:p>
          <a:p>
            <a:r>
              <a:rPr lang="en-ZA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Cannot bend </a:t>
            </a:r>
            <a:r>
              <a:rPr lang="en-ZA" dirty="0">
                <a:latin typeface="Arial" pitchFamily="34" charset="0"/>
                <a:cs typeface="Arial" pitchFamily="34" charset="0"/>
              </a:rPr>
              <a:t>without breaking.</a:t>
            </a:r>
          </a:p>
          <a:p>
            <a:r>
              <a:rPr lang="en-ZA" dirty="0">
                <a:latin typeface="Arial" pitchFamily="34" charset="0"/>
                <a:cs typeface="Arial" pitchFamily="34" charset="0"/>
              </a:rPr>
              <a:t>Cannot be </a:t>
            </a:r>
            <a:r>
              <a:rPr lang="en-ZA" dirty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shaped.</a:t>
            </a:r>
          </a:p>
          <a:p>
            <a:r>
              <a:rPr lang="en-ZA" dirty="0">
                <a:latin typeface="Arial" pitchFamily="34" charset="0"/>
                <a:cs typeface="Arial" pitchFamily="34" charset="0"/>
              </a:rPr>
              <a:t>Cannot be </a:t>
            </a:r>
            <a:r>
              <a:rPr lang="en-ZA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stretched</a:t>
            </a:r>
            <a:r>
              <a:rPr lang="en-ZA" dirty="0">
                <a:latin typeface="Arial" pitchFamily="34" charset="0"/>
                <a:cs typeface="Arial" pitchFamily="34" charset="0"/>
              </a:rPr>
              <a:t> (not ductile).</a:t>
            </a:r>
          </a:p>
          <a:p>
            <a:r>
              <a:rPr lang="en-ZA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Dull</a:t>
            </a:r>
            <a:r>
              <a:rPr lang="en-ZA" dirty="0">
                <a:latin typeface="Arial" pitchFamily="34" charset="0"/>
                <a:cs typeface="Arial" pitchFamily="34" charset="0"/>
              </a:rPr>
              <a:t> (not shiny).</a:t>
            </a:r>
          </a:p>
          <a:p>
            <a:pPr marL="0" indent="0">
              <a:buNone/>
            </a:pPr>
            <a:endParaRPr lang="en-ZA" b="1" dirty="0">
              <a:latin typeface="Arial" pitchFamily="34" charset="0"/>
              <a:cs typeface="Arial" pitchFamily="34" charset="0"/>
            </a:endParaRPr>
          </a:p>
          <a:p>
            <a:endParaRPr lang="en-ZA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ZA" b="1" dirty="0">
                <a:latin typeface="Arial" pitchFamily="34" charset="0"/>
                <a:cs typeface="Arial" pitchFamily="34" charset="0"/>
              </a:rPr>
              <a:t>       </a:t>
            </a:r>
            <a:endParaRPr lang="en-Z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4187" y="223250"/>
            <a:ext cx="1214549" cy="1208682"/>
          </a:xfrm>
          <a:prstGeom prst="rect">
            <a:avLst/>
          </a:prstGeom>
          <a:noFill/>
        </p:spPr>
      </p:pic>
      <p:pic>
        <p:nvPicPr>
          <p:cNvPr id="6" name="Picture 5" descr="TTS Square.jpg"/>
          <p:cNvPicPr/>
          <p:nvPr/>
        </p:nvPicPr>
        <p:blipFill>
          <a:blip r:embed="rId4" cstate="print"/>
          <a:srcRect l="9543" r="14624" b="23566"/>
          <a:stretch>
            <a:fillRect/>
          </a:stretch>
        </p:blipFill>
        <p:spPr>
          <a:xfrm>
            <a:off x="179543" y="5805264"/>
            <a:ext cx="936267" cy="9087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19673" y="6309320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i="1" dirty="0">
                <a:solidFill>
                  <a:srgbClr val="604A7B"/>
                </a:solidFill>
              </a:rPr>
              <a:t>Natural Sciences - Grade 7</a:t>
            </a:r>
          </a:p>
        </p:txBody>
      </p:sp>
    </p:spTree>
    <p:extLst>
      <p:ext uri="{BB962C8B-B14F-4D97-AF65-F5344CB8AC3E}">
        <p14:creationId xmlns:p14="http://schemas.microsoft.com/office/powerpoint/2010/main" val="1086171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5262" y="223936"/>
            <a:ext cx="6510087" cy="578498"/>
          </a:xfrm>
        </p:spPr>
        <p:txBody>
          <a:bodyPr>
            <a:noAutofit/>
          </a:bodyPr>
          <a:lstStyle/>
          <a:p>
            <a:pPr algn="ctr"/>
            <a:r>
              <a:rPr lang="en-ZA" b="1" dirty="0"/>
              <a:t>Properties of  </a:t>
            </a:r>
            <a:r>
              <a:rPr lang="en-ZA" b="1" dirty="0">
                <a:solidFill>
                  <a:srgbClr val="0033CC"/>
                </a:solidFill>
              </a:rPr>
              <a:t>non-metals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179" y="1782881"/>
            <a:ext cx="8277726" cy="339288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ZA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ZA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Not magnetic.</a:t>
            </a:r>
          </a:p>
          <a:p>
            <a:r>
              <a:rPr lang="en-ZA" dirty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Low melting points.</a:t>
            </a:r>
          </a:p>
          <a:p>
            <a:r>
              <a:rPr lang="en-ZA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Many non-metals </a:t>
            </a:r>
            <a:r>
              <a:rPr lang="en-ZA" dirty="0">
                <a:latin typeface="Arial" pitchFamily="34" charset="0"/>
                <a:cs typeface="Arial" pitchFamily="34" charset="0"/>
              </a:rPr>
              <a:t>are gases at room temperature.</a:t>
            </a:r>
          </a:p>
          <a:p>
            <a:r>
              <a:rPr lang="en-ZA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 not</a:t>
            </a:r>
            <a:r>
              <a:rPr lang="en-ZA" dirty="0">
                <a:latin typeface="Arial" pitchFamily="34" charset="0"/>
                <a:cs typeface="Arial" pitchFamily="34" charset="0"/>
              </a:rPr>
              <a:t> reflect light.</a:t>
            </a:r>
            <a:endParaRPr lang="en-ZA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ZA" b="1" dirty="0">
                <a:latin typeface="Arial" pitchFamily="34" charset="0"/>
                <a:cs typeface="Arial" pitchFamily="34" charset="0"/>
              </a:rPr>
              <a:t>       </a:t>
            </a:r>
            <a:endParaRPr lang="en-Z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4187" y="223250"/>
            <a:ext cx="1214549" cy="1208682"/>
          </a:xfrm>
          <a:prstGeom prst="rect">
            <a:avLst/>
          </a:prstGeom>
          <a:noFill/>
        </p:spPr>
      </p:pic>
      <p:pic>
        <p:nvPicPr>
          <p:cNvPr id="6" name="Picture 5" descr="TTS Square.jpg"/>
          <p:cNvPicPr/>
          <p:nvPr/>
        </p:nvPicPr>
        <p:blipFill>
          <a:blip r:embed="rId4" cstate="print"/>
          <a:srcRect l="9543" r="14624" b="23566"/>
          <a:stretch>
            <a:fillRect/>
          </a:stretch>
        </p:blipFill>
        <p:spPr>
          <a:xfrm>
            <a:off x="179543" y="5805264"/>
            <a:ext cx="936267" cy="9087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19673" y="6309320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i="1" dirty="0">
                <a:solidFill>
                  <a:srgbClr val="604A7B"/>
                </a:solidFill>
              </a:rPr>
              <a:t>Natural Sciences - Grade 7</a:t>
            </a:r>
          </a:p>
        </p:txBody>
      </p:sp>
    </p:spTree>
    <p:extLst>
      <p:ext uri="{BB962C8B-B14F-4D97-AF65-F5344CB8AC3E}">
        <p14:creationId xmlns:p14="http://schemas.microsoft.com/office/powerpoint/2010/main" val="1086171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8134" y="410633"/>
            <a:ext cx="7527108" cy="586596"/>
          </a:xfrm>
        </p:spPr>
        <p:txBody>
          <a:bodyPr>
            <a:noAutofit/>
          </a:bodyPr>
          <a:lstStyle/>
          <a:p>
            <a:pPr algn="ctr"/>
            <a:r>
              <a:rPr lang="en-ZA" sz="4000" b="1" dirty="0"/>
              <a:t>Properties of </a:t>
            </a:r>
            <a:r>
              <a:rPr lang="en-ZA" sz="4000" b="1" dirty="0">
                <a:solidFill>
                  <a:srgbClr val="FF0000"/>
                </a:solidFill>
              </a:rPr>
              <a:t>semi-metals </a:t>
            </a:r>
            <a:endParaRPr lang="en-Z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389" y="1764631"/>
            <a:ext cx="8075060" cy="3529264"/>
          </a:xfrm>
        </p:spPr>
        <p:txBody>
          <a:bodyPr>
            <a:noAutofit/>
          </a:bodyPr>
          <a:lstStyle/>
          <a:p>
            <a:r>
              <a:rPr lang="en-ZA" dirty="0">
                <a:latin typeface="Arial" pitchFamily="34" charset="0"/>
                <a:cs typeface="Arial" pitchFamily="34" charset="0"/>
              </a:rPr>
              <a:t>Have some </a:t>
            </a:r>
            <a:r>
              <a:rPr lang="en-ZA" dirty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properties of metals </a:t>
            </a:r>
            <a:r>
              <a:rPr lang="en-ZA" dirty="0">
                <a:latin typeface="Arial" pitchFamily="34" charset="0"/>
                <a:cs typeface="Arial" pitchFamily="34" charset="0"/>
              </a:rPr>
              <a:t>and some </a:t>
            </a:r>
            <a:r>
              <a:rPr lang="en-ZA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properties of non-metals. </a:t>
            </a:r>
            <a:endParaRPr lang="en-ZA" dirty="0">
              <a:latin typeface="Arial" pitchFamily="34" charset="0"/>
              <a:cs typeface="Arial" pitchFamily="34" charset="0"/>
            </a:endParaRPr>
          </a:p>
          <a:p>
            <a:r>
              <a:rPr lang="en-ZA" dirty="0">
                <a:latin typeface="Arial" pitchFamily="34" charset="0"/>
                <a:cs typeface="Arial" pitchFamily="34" charset="0"/>
              </a:rPr>
              <a:t>Examples:  (B) </a:t>
            </a:r>
            <a:r>
              <a:rPr lang="en-ZA" b="1" dirty="0">
                <a:latin typeface="Arial" pitchFamily="34" charset="0"/>
                <a:cs typeface="Arial" pitchFamily="34" charset="0"/>
              </a:rPr>
              <a:t>Boron</a:t>
            </a:r>
            <a:r>
              <a:rPr lang="en-ZA" dirty="0">
                <a:latin typeface="Arial" pitchFamily="34" charset="0"/>
                <a:cs typeface="Arial" pitchFamily="34" charset="0"/>
              </a:rPr>
              <a:t>; (Te) T</a:t>
            </a:r>
            <a:r>
              <a:rPr lang="en-ZA" b="1" dirty="0">
                <a:latin typeface="Arial" pitchFamily="34" charset="0"/>
                <a:cs typeface="Arial" pitchFamily="34" charset="0"/>
              </a:rPr>
              <a:t>ellurium</a:t>
            </a:r>
            <a:r>
              <a:rPr lang="en-ZA" dirty="0">
                <a:latin typeface="Arial" pitchFamily="34" charset="0"/>
                <a:cs typeface="Arial" pitchFamily="34" charset="0"/>
              </a:rPr>
              <a:t>; </a:t>
            </a:r>
          </a:p>
          <a:p>
            <a:pPr marL="0" indent="0">
              <a:buNone/>
            </a:pPr>
            <a:r>
              <a:rPr lang="en-ZA" dirty="0">
                <a:latin typeface="Arial" pitchFamily="34" charset="0"/>
                <a:cs typeface="Arial" pitchFamily="34" charset="0"/>
              </a:rPr>
              <a:t>  (Si)  </a:t>
            </a:r>
            <a:r>
              <a:rPr lang="en-ZA" b="1" dirty="0">
                <a:latin typeface="Arial" pitchFamily="34" charset="0"/>
                <a:cs typeface="Arial" pitchFamily="34" charset="0"/>
              </a:rPr>
              <a:t>Silicon</a:t>
            </a:r>
            <a:r>
              <a:rPr lang="en-ZA" dirty="0">
                <a:latin typeface="Arial" pitchFamily="34" charset="0"/>
                <a:cs typeface="Arial" pitchFamily="34" charset="0"/>
              </a:rPr>
              <a:t>; (Sb)</a:t>
            </a:r>
            <a:r>
              <a:rPr lang="en-ZA" b="1" dirty="0">
                <a:latin typeface="Arial" pitchFamily="34" charset="0"/>
                <a:cs typeface="Arial" pitchFamily="34" charset="0"/>
              </a:rPr>
              <a:t> Antimony</a:t>
            </a:r>
            <a:r>
              <a:rPr lang="en-ZA" dirty="0">
                <a:latin typeface="Arial" pitchFamily="34" charset="0"/>
                <a:cs typeface="Arial" pitchFamily="34" charset="0"/>
              </a:rPr>
              <a:t>; (Ge) </a:t>
            </a:r>
            <a:r>
              <a:rPr lang="en-ZA" b="1" dirty="0">
                <a:latin typeface="Arial" pitchFamily="34" charset="0"/>
                <a:cs typeface="Arial" pitchFamily="34" charset="0"/>
              </a:rPr>
              <a:t>Germanium</a:t>
            </a:r>
            <a:r>
              <a:rPr lang="en-ZA" dirty="0">
                <a:latin typeface="Arial" pitchFamily="34" charset="0"/>
                <a:cs typeface="Arial" pitchFamily="34" charset="0"/>
              </a:rPr>
              <a:t>;   </a:t>
            </a:r>
          </a:p>
          <a:p>
            <a:pPr marL="0" indent="0">
              <a:buNone/>
            </a:pPr>
            <a:r>
              <a:rPr lang="en-ZA" dirty="0">
                <a:latin typeface="Arial" pitchFamily="34" charset="0"/>
                <a:cs typeface="Arial" pitchFamily="34" charset="0"/>
              </a:rPr>
              <a:t>  (As)  </a:t>
            </a:r>
            <a:r>
              <a:rPr lang="en-ZA" b="1" dirty="0">
                <a:latin typeface="Arial" pitchFamily="34" charset="0"/>
                <a:cs typeface="Arial" pitchFamily="34" charset="0"/>
              </a:rPr>
              <a:t>Arsenic</a:t>
            </a:r>
          </a:p>
          <a:p>
            <a:r>
              <a:rPr lang="en-ZA" dirty="0">
                <a:latin typeface="Arial" pitchFamily="34" charset="0"/>
                <a:cs typeface="Arial" pitchFamily="34" charset="0"/>
              </a:rPr>
              <a:t>Referred to as </a:t>
            </a:r>
            <a:r>
              <a:rPr lang="en-ZA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metalloids</a:t>
            </a:r>
            <a:r>
              <a:rPr lang="en-ZA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n-ZA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ZA" b="1" dirty="0">
              <a:latin typeface="Arial" pitchFamily="34" charset="0"/>
              <a:cs typeface="Arial" pitchFamily="34" charset="0"/>
            </a:endParaRPr>
          </a:p>
          <a:p>
            <a:endParaRPr lang="en-Z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640" y="14703"/>
            <a:ext cx="1214549" cy="1208682"/>
          </a:xfrm>
          <a:prstGeom prst="rect">
            <a:avLst/>
          </a:prstGeom>
          <a:noFill/>
        </p:spPr>
      </p:pic>
      <p:pic>
        <p:nvPicPr>
          <p:cNvPr id="10" name="Picture 9" descr="TTS Square.jpg"/>
          <p:cNvPicPr/>
          <p:nvPr/>
        </p:nvPicPr>
        <p:blipFill>
          <a:blip r:embed="rId4" cstate="print"/>
          <a:srcRect l="9543" r="14624" b="23566"/>
          <a:stretch>
            <a:fillRect/>
          </a:stretch>
        </p:blipFill>
        <p:spPr>
          <a:xfrm>
            <a:off x="179543" y="5805264"/>
            <a:ext cx="936267" cy="90872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19673" y="6309320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i="1" dirty="0">
                <a:solidFill>
                  <a:srgbClr val="604A7B"/>
                </a:solidFill>
              </a:rPr>
              <a:t>Natural Sciences - Grade 7</a:t>
            </a:r>
          </a:p>
        </p:txBody>
      </p:sp>
    </p:spTree>
    <p:extLst>
      <p:ext uri="{BB962C8B-B14F-4D97-AF65-F5344CB8AC3E}">
        <p14:creationId xmlns:p14="http://schemas.microsoft.com/office/powerpoint/2010/main" val="2276458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850" y="394592"/>
            <a:ext cx="7158140" cy="586596"/>
          </a:xfrm>
        </p:spPr>
        <p:txBody>
          <a:bodyPr>
            <a:noAutofit/>
          </a:bodyPr>
          <a:lstStyle/>
          <a:p>
            <a:pPr algn="ctr"/>
            <a:r>
              <a:rPr lang="en-ZA" b="1" dirty="0"/>
              <a:t>Properties of </a:t>
            </a:r>
            <a:r>
              <a:rPr lang="en-ZA" b="1" dirty="0">
                <a:solidFill>
                  <a:srgbClr val="FF0000"/>
                </a:solidFill>
              </a:rPr>
              <a:t>semi-metals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927" y="1427747"/>
            <a:ext cx="8635481" cy="41706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ZA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Silicon </a:t>
            </a:r>
          </a:p>
          <a:p>
            <a:r>
              <a:rPr lang="en-ZA" dirty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Most common semi-metal.</a:t>
            </a:r>
          </a:p>
          <a:p>
            <a:r>
              <a:rPr lang="en-ZA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Shiny </a:t>
            </a:r>
            <a:r>
              <a:rPr lang="en-ZA" dirty="0">
                <a:latin typeface="Arial" pitchFamily="34" charset="0"/>
                <a:cs typeface="Arial" pitchFamily="34" charset="0"/>
              </a:rPr>
              <a:t>(a metal  property). </a:t>
            </a:r>
          </a:p>
          <a:p>
            <a:r>
              <a:rPr lang="en-ZA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Brittle</a:t>
            </a:r>
            <a:r>
              <a:rPr lang="en-ZA" dirty="0">
                <a:latin typeface="Arial" pitchFamily="34" charset="0"/>
                <a:cs typeface="Arial" pitchFamily="34" charset="0"/>
              </a:rPr>
              <a:t>, not ductile, not malleable (a non-metal property).</a:t>
            </a:r>
          </a:p>
          <a:p>
            <a:pPr>
              <a:buNone/>
            </a:pPr>
            <a:endParaRPr lang="en-ZA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ZA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Boron and Germanium</a:t>
            </a:r>
            <a:endParaRPr lang="en-ZA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en-ZA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Shiny </a:t>
            </a:r>
            <a:r>
              <a:rPr lang="en-ZA" dirty="0">
                <a:latin typeface="Arial" pitchFamily="34" charset="0"/>
                <a:cs typeface="Arial" pitchFamily="34" charset="0"/>
              </a:rPr>
              <a:t> (a metal property).</a:t>
            </a:r>
          </a:p>
          <a:p>
            <a:pPr>
              <a:lnSpc>
                <a:spcPct val="120000"/>
              </a:lnSpc>
            </a:pPr>
            <a:r>
              <a:rPr lang="en-ZA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Hard and brittle  </a:t>
            </a:r>
            <a:r>
              <a:rPr lang="en-ZA" dirty="0">
                <a:latin typeface="Arial" pitchFamily="34" charset="0"/>
                <a:cs typeface="Arial" pitchFamily="34" charset="0"/>
              </a:rPr>
              <a:t>(non-metal properties).</a:t>
            </a:r>
          </a:p>
          <a:p>
            <a:pPr>
              <a:lnSpc>
                <a:spcPct val="120000"/>
              </a:lnSpc>
            </a:pPr>
            <a:r>
              <a:rPr lang="en-ZA" dirty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Conducts electricity  </a:t>
            </a:r>
            <a:r>
              <a:rPr lang="en-ZA" dirty="0">
                <a:latin typeface="Arial" pitchFamily="34" charset="0"/>
                <a:cs typeface="Arial" pitchFamily="34" charset="0"/>
              </a:rPr>
              <a:t>(not as well as metals; called semi-conductors  - used in phones, radios and computers).</a:t>
            </a:r>
          </a:p>
          <a:p>
            <a:endParaRPr lang="en-ZA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ZA" b="1" dirty="0">
              <a:latin typeface="Arial" pitchFamily="34" charset="0"/>
              <a:cs typeface="Arial" pitchFamily="34" charset="0"/>
            </a:endParaRPr>
          </a:p>
          <a:p>
            <a:endParaRPr lang="en-Z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8144" y="0"/>
            <a:ext cx="1214549" cy="1208682"/>
          </a:xfrm>
          <a:prstGeom prst="rect">
            <a:avLst/>
          </a:prstGeom>
          <a:noFill/>
        </p:spPr>
      </p:pic>
      <p:pic>
        <p:nvPicPr>
          <p:cNvPr id="10" name="Picture 9" descr="TTS Square.jpg"/>
          <p:cNvPicPr/>
          <p:nvPr/>
        </p:nvPicPr>
        <p:blipFill>
          <a:blip r:embed="rId4" cstate="print"/>
          <a:srcRect l="9543" r="14624" b="23566"/>
          <a:stretch>
            <a:fillRect/>
          </a:stretch>
        </p:blipFill>
        <p:spPr>
          <a:xfrm>
            <a:off x="179543" y="5805264"/>
            <a:ext cx="936267" cy="90872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19673" y="6309320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i="1" dirty="0">
                <a:solidFill>
                  <a:srgbClr val="604A7B"/>
                </a:solidFill>
              </a:rPr>
              <a:t>Natural Sciences - Grade 7</a:t>
            </a:r>
          </a:p>
        </p:txBody>
      </p:sp>
    </p:spTree>
    <p:extLst>
      <p:ext uri="{BB962C8B-B14F-4D97-AF65-F5344CB8AC3E}">
        <p14:creationId xmlns:p14="http://schemas.microsoft.com/office/powerpoint/2010/main" val="2276458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589" y="288759"/>
            <a:ext cx="7331822" cy="692429"/>
          </a:xfrm>
        </p:spPr>
        <p:txBody>
          <a:bodyPr>
            <a:noAutofit/>
          </a:bodyPr>
          <a:lstStyle/>
          <a:p>
            <a:pPr algn="ctr"/>
            <a:r>
              <a:rPr lang="en-ZA" b="1" dirty="0">
                <a:solidFill>
                  <a:schemeClr val="accent3">
                    <a:lumMod val="75000"/>
                  </a:schemeClr>
                </a:solidFill>
              </a:rPr>
              <a:t>Uses of  </a:t>
            </a:r>
            <a:r>
              <a:rPr lang="en-ZA" b="1" dirty="0">
                <a:solidFill>
                  <a:srgbClr val="33CC33"/>
                </a:solidFill>
              </a:rPr>
              <a:t>semi-metals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221" y="1652337"/>
            <a:ext cx="8438229" cy="3994484"/>
          </a:xfrm>
        </p:spPr>
        <p:txBody>
          <a:bodyPr>
            <a:normAutofit/>
          </a:bodyPr>
          <a:lstStyle/>
          <a:p>
            <a:r>
              <a:rPr lang="en-ZA" dirty="0">
                <a:latin typeface="Arial" pitchFamily="34" charset="0"/>
                <a:cs typeface="Arial" pitchFamily="34" charset="0"/>
              </a:rPr>
              <a:t>Sand is a compound of silicon known as silicon dioxide which is used to make </a:t>
            </a:r>
            <a:r>
              <a:rPr lang="en-ZA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glass.</a:t>
            </a:r>
          </a:p>
          <a:p>
            <a:r>
              <a:rPr lang="en-ZA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Silicon </a:t>
            </a:r>
            <a:r>
              <a:rPr lang="en-ZA" dirty="0">
                <a:latin typeface="Arial" pitchFamily="34" charset="0"/>
                <a:cs typeface="Arial" pitchFamily="34" charset="0"/>
              </a:rPr>
              <a:t>and </a:t>
            </a:r>
            <a:r>
              <a:rPr lang="en-ZA" dirty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Germanium</a:t>
            </a:r>
            <a:r>
              <a:rPr lang="en-ZA" dirty="0">
                <a:latin typeface="Arial" pitchFamily="34" charset="0"/>
                <a:cs typeface="Arial" pitchFamily="34" charset="0"/>
              </a:rPr>
              <a:t> are used:</a:t>
            </a:r>
          </a:p>
          <a:p>
            <a:pPr lvl="1">
              <a:buFontTx/>
              <a:buChar char="-"/>
            </a:pPr>
            <a:r>
              <a:rPr lang="en-ZA" sz="2800" dirty="0">
                <a:latin typeface="Arial" pitchFamily="34" charset="0"/>
                <a:cs typeface="Arial" pitchFamily="34" charset="0"/>
              </a:rPr>
              <a:t>to make </a:t>
            </a:r>
            <a:r>
              <a:rPr lang="en-ZA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optical fibres  </a:t>
            </a:r>
            <a:r>
              <a:rPr lang="en-ZA" sz="2800" dirty="0">
                <a:latin typeface="Arial" pitchFamily="34" charset="0"/>
                <a:cs typeface="Arial" pitchFamily="34" charset="0"/>
              </a:rPr>
              <a:t>(thin tubes of glass ,  </a:t>
            </a:r>
          </a:p>
          <a:p>
            <a:pPr marL="457200" lvl="1" indent="0">
              <a:buNone/>
            </a:pPr>
            <a:r>
              <a:rPr lang="en-ZA" sz="2800" dirty="0">
                <a:latin typeface="Arial" pitchFamily="34" charset="0"/>
                <a:cs typeface="Arial" pitchFamily="34" charset="0"/>
              </a:rPr>
              <a:t>  slightly thicker than human hair; very light). </a:t>
            </a:r>
          </a:p>
          <a:p>
            <a:pPr marL="457200" lvl="1" indent="0">
              <a:buNone/>
            </a:pPr>
            <a:r>
              <a:rPr lang="en-ZA" sz="2800" dirty="0">
                <a:latin typeface="Arial" pitchFamily="34" charset="0"/>
                <a:cs typeface="Arial" pitchFamily="34" charset="0"/>
              </a:rPr>
              <a:t>- in </a:t>
            </a:r>
            <a:r>
              <a:rPr lang="en-ZA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electrical devices </a:t>
            </a:r>
            <a:r>
              <a:rPr lang="en-ZA" sz="2800" dirty="0">
                <a:latin typeface="Arial" pitchFamily="34" charset="0"/>
                <a:cs typeface="Arial" pitchFamily="34" charset="0"/>
              </a:rPr>
              <a:t>(e.g. cell phones).</a:t>
            </a:r>
          </a:p>
          <a:p>
            <a:r>
              <a:rPr lang="en-ZA" dirty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Antimony, Tellurium and Germanium </a:t>
            </a:r>
            <a:r>
              <a:rPr lang="en-ZA" dirty="0">
                <a:latin typeface="Arial" pitchFamily="34" charset="0"/>
                <a:cs typeface="Arial" pitchFamily="34" charset="0"/>
              </a:rPr>
              <a:t>are used to make re-writable DVD’s.</a:t>
            </a:r>
          </a:p>
          <a:p>
            <a:endParaRPr lang="en-ZA" dirty="0">
              <a:latin typeface="Arial" pitchFamily="34" charset="0"/>
              <a:cs typeface="Arial" pitchFamily="34" charset="0"/>
            </a:endParaRPr>
          </a:p>
          <a:p>
            <a:endParaRPr lang="en-ZA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ZA" b="1" dirty="0">
              <a:latin typeface="Arial" pitchFamily="34" charset="0"/>
              <a:cs typeface="Arial" pitchFamily="34" charset="0"/>
            </a:endParaRPr>
          </a:p>
          <a:p>
            <a:endParaRPr lang="en-Z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0229" y="207208"/>
            <a:ext cx="1214549" cy="1208682"/>
          </a:xfrm>
          <a:prstGeom prst="rect">
            <a:avLst/>
          </a:prstGeom>
          <a:noFill/>
        </p:spPr>
      </p:pic>
      <p:pic>
        <p:nvPicPr>
          <p:cNvPr id="9" name="Picture 8" descr="TTS Square.jpg"/>
          <p:cNvPicPr/>
          <p:nvPr/>
        </p:nvPicPr>
        <p:blipFill>
          <a:blip r:embed="rId4" cstate="print"/>
          <a:srcRect l="9543" r="14624" b="23566"/>
          <a:stretch>
            <a:fillRect/>
          </a:stretch>
        </p:blipFill>
        <p:spPr>
          <a:xfrm>
            <a:off x="179543" y="5805264"/>
            <a:ext cx="936267" cy="90872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19673" y="6309320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i="1" dirty="0">
                <a:solidFill>
                  <a:srgbClr val="604A7B"/>
                </a:solidFill>
              </a:rPr>
              <a:t>Natural Sciences - Grade 7</a:t>
            </a:r>
          </a:p>
        </p:txBody>
      </p:sp>
    </p:spTree>
    <p:extLst>
      <p:ext uri="{BB962C8B-B14F-4D97-AF65-F5344CB8AC3E}">
        <p14:creationId xmlns:p14="http://schemas.microsoft.com/office/powerpoint/2010/main" val="766141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4583</TotalTime>
  <Words>744</Words>
  <Application>Microsoft Office PowerPoint</Application>
  <PresentationFormat>On-screen Show (4:3)</PresentationFormat>
  <Paragraphs>106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Natural Sciences Grade 7</vt:lpstr>
      <vt:lpstr>Topic 4  Introduction to the  Periodic Table of Elements</vt:lpstr>
      <vt:lpstr>Properties of metals</vt:lpstr>
      <vt:lpstr>Properties of metals</vt:lpstr>
      <vt:lpstr>Properties of  non-metals</vt:lpstr>
      <vt:lpstr>Properties of  non-metals</vt:lpstr>
      <vt:lpstr>Properties of semi-metals </vt:lpstr>
      <vt:lpstr>Properties of semi-metals</vt:lpstr>
      <vt:lpstr>Uses of  semi-metals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RENEWABLE ENERGY SOURCE</dc:title>
  <dc:creator>Noluyolo</dc:creator>
  <cp:lastModifiedBy>Geetha Chacko</cp:lastModifiedBy>
  <cp:revision>139</cp:revision>
  <dcterms:created xsi:type="dcterms:W3CDTF">2015-08-03T15:21:37Z</dcterms:created>
  <dcterms:modified xsi:type="dcterms:W3CDTF">2020-07-31T07:53:33Z</dcterms:modified>
</cp:coreProperties>
</file>