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490" r:id="rId2"/>
    <p:sldId id="491" r:id="rId3"/>
    <p:sldId id="492" r:id="rId4"/>
    <p:sldId id="493" r:id="rId5"/>
    <p:sldId id="376" r:id="rId6"/>
    <p:sldId id="495" r:id="rId7"/>
    <p:sldId id="488" r:id="rId8"/>
    <p:sldId id="500" r:id="rId9"/>
    <p:sldId id="497" r:id="rId10"/>
    <p:sldId id="501" r:id="rId11"/>
    <p:sldId id="503" r:id="rId12"/>
    <p:sldId id="50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F91C6C-C80D-4119-9111-8FF2F6C499AF}" type="datetimeFigureOut">
              <a:rPr lang="en-ZA" smtClean="0"/>
              <a:t>2020-04-14</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A33E50-1737-42A7-99A6-6F6A0B6678B7}" type="slidenum">
              <a:rPr lang="en-ZA" smtClean="0"/>
              <a:t>‹#›</a:t>
            </a:fld>
            <a:endParaRPr lang="en-ZA"/>
          </a:p>
        </p:txBody>
      </p:sp>
    </p:spTree>
    <p:extLst>
      <p:ext uri="{BB962C8B-B14F-4D97-AF65-F5344CB8AC3E}">
        <p14:creationId xmlns:p14="http://schemas.microsoft.com/office/powerpoint/2010/main" val="2927273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712037-5FF2-4E5D-9005-1E0E72BBF19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3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374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1281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57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1" cy="1139825"/>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1" cy="4530725"/>
          </a:xfrm>
        </p:spPr>
        <p:txBody>
          <a:bodyPr/>
          <a:lstStyle/>
          <a:p>
            <a:pPr lvl="0"/>
            <a:endParaRPr lang="en-US" noProof="0"/>
          </a:p>
        </p:txBody>
      </p:sp>
      <p:sp>
        <p:nvSpPr>
          <p:cNvPr id="4" name="Rectangle 40">
            <a:extLst>
              <a:ext uri="{FF2B5EF4-FFF2-40B4-BE49-F238E27FC236}">
                <a16:creationId xmlns:a16="http://schemas.microsoft.com/office/drawing/2014/main" xmlns="" id="{1F54F946-1720-4294-B759-AF164698A9F7}"/>
              </a:ext>
            </a:extLst>
          </p:cNvPr>
          <p:cNvSpPr>
            <a:spLocks noGrp="1" noChangeArrowheads="1"/>
          </p:cNvSpPr>
          <p:nvPr>
            <p:ph type="dt" sz="half" idx="10"/>
          </p:nvPr>
        </p:nvSpPr>
        <p:spPr/>
        <p:txBody>
          <a:bodyPr/>
          <a:lstStyle>
            <a:lvl1pPr>
              <a:defRPr/>
            </a:lvl1pPr>
          </a:lstStyle>
          <a:p>
            <a:pPr>
              <a:defRPr/>
            </a:pPr>
            <a:endParaRPr lang="en-GB"/>
          </a:p>
        </p:txBody>
      </p:sp>
      <p:sp>
        <p:nvSpPr>
          <p:cNvPr id="5" name="Rectangle 41">
            <a:extLst>
              <a:ext uri="{FF2B5EF4-FFF2-40B4-BE49-F238E27FC236}">
                <a16:creationId xmlns:a16="http://schemas.microsoft.com/office/drawing/2014/main" xmlns="" id="{778E24CF-8FA8-4EDD-A845-65C55CE48E06}"/>
              </a:ext>
            </a:extLst>
          </p:cNvPr>
          <p:cNvSpPr>
            <a:spLocks noGrp="1" noChangeArrowheads="1"/>
          </p:cNvSpPr>
          <p:nvPr>
            <p:ph type="ftr" sz="quarter" idx="11"/>
          </p:nvPr>
        </p:nvSpPr>
        <p:spPr/>
        <p:txBody>
          <a:bodyPr/>
          <a:lstStyle>
            <a:lvl1pPr>
              <a:defRPr/>
            </a:lvl1pPr>
          </a:lstStyle>
          <a:p>
            <a:pPr>
              <a:defRPr/>
            </a:pPr>
            <a:endParaRPr lang="en-GB"/>
          </a:p>
        </p:txBody>
      </p:sp>
      <p:sp>
        <p:nvSpPr>
          <p:cNvPr id="6" name="Rectangle 42">
            <a:extLst>
              <a:ext uri="{FF2B5EF4-FFF2-40B4-BE49-F238E27FC236}">
                <a16:creationId xmlns:a16="http://schemas.microsoft.com/office/drawing/2014/main" xmlns="" id="{4B927318-B86F-4979-AAFB-67999D5F8DB5}"/>
              </a:ext>
            </a:extLst>
          </p:cNvPr>
          <p:cNvSpPr>
            <a:spLocks noGrp="1" noChangeArrowheads="1"/>
          </p:cNvSpPr>
          <p:nvPr>
            <p:ph type="sldNum" sz="quarter" idx="12"/>
          </p:nvPr>
        </p:nvSpPr>
        <p:spPr/>
        <p:txBody>
          <a:bodyPr/>
          <a:lstStyle>
            <a:lvl1pPr>
              <a:defRPr/>
            </a:lvl1pPr>
          </a:lstStyle>
          <a:p>
            <a:fld id="{82D850A3-D4BB-44E2-8247-9517871AC86B}" type="slidenum">
              <a:rPr lang="en-GB" altLang="en-US"/>
              <a:pPr/>
              <a:t>‹#›</a:t>
            </a:fld>
            <a:endParaRPr lang="en-GB" altLang="en-US"/>
          </a:p>
        </p:txBody>
      </p:sp>
    </p:spTree>
    <p:extLst>
      <p:ext uri="{BB962C8B-B14F-4D97-AF65-F5344CB8AC3E}">
        <p14:creationId xmlns:p14="http://schemas.microsoft.com/office/powerpoint/2010/main" val="236368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7060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709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5851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096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7903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2293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88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8611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848AC-F694-4284-AE06-FE91A1B12CD4}" type="datetimeFigureOut">
              <a:rPr lang="en-US" smtClean="0">
                <a:solidFill>
                  <a:prstClr val="black">
                    <a:tint val="75000"/>
                  </a:prstClr>
                </a:solidFill>
              </a:rPr>
              <a:pPr/>
              <a:t>2020/04/14</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29B1D8-9CE5-4B42-8A02-F657AF114B9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1787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PPT template cover"/>
          <p:cNvPicPr>
            <a:picLocks noChangeAspect="1" noChangeArrowheads="1"/>
          </p:cNvPicPr>
          <p:nvPr/>
        </p:nvPicPr>
        <p:blipFill>
          <a:blip r:embed="rId3" cstate="print"/>
          <a:srcRect/>
          <a:stretch>
            <a:fillRect/>
          </a:stretch>
        </p:blipFill>
        <p:spPr bwMode="auto">
          <a:xfrm>
            <a:off x="1322188" y="-84589"/>
            <a:ext cx="9955412" cy="5965272"/>
          </a:xfrm>
          <a:prstGeom prst="rect">
            <a:avLst/>
          </a:prstGeom>
          <a:noFill/>
          <a:ln w="9525">
            <a:noFill/>
            <a:miter lim="800000"/>
            <a:headEnd/>
            <a:tailEnd/>
          </a:ln>
        </p:spPr>
      </p:pic>
      <p:sp>
        <p:nvSpPr>
          <p:cNvPr id="4099" name="Rectangle 2"/>
          <p:cNvSpPr>
            <a:spLocks noGrp="1" noChangeArrowheads="1"/>
          </p:cNvSpPr>
          <p:nvPr>
            <p:ph type="ctrTitle"/>
          </p:nvPr>
        </p:nvSpPr>
        <p:spPr/>
        <p:txBody>
          <a:bodyPr>
            <a:normAutofit fontScale="90000"/>
          </a:bodyPr>
          <a:lstStyle/>
          <a:p>
            <a:pPr>
              <a:defRPr/>
            </a:pPr>
            <a:r>
              <a:rPr lang="en-US" sz="3600" b="1" dirty="0">
                <a:solidFill>
                  <a:srgbClr val="FFFF00"/>
                </a:solidFill>
                <a:latin typeface="Arial" pitchFamily="34" charset="0"/>
                <a:cs typeface="Arial" pitchFamily="34" charset="0"/>
              </a:rPr>
              <a:t>GRADE 12</a:t>
            </a:r>
            <a:br>
              <a:rPr lang="en-US" sz="3600" b="1" dirty="0">
                <a:solidFill>
                  <a:srgbClr val="FFFF00"/>
                </a:solidFill>
                <a:latin typeface="Arial" pitchFamily="34" charset="0"/>
                <a:cs typeface="Arial" pitchFamily="34" charset="0"/>
              </a:rPr>
            </a:br>
            <a:r>
              <a:rPr lang="en-US" sz="3600" b="1" dirty="0">
                <a:solidFill>
                  <a:srgbClr val="FFFF00"/>
                </a:solidFill>
                <a:latin typeface="Arial" pitchFamily="34" charset="0"/>
                <a:cs typeface="Arial" pitchFamily="34" charset="0"/>
              </a:rPr>
              <a:t>TOPIC: SETTLEMENT GEOGRAPHY</a:t>
            </a:r>
            <a:br>
              <a:rPr lang="en-US" sz="3600" b="1" dirty="0">
                <a:solidFill>
                  <a:srgbClr val="FFFF00"/>
                </a:solidFill>
                <a:latin typeface="Arial" pitchFamily="34" charset="0"/>
                <a:cs typeface="Arial" pitchFamily="34" charset="0"/>
              </a:rPr>
            </a:br>
            <a:r>
              <a:rPr lang="en-US" sz="3600" b="1" dirty="0">
                <a:solidFill>
                  <a:srgbClr val="FFFF00"/>
                </a:solidFill>
                <a:latin typeface="Arial" pitchFamily="34" charset="0"/>
                <a:cs typeface="Arial" pitchFamily="34" charset="0"/>
              </a:rPr>
              <a:t>Rural Settlements Issues</a:t>
            </a:r>
            <a:r>
              <a:rPr lang="en-US" sz="3100" b="1" dirty="0">
                <a:solidFill>
                  <a:srgbClr val="FFFF00"/>
                </a:solidFill>
                <a:latin typeface="Arial" panose="020B0604020202020204" pitchFamily="34" charset="0"/>
                <a:cs typeface="Arial" panose="020B0604020202020204" pitchFamily="34" charset="0"/>
              </a:rPr>
              <a:t/>
            </a:r>
            <a:br>
              <a:rPr lang="en-US" sz="3100" b="1" dirty="0">
                <a:solidFill>
                  <a:srgbClr val="FFFF00"/>
                </a:solidFill>
                <a:latin typeface="Arial" panose="020B0604020202020204" pitchFamily="34" charset="0"/>
                <a:cs typeface="Arial" panose="020B0604020202020204" pitchFamily="34" charset="0"/>
              </a:rPr>
            </a:br>
            <a:endParaRPr lang="en-US" sz="2200" b="1" i="1" dirty="0">
              <a:solidFill>
                <a:srgbClr val="FFFF00"/>
              </a:solidFill>
              <a:latin typeface="Arial" panose="020B0604020202020204" pitchFamily="34" charset="0"/>
              <a:cs typeface="Arial" panose="020B0604020202020204" pitchFamily="34" charset="0"/>
            </a:endParaRPr>
          </a:p>
        </p:txBody>
      </p:sp>
      <p:sp>
        <p:nvSpPr>
          <p:cNvPr id="10244" name="Rectangle 3"/>
          <p:cNvSpPr>
            <a:spLocks noGrp="1" noChangeArrowheads="1"/>
          </p:cNvSpPr>
          <p:nvPr>
            <p:ph type="subTitle" idx="1"/>
          </p:nvPr>
        </p:nvSpPr>
        <p:spPr>
          <a:xfrm>
            <a:off x="1828800" y="3886200"/>
            <a:ext cx="8534400" cy="987641"/>
          </a:xfrm>
        </p:spPr>
        <p:txBody>
          <a:bodyPr>
            <a:normAutofit/>
          </a:bodyPr>
          <a:lstStyle/>
          <a:p>
            <a:r>
              <a:rPr lang="en-US" sz="2400" b="1" dirty="0">
                <a:solidFill>
                  <a:srgbClr val="FFFF00"/>
                </a:solidFill>
              </a:rPr>
              <a:t>14 APRIL 2020</a:t>
            </a:r>
          </a:p>
        </p:txBody>
      </p:sp>
    </p:spTree>
    <p:extLst>
      <p:ext uri="{BB962C8B-B14F-4D97-AF65-F5344CB8AC3E}">
        <p14:creationId xmlns:p14="http://schemas.microsoft.com/office/powerpoint/2010/main" val="95693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41C1C5-D181-49F4-9CF4-B34AA6203EC8}"/>
              </a:ext>
            </a:extLst>
          </p:cNvPr>
          <p:cNvSpPr>
            <a:spLocks noGrp="1"/>
          </p:cNvSpPr>
          <p:nvPr>
            <p:ph type="title"/>
          </p:nvPr>
        </p:nvSpPr>
        <p:spPr>
          <a:xfrm>
            <a:off x="609600" y="274639"/>
            <a:ext cx="10972800" cy="524352"/>
          </a:xfrm>
        </p:spPr>
        <p:txBody>
          <a:bodyPr>
            <a:normAutofit/>
          </a:bodyPr>
          <a:lstStyle/>
          <a:p>
            <a:r>
              <a:rPr lang="en-ZA" sz="2800" b="1" dirty="0"/>
              <a:t>Memorandum to Assessment</a:t>
            </a:r>
          </a:p>
        </p:txBody>
      </p:sp>
      <p:sp>
        <p:nvSpPr>
          <p:cNvPr id="3" name="Content Placeholder 2">
            <a:extLst>
              <a:ext uri="{FF2B5EF4-FFF2-40B4-BE49-F238E27FC236}">
                <a16:creationId xmlns:a16="http://schemas.microsoft.com/office/drawing/2014/main" xmlns="" id="{768301F9-F27B-4EEE-9458-6C5CF2128E5F}"/>
              </a:ext>
            </a:extLst>
          </p:cNvPr>
          <p:cNvSpPr>
            <a:spLocks noGrp="1"/>
          </p:cNvSpPr>
          <p:nvPr>
            <p:ph idx="1"/>
          </p:nvPr>
        </p:nvSpPr>
        <p:spPr>
          <a:xfrm>
            <a:off x="609600" y="739066"/>
            <a:ext cx="10972800" cy="5379868"/>
          </a:xfrm>
        </p:spPr>
        <p:txBody>
          <a:bodyPr>
            <a:normAutofit fontScale="25000" lnSpcReduction="20000"/>
          </a:bodyPr>
          <a:lstStyle/>
          <a:p>
            <a:pPr marL="0" indent="0">
              <a:buNone/>
            </a:pPr>
            <a:r>
              <a:rPr lang="en-ZA" sz="8000" dirty="0"/>
              <a:t> 1.1.1	</a:t>
            </a:r>
            <a:r>
              <a:rPr lang="en-ZA" sz="8000" b="1" dirty="0"/>
              <a:t>Ensuring that people are treated fairly and that all their socials   needs are provided for 								[CONCEPT] 	 (1 x 1)  (1) </a:t>
            </a:r>
          </a:p>
          <a:p>
            <a:pPr marL="0" indent="0">
              <a:buNone/>
            </a:pPr>
            <a:r>
              <a:rPr lang="en-ZA" sz="8000" b="1" dirty="0"/>
              <a:t> </a:t>
            </a:r>
          </a:p>
          <a:p>
            <a:pPr marL="0" indent="0">
              <a:buNone/>
            </a:pPr>
            <a:r>
              <a:rPr lang="en-ZA" sz="8000" b="1" dirty="0"/>
              <a:t> 1.1.2	Being denied access to a home .					 	(1 x 1)  (1) </a:t>
            </a:r>
          </a:p>
          <a:p>
            <a:pPr marL="0" indent="0">
              <a:buNone/>
            </a:pPr>
            <a:endParaRPr lang="en-ZA" sz="8000" b="1" dirty="0"/>
          </a:p>
          <a:p>
            <a:pPr marL="0" indent="0">
              <a:buNone/>
            </a:pPr>
            <a:r>
              <a:rPr lang="en-ZA" sz="8000" b="1" dirty="0"/>
              <a:t> 1.1.3	It shows that although we are living in a democratic country some   </a:t>
            </a:r>
          </a:p>
          <a:p>
            <a:pPr marL="0" indent="0">
              <a:buNone/>
            </a:pPr>
            <a:r>
              <a:rPr lang="en-ZA" sz="8000" b="1" dirty="0"/>
              <a:t>	things have not changed (2)						(1 x 2) (2) </a:t>
            </a:r>
          </a:p>
          <a:p>
            <a:pPr marL="0" indent="0">
              <a:buNone/>
            </a:pPr>
            <a:r>
              <a:rPr lang="en-ZA" sz="8000" b="1" dirty="0"/>
              <a:t> </a:t>
            </a:r>
          </a:p>
          <a:p>
            <a:pPr marL="0" indent="0">
              <a:buNone/>
            </a:pPr>
            <a:r>
              <a:rPr lang="en-ZA" sz="8000" b="1" dirty="0"/>
              <a:t> 1.1.4	Land tenure reform (2) 	 						(1 x 2)  (2) </a:t>
            </a:r>
          </a:p>
          <a:p>
            <a:pPr marL="0" indent="0">
              <a:buNone/>
            </a:pPr>
            <a:r>
              <a:rPr lang="en-ZA" sz="8000" b="1" dirty="0"/>
              <a:t> </a:t>
            </a:r>
          </a:p>
          <a:p>
            <a:pPr marL="0" indent="0">
              <a:buNone/>
            </a:pPr>
            <a:r>
              <a:rPr lang="en-ZA" sz="8000" b="1" dirty="0"/>
              <a:t> 1.1.5	No access to piped water (2) 	  </a:t>
            </a:r>
          </a:p>
          <a:p>
            <a:pPr marL="0" indent="0">
              <a:buNone/>
            </a:pPr>
            <a:r>
              <a:rPr lang="en-ZA" sz="8000" b="1" dirty="0"/>
              <a:t>	No electricity (2) 	 </a:t>
            </a:r>
          </a:p>
          <a:p>
            <a:pPr marL="0" indent="0">
              <a:buNone/>
            </a:pPr>
            <a:r>
              <a:rPr lang="en-ZA" sz="8000" b="1" dirty="0"/>
              <a:t>	No access to basic services such as clinics, schools, proper  infrastructure (2) 	 </a:t>
            </a:r>
          </a:p>
          <a:p>
            <a:pPr marL="0" indent="0">
              <a:buNone/>
            </a:pPr>
            <a:r>
              <a:rPr lang="en-ZA" sz="8000" b="1" dirty="0"/>
              <a:t>	Insufficient job opportunities, underpaid (2) 	 	 	 </a:t>
            </a:r>
          </a:p>
          <a:p>
            <a:pPr marL="0" indent="0">
              <a:buNone/>
            </a:pPr>
            <a:r>
              <a:rPr lang="en-ZA" sz="8000" b="1" dirty="0"/>
              <a:t>	[Any TWO. Accept other reasonable answers] 				(2 x 2) (4) </a:t>
            </a:r>
          </a:p>
          <a:p>
            <a:pPr marL="0" indent="0">
              <a:buNone/>
            </a:pPr>
            <a:r>
              <a:rPr lang="en-ZA" sz="8000" b="1" dirty="0"/>
              <a:t> </a:t>
            </a:r>
          </a:p>
          <a:p>
            <a:pPr marL="0" indent="0">
              <a:buNone/>
            </a:pPr>
            <a:r>
              <a:rPr lang="en-ZA" sz="8000" b="1" dirty="0"/>
              <a:t> </a:t>
            </a:r>
          </a:p>
        </p:txBody>
      </p:sp>
    </p:spTree>
    <p:extLst>
      <p:ext uri="{BB962C8B-B14F-4D97-AF65-F5344CB8AC3E}">
        <p14:creationId xmlns:p14="http://schemas.microsoft.com/office/powerpoint/2010/main" val="233375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4D83B6-0044-4BB2-A357-F44551BB3614}"/>
              </a:ext>
            </a:extLst>
          </p:cNvPr>
          <p:cNvSpPr>
            <a:spLocks noGrp="1"/>
          </p:cNvSpPr>
          <p:nvPr>
            <p:ph type="title"/>
          </p:nvPr>
        </p:nvSpPr>
        <p:spPr>
          <a:xfrm>
            <a:off x="609600" y="274638"/>
            <a:ext cx="10972800" cy="861704"/>
          </a:xfrm>
        </p:spPr>
        <p:txBody>
          <a:bodyPr>
            <a:normAutofit/>
          </a:bodyPr>
          <a:lstStyle/>
          <a:p>
            <a:r>
              <a:rPr lang="en-US" sz="3600" dirty="0"/>
              <a:t>Memorandum to Assessment </a:t>
            </a:r>
            <a:r>
              <a:rPr lang="en-US" sz="3600" dirty="0" err="1"/>
              <a:t>cont</a:t>
            </a:r>
            <a:r>
              <a:rPr lang="en-US" sz="3600" dirty="0"/>
              <a:t>…..</a:t>
            </a:r>
            <a:endParaRPr lang="en-ZA" sz="3600" dirty="0"/>
          </a:p>
        </p:txBody>
      </p:sp>
      <p:sp>
        <p:nvSpPr>
          <p:cNvPr id="3" name="Content Placeholder 2">
            <a:extLst>
              <a:ext uri="{FF2B5EF4-FFF2-40B4-BE49-F238E27FC236}">
                <a16:creationId xmlns:a16="http://schemas.microsoft.com/office/drawing/2014/main" xmlns="" id="{C72DC1A6-F7C0-4135-BF63-673124331AAB}"/>
              </a:ext>
            </a:extLst>
          </p:cNvPr>
          <p:cNvSpPr>
            <a:spLocks noGrp="1"/>
          </p:cNvSpPr>
          <p:nvPr>
            <p:ph idx="1"/>
          </p:nvPr>
        </p:nvSpPr>
        <p:spPr>
          <a:xfrm>
            <a:off x="609600" y="1420427"/>
            <a:ext cx="10972800" cy="4705737"/>
          </a:xfrm>
        </p:spPr>
        <p:txBody>
          <a:bodyPr>
            <a:normAutofit fontScale="70000" lnSpcReduction="20000"/>
          </a:bodyPr>
          <a:lstStyle/>
          <a:p>
            <a:pPr marL="0" indent="0">
              <a:buNone/>
            </a:pPr>
            <a:r>
              <a:rPr lang="en-ZA" b="1" dirty="0"/>
              <a:t> 1.1.6	The willing buyer/seller principle takes time to settle (2) 	</a:t>
            </a:r>
          </a:p>
          <a:p>
            <a:pPr marL="0" indent="0">
              <a:buNone/>
            </a:pPr>
            <a:r>
              <a:rPr lang="en-ZA" b="1" dirty="0"/>
              <a:t>	  It takes time to mediate disputes and resolve issues (2) 	 </a:t>
            </a:r>
          </a:p>
          <a:p>
            <a:pPr marL="0" indent="0">
              <a:buNone/>
            </a:pPr>
            <a:r>
              <a:rPr lang="en-ZA" b="1" dirty="0"/>
              <a:t>	Huge costs are involved (2) 	 </a:t>
            </a:r>
          </a:p>
          <a:p>
            <a:pPr marL="0" indent="0">
              <a:buNone/>
            </a:pPr>
            <a:r>
              <a:rPr lang="en-ZA" b="1" dirty="0"/>
              <a:t>	Political interference (2) 	 </a:t>
            </a:r>
          </a:p>
          <a:p>
            <a:pPr marL="0" indent="0">
              <a:buNone/>
            </a:pPr>
            <a:r>
              <a:rPr lang="en-ZA" b="1" dirty="0"/>
              <a:t>	Distrust in government's reasoning (2) 	         	 </a:t>
            </a:r>
          </a:p>
          <a:p>
            <a:pPr marL="0" indent="0">
              <a:buNone/>
            </a:pPr>
            <a:r>
              <a:rPr lang="en-ZA" b="1" dirty="0"/>
              <a:t>	Eviction of farm workers despite the new land tenure laws (2) 	 </a:t>
            </a:r>
          </a:p>
          <a:p>
            <a:pPr marL="0" indent="0">
              <a:buNone/>
            </a:pPr>
            <a:r>
              <a:rPr lang="en-ZA" b="1" dirty="0"/>
              <a:t>	Lack of support from government (2) 	 </a:t>
            </a:r>
          </a:p>
          <a:p>
            <a:pPr marL="0" indent="0">
              <a:buNone/>
            </a:pPr>
            <a:r>
              <a:rPr lang="en-ZA" b="1" dirty="0"/>
              <a:t>	Disagreement between government and traditional leaders about  the </a:t>
            </a:r>
          </a:p>
          <a:p>
            <a:pPr marL="0" indent="0">
              <a:buNone/>
            </a:pPr>
            <a:r>
              <a:rPr lang="en-ZA" b="1" dirty="0"/>
              <a:t>               extent of land to be restored (2)  </a:t>
            </a:r>
          </a:p>
          <a:p>
            <a:pPr marL="0" indent="0">
              <a:buNone/>
            </a:pPr>
            <a:r>
              <a:rPr lang="en-ZA" b="1" dirty="0"/>
              <a:t>	People having no interest in farming or agricultural knowledge and  therefore not    </a:t>
            </a:r>
          </a:p>
          <a:p>
            <a:pPr marL="0" indent="0">
              <a:buNone/>
            </a:pPr>
            <a:r>
              <a:rPr lang="en-ZA" b="1" dirty="0"/>
              <a:t>              utilising the redistributed land (2) </a:t>
            </a:r>
          </a:p>
          <a:p>
            <a:pPr marL="0" indent="0">
              <a:buNone/>
            </a:pPr>
            <a:r>
              <a:rPr lang="en-ZA" b="1" dirty="0"/>
              <a:t>                [Any TWO. Accept other reasonable answers] 2 x 2) (4) 	Total (13)</a:t>
            </a:r>
          </a:p>
          <a:p>
            <a:endParaRPr lang="en-ZA" dirty="0"/>
          </a:p>
        </p:txBody>
      </p:sp>
    </p:spTree>
    <p:extLst>
      <p:ext uri="{BB962C8B-B14F-4D97-AF65-F5344CB8AC3E}">
        <p14:creationId xmlns:p14="http://schemas.microsoft.com/office/powerpoint/2010/main" val="412012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D6ED2D-0FD0-49FC-8E1F-110911D85042}"/>
              </a:ext>
            </a:extLst>
          </p:cNvPr>
          <p:cNvSpPr>
            <a:spLocks noGrp="1"/>
          </p:cNvSpPr>
          <p:nvPr>
            <p:ph type="title"/>
          </p:nvPr>
        </p:nvSpPr>
        <p:spPr/>
        <p:txBody>
          <a:bodyPr/>
          <a:lstStyle/>
          <a:p>
            <a:r>
              <a:rPr lang="en-US" dirty="0"/>
              <a:t>Worksheets and answer sheets on the website</a:t>
            </a:r>
            <a:endParaRPr lang="en-ZA" dirty="0"/>
          </a:p>
        </p:txBody>
      </p:sp>
      <p:sp>
        <p:nvSpPr>
          <p:cNvPr id="3" name="Content Placeholder 2">
            <a:extLst>
              <a:ext uri="{FF2B5EF4-FFF2-40B4-BE49-F238E27FC236}">
                <a16:creationId xmlns:a16="http://schemas.microsoft.com/office/drawing/2014/main" xmlns="" id="{BF9599B1-F454-47DF-9FD5-6A347A960CF4}"/>
              </a:ext>
            </a:extLst>
          </p:cNvPr>
          <p:cNvSpPr>
            <a:spLocks noGrp="1"/>
          </p:cNvSpPr>
          <p:nvPr>
            <p:ph idx="1"/>
          </p:nvPr>
        </p:nvSpPr>
        <p:spPr/>
        <p:txBody>
          <a:bodyPr/>
          <a:lstStyle/>
          <a:p>
            <a:r>
              <a:rPr lang="en-US" dirty="0"/>
              <a:t>In conclusion I would like you to access the following on the department  website :</a:t>
            </a:r>
          </a:p>
          <a:p>
            <a:r>
              <a:rPr lang="en-US" dirty="0"/>
              <a:t>PowerPoint slides on Rural settlements, rural settlement issues.</a:t>
            </a:r>
          </a:p>
          <a:p>
            <a:r>
              <a:rPr lang="en-US" dirty="0"/>
              <a:t>Worksheets on Rural and Urban Settlements</a:t>
            </a:r>
          </a:p>
          <a:p>
            <a:r>
              <a:rPr lang="en-US" dirty="0"/>
              <a:t>Answer sheets to the worksheets.</a:t>
            </a:r>
          </a:p>
          <a:p>
            <a:r>
              <a:rPr lang="en-ZA" dirty="0">
                <a:solidFill>
                  <a:srgbClr val="FF0000"/>
                </a:solidFill>
              </a:rPr>
              <a:t>KEEP SAFE AND SPEND AT LEAST ONE HOUR REVISING YOU WORK.</a:t>
            </a:r>
            <a:endParaRPr lang="en-US" dirty="0">
              <a:solidFill>
                <a:srgbClr val="FF0000"/>
              </a:solidFill>
            </a:endParaRPr>
          </a:p>
        </p:txBody>
      </p:sp>
    </p:spTree>
    <p:extLst>
      <p:ext uri="{BB962C8B-B14F-4D97-AF65-F5344CB8AC3E}">
        <p14:creationId xmlns:p14="http://schemas.microsoft.com/office/powerpoint/2010/main" val="360940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A97A1A-9D18-446F-82FB-BEA1EB83B5D4}"/>
              </a:ext>
            </a:extLst>
          </p:cNvPr>
          <p:cNvSpPr>
            <a:spLocks noGrp="1"/>
          </p:cNvSpPr>
          <p:nvPr>
            <p:ph type="title"/>
          </p:nvPr>
        </p:nvSpPr>
        <p:spPr>
          <a:xfrm>
            <a:off x="609600" y="274638"/>
            <a:ext cx="10972800" cy="916599"/>
          </a:xfrm>
        </p:spPr>
        <p:txBody>
          <a:bodyPr/>
          <a:lstStyle/>
          <a:p>
            <a:r>
              <a:rPr lang="en-ZA" dirty="0"/>
              <a:t>Important aspects for this lesson</a:t>
            </a:r>
          </a:p>
        </p:txBody>
      </p:sp>
      <p:sp>
        <p:nvSpPr>
          <p:cNvPr id="3" name="Content Placeholder 2">
            <a:extLst>
              <a:ext uri="{FF2B5EF4-FFF2-40B4-BE49-F238E27FC236}">
                <a16:creationId xmlns:a16="http://schemas.microsoft.com/office/drawing/2014/main" xmlns="" id="{D24660A0-0BB1-4516-A66A-0040E3EB5D3C}"/>
              </a:ext>
            </a:extLst>
          </p:cNvPr>
          <p:cNvSpPr>
            <a:spLocks noGrp="1"/>
          </p:cNvSpPr>
          <p:nvPr>
            <p:ph idx="1"/>
          </p:nvPr>
        </p:nvSpPr>
        <p:spPr>
          <a:xfrm>
            <a:off x="609600" y="1191237"/>
            <a:ext cx="10972800" cy="4934927"/>
          </a:xfrm>
        </p:spPr>
        <p:txBody>
          <a:bodyPr>
            <a:normAutofit/>
          </a:bodyPr>
          <a:lstStyle/>
          <a:p>
            <a:pPr lvl="0"/>
            <a:r>
              <a:rPr lang="en-ZA" dirty="0"/>
              <a:t>Please revise all your concepts in your textbooks(mind the gap etc)</a:t>
            </a:r>
          </a:p>
          <a:p>
            <a:pPr lvl="0"/>
            <a:r>
              <a:rPr lang="en-ZA" dirty="0"/>
              <a:t>Rural-urban migration; Rural depopulation.</a:t>
            </a:r>
          </a:p>
          <a:p>
            <a:pPr lvl="0"/>
            <a:r>
              <a:rPr lang="en-ZA" dirty="0"/>
              <a:t>Causes and consequences of rural depopulation on people and the economy;</a:t>
            </a:r>
          </a:p>
          <a:p>
            <a:pPr lvl="0"/>
            <a:r>
              <a:rPr lang="en-ZA" dirty="0"/>
              <a:t>Case study that illustrates effects of rural depopulation and strategies to address them; and</a:t>
            </a:r>
          </a:p>
          <a:p>
            <a:r>
              <a:rPr lang="en-ZA" dirty="0"/>
              <a:t>Social justice issues in rural areas, such as access to resources and land reform.</a:t>
            </a:r>
            <a:endParaRPr lang="en-ZA" sz="2400" dirty="0"/>
          </a:p>
        </p:txBody>
      </p:sp>
    </p:spTree>
    <p:extLst>
      <p:ext uri="{BB962C8B-B14F-4D97-AF65-F5344CB8AC3E}">
        <p14:creationId xmlns:p14="http://schemas.microsoft.com/office/powerpoint/2010/main" val="1282595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B1CCE1D-E53C-4147-86AB-AEF60AC0D94B}"/>
              </a:ext>
            </a:extLst>
          </p:cNvPr>
          <p:cNvPicPr>
            <a:picLocks noChangeAspect="1"/>
          </p:cNvPicPr>
          <p:nvPr/>
        </p:nvPicPr>
        <p:blipFill>
          <a:blip r:embed="rId2"/>
          <a:stretch>
            <a:fillRect/>
          </a:stretch>
        </p:blipFill>
        <p:spPr>
          <a:xfrm>
            <a:off x="2867486" y="2228295"/>
            <a:ext cx="6178859" cy="3824125"/>
          </a:xfrm>
          <a:prstGeom prst="rect">
            <a:avLst/>
          </a:prstGeom>
        </p:spPr>
      </p:pic>
      <p:sp>
        <p:nvSpPr>
          <p:cNvPr id="5" name="Rectangle: Rounded Corners 4">
            <a:extLst>
              <a:ext uri="{FF2B5EF4-FFF2-40B4-BE49-F238E27FC236}">
                <a16:creationId xmlns:a16="http://schemas.microsoft.com/office/drawing/2014/main" xmlns="" id="{59E5DDB0-EE87-4619-9717-E8CC3CB52894}"/>
              </a:ext>
            </a:extLst>
          </p:cNvPr>
          <p:cNvSpPr/>
          <p:nvPr/>
        </p:nvSpPr>
        <p:spPr>
          <a:xfrm>
            <a:off x="3409026" y="1242874"/>
            <a:ext cx="4802819" cy="7368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0"/>
                <a:solidFill>
                  <a:schemeClr val="tx1"/>
                </a:solidFill>
                <a:effectLst>
                  <a:outerShdw blurRad="38100" dist="19050" dir="2700000" algn="tl" rotWithShape="0">
                    <a:schemeClr val="dk1">
                      <a:alpha val="40000"/>
                    </a:schemeClr>
                  </a:outerShdw>
                </a:effectLst>
              </a:rPr>
              <a:t>The cycle of poverty illustrated below explains the situation which traps many rural populations with declining economic prospects.</a:t>
            </a:r>
          </a:p>
        </p:txBody>
      </p:sp>
      <p:sp>
        <p:nvSpPr>
          <p:cNvPr id="6" name="Rectangle: Rounded Corners 5">
            <a:extLst>
              <a:ext uri="{FF2B5EF4-FFF2-40B4-BE49-F238E27FC236}">
                <a16:creationId xmlns:a16="http://schemas.microsoft.com/office/drawing/2014/main" xmlns="" id="{6FC8A195-8AC4-46C6-AA10-7C7ECF5B6141}"/>
              </a:ext>
            </a:extLst>
          </p:cNvPr>
          <p:cNvSpPr/>
          <p:nvPr/>
        </p:nvSpPr>
        <p:spPr>
          <a:xfrm>
            <a:off x="3728622" y="452761"/>
            <a:ext cx="2707690" cy="54153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dirty="0">
                <a:ln w="0"/>
                <a:solidFill>
                  <a:schemeClr val="tx1"/>
                </a:solidFill>
                <a:effectLst>
                  <a:outerShdw blurRad="38100" dist="19050" dir="2700000" algn="tl" rotWithShape="0">
                    <a:schemeClr val="dk1">
                      <a:alpha val="40000"/>
                    </a:schemeClr>
                  </a:outerShdw>
                </a:effectLst>
              </a:rPr>
              <a:t>Rural Settlement Issues</a:t>
            </a:r>
          </a:p>
          <a:p>
            <a:pPr algn="ctr"/>
            <a:r>
              <a:rPr lang="en-ZA" dirty="0">
                <a:ln w="0"/>
                <a:solidFill>
                  <a:schemeClr val="tx1"/>
                </a:solidFill>
                <a:effectLst>
                  <a:outerShdw blurRad="38100" dist="19050" dir="2700000" algn="tl" rotWithShape="0">
                    <a:schemeClr val="dk1">
                      <a:alpha val="40000"/>
                    </a:schemeClr>
                  </a:outerShdw>
                </a:effectLst>
              </a:rPr>
              <a:t>Rural Urban Migration</a:t>
            </a:r>
          </a:p>
        </p:txBody>
      </p:sp>
      <p:sp>
        <p:nvSpPr>
          <p:cNvPr id="7" name="Rectangle: Rounded Corners 6">
            <a:extLst>
              <a:ext uri="{FF2B5EF4-FFF2-40B4-BE49-F238E27FC236}">
                <a16:creationId xmlns:a16="http://schemas.microsoft.com/office/drawing/2014/main" xmlns="" id="{ACD5AB80-F522-41C3-A60A-25260D711F56}"/>
              </a:ext>
            </a:extLst>
          </p:cNvPr>
          <p:cNvSpPr/>
          <p:nvPr/>
        </p:nvSpPr>
        <p:spPr>
          <a:xfrm>
            <a:off x="781235" y="239698"/>
            <a:ext cx="1535837" cy="188206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ZA" sz="1600" dirty="0">
                <a:ln w="0"/>
                <a:solidFill>
                  <a:schemeClr val="tx1"/>
                </a:solidFill>
                <a:effectLst>
                  <a:outerShdw blurRad="38100" dist="19050" dir="2700000" algn="tl" rotWithShape="0">
                    <a:schemeClr val="dk1">
                      <a:alpha val="40000"/>
                    </a:schemeClr>
                  </a:outerShdw>
                </a:effectLst>
              </a:rPr>
              <a:t>Rural Depopulation- A decrease in the number of people living in rural areas.</a:t>
            </a:r>
          </a:p>
        </p:txBody>
      </p:sp>
      <p:sp>
        <p:nvSpPr>
          <p:cNvPr id="8" name="Rectangle: Rounded Corners 7">
            <a:extLst>
              <a:ext uri="{FF2B5EF4-FFF2-40B4-BE49-F238E27FC236}">
                <a16:creationId xmlns:a16="http://schemas.microsoft.com/office/drawing/2014/main" xmlns="" id="{632F2531-DDB7-49EA-B55C-03E5D04B2133}"/>
              </a:ext>
            </a:extLst>
          </p:cNvPr>
          <p:cNvSpPr/>
          <p:nvPr/>
        </p:nvSpPr>
        <p:spPr>
          <a:xfrm>
            <a:off x="10138299" y="173114"/>
            <a:ext cx="1384917" cy="30938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ZA" sz="1600" dirty="0">
                <a:ln w="0"/>
                <a:solidFill>
                  <a:schemeClr val="tx1"/>
                </a:solidFill>
                <a:effectLst>
                  <a:outerShdw blurRad="38100" dist="19050" dir="2700000" algn="tl" rotWithShape="0">
                    <a:schemeClr val="dk1">
                      <a:alpha val="40000"/>
                    </a:schemeClr>
                  </a:outerShdw>
                </a:effectLst>
              </a:rPr>
              <a:t>Rural- Urban migration – People move from the rural areas in search of better opportunities in cities</a:t>
            </a:r>
          </a:p>
        </p:txBody>
      </p:sp>
      <p:cxnSp>
        <p:nvCxnSpPr>
          <p:cNvPr id="3" name="Straight Connector 2">
            <a:extLst>
              <a:ext uri="{FF2B5EF4-FFF2-40B4-BE49-F238E27FC236}">
                <a16:creationId xmlns:a16="http://schemas.microsoft.com/office/drawing/2014/main" xmlns="" id="{368D7281-2A05-48E5-846E-15DCF601FE70}"/>
              </a:ext>
            </a:extLst>
          </p:cNvPr>
          <p:cNvCxnSpPr>
            <a:cxnSpLocks/>
            <a:stCxn id="6" idx="1"/>
            <a:endCxn id="7" idx="3"/>
          </p:cNvCxnSpPr>
          <p:nvPr/>
        </p:nvCxnSpPr>
        <p:spPr>
          <a:xfrm flipH="1">
            <a:off x="2317072" y="723531"/>
            <a:ext cx="1411550" cy="4572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74986ED8-EF80-4562-9725-05890AC96114}"/>
              </a:ext>
            </a:extLst>
          </p:cNvPr>
          <p:cNvCxnSpPr>
            <a:cxnSpLocks/>
            <a:stCxn id="6" idx="3"/>
            <a:endCxn id="8" idx="1"/>
          </p:cNvCxnSpPr>
          <p:nvPr/>
        </p:nvCxnSpPr>
        <p:spPr>
          <a:xfrm>
            <a:off x="6436312" y="723531"/>
            <a:ext cx="3701987" cy="99651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D6F0A471-C1DB-43B9-B87D-7F266C9FD2C8}"/>
              </a:ext>
            </a:extLst>
          </p:cNvPr>
          <p:cNvCxnSpPr>
            <a:cxnSpLocks/>
            <a:stCxn id="6" idx="1"/>
            <a:endCxn id="7" idx="3"/>
          </p:cNvCxnSpPr>
          <p:nvPr/>
        </p:nvCxnSpPr>
        <p:spPr>
          <a:xfrm flipH="1">
            <a:off x="2317072" y="723531"/>
            <a:ext cx="1411550" cy="4572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F6B6308B-E788-4F7A-8C3D-0016E0EB568C}"/>
              </a:ext>
            </a:extLst>
          </p:cNvPr>
          <p:cNvCxnSpPr>
            <a:stCxn id="6" idx="2"/>
          </p:cNvCxnSpPr>
          <p:nvPr/>
        </p:nvCxnSpPr>
        <p:spPr>
          <a:xfrm flipH="1">
            <a:off x="5051394" y="994300"/>
            <a:ext cx="31073" cy="248574"/>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2B333C4D-BFD4-497E-B67C-AB18B1481030}"/>
              </a:ext>
            </a:extLst>
          </p:cNvPr>
          <p:cNvCxnSpPr>
            <a:cxnSpLocks/>
            <a:stCxn id="5" idx="2"/>
            <a:endCxn id="4" idx="0"/>
          </p:cNvCxnSpPr>
          <p:nvPr/>
        </p:nvCxnSpPr>
        <p:spPr>
          <a:xfrm>
            <a:off x="5810436" y="1979721"/>
            <a:ext cx="146480" cy="248574"/>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20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A0F7D6E-5284-4504-B9F8-E32554EF40E4}"/>
              </a:ext>
            </a:extLst>
          </p:cNvPr>
          <p:cNvSpPr>
            <a:spLocks noGrp="1"/>
          </p:cNvSpPr>
          <p:nvPr>
            <p:ph type="title"/>
          </p:nvPr>
        </p:nvSpPr>
        <p:spPr>
          <a:xfrm>
            <a:off x="609600" y="274638"/>
            <a:ext cx="10972800" cy="693028"/>
          </a:xfrm>
        </p:spPr>
        <p:txBody>
          <a:bodyPr>
            <a:normAutofit/>
          </a:bodyPr>
          <a:lstStyle/>
          <a:p>
            <a:r>
              <a:rPr lang="en-ZA" sz="2800" b="1" dirty="0"/>
              <a:t>Rural Settlement Issues</a:t>
            </a:r>
          </a:p>
        </p:txBody>
      </p:sp>
      <p:graphicFrame>
        <p:nvGraphicFramePr>
          <p:cNvPr id="4" name="Table 4">
            <a:extLst>
              <a:ext uri="{FF2B5EF4-FFF2-40B4-BE49-F238E27FC236}">
                <a16:creationId xmlns:a16="http://schemas.microsoft.com/office/drawing/2014/main" xmlns="" id="{6F2DCFD0-00B7-41E0-BE03-B7C0DF09B115}"/>
              </a:ext>
            </a:extLst>
          </p:cNvPr>
          <p:cNvGraphicFramePr>
            <a:graphicFrameLocks noGrp="1"/>
          </p:cNvGraphicFramePr>
          <p:nvPr>
            <p:ph idx="1"/>
            <p:extLst>
              <p:ext uri="{D42A27DB-BD31-4B8C-83A1-F6EECF244321}">
                <p14:modId xmlns:p14="http://schemas.microsoft.com/office/powerpoint/2010/main" val="3691767942"/>
              </p:ext>
            </p:extLst>
          </p:nvPr>
        </p:nvGraphicFramePr>
        <p:xfrm>
          <a:off x="609600" y="967665"/>
          <a:ext cx="10972797" cy="5170221"/>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xmlns="" val="1437275992"/>
                    </a:ext>
                  </a:extLst>
                </a:gridCol>
                <a:gridCol w="3657599">
                  <a:extLst>
                    <a:ext uri="{9D8B030D-6E8A-4147-A177-3AD203B41FA5}">
                      <a16:colId xmlns:a16="http://schemas.microsoft.com/office/drawing/2014/main" xmlns="" val="2955088212"/>
                    </a:ext>
                  </a:extLst>
                </a:gridCol>
                <a:gridCol w="3657599">
                  <a:extLst>
                    <a:ext uri="{9D8B030D-6E8A-4147-A177-3AD203B41FA5}">
                      <a16:colId xmlns:a16="http://schemas.microsoft.com/office/drawing/2014/main" xmlns="" val="2811774673"/>
                    </a:ext>
                  </a:extLst>
                </a:gridCol>
              </a:tblGrid>
              <a:tr h="775529">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A" sz="2400" b="1" dirty="0">
                          <a:solidFill>
                            <a:schemeClr val="tx1"/>
                          </a:solidFill>
                        </a:rPr>
                        <a:t>Push and pull factors causing rural-urban migration</a:t>
                      </a:r>
                    </a:p>
                    <a:p>
                      <a:endParaRPr lang="en-ZA" dirty="0">
                        <a:solidFill>
                          <a:schemeClr val="tx1"/>
                        </a:solidFill>
                      </a:endParaRPr>
                    </a:p>
                  </a:txBody>
                  <a:tcPr>
                    <a:noFill/>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1751681984"/>
                  </a:ext>
                </a:extLst>
              </a:tr>
              <a:tr h="956463">
                <a:tc>
                  <a:txBody>
                    <a:bodyPr/>
                    <a:lstStyle/>
                    <a:p>
                      <a:r>
                        <a:rPr lang="en-ZA" sz="2000" b="1" dirty="0"/>
                        <a:t>Push factors- forcing people to move from the rural areas to the urban areas (city)</a:t>
                      </a:r>
                    </a:p>
                  </a:txBody>
                  <a:tcPr>
                    <a:noFill/>
                  </a:tcPr>
                </a:tc>
                <a:tc>
                  <a:txBody>
                    <a:bodyPr/>
                    <a:lstStyle/>
                    <a:p>
                      <a:r>
                        <a:rPr lang="en-ZA" sz="2000" b="1" dirty="0"/>
                        <a:t>Reasons why moving might be difficult</a:t>
                      </a:r>
                    </a:p>
                  </a:txBody>
                  <a:tcPr>
                    <a:noFill/>
                  </a:tcPr>
                </a:tc>
                <a:tc>
                  <a:txBody>
                    <a:bodyPr/>
                    <a:lstStyle/>
                    <a:p>
                      <a:r>
                        <a:rPr lang="en-ZA" sz="2000" b="1" dirty="0"/>
                        <a:t>Pull factors – attracting people from rural areas  to the cities</a:t>
                      </a:r>
                    </a:p>
                  </a:txBody>
                  <a:tcPr>
                    <a:noFill/>
                  </a:tcPr>
                </a:tc>
                <a:extLst>
                  <a:ext uri="{0D108BD9-81ED-4DB2-BD59-A6C34878D82A}">
                    <a16:rowId xmlns:a16="http://schemas.microsoft.com/office/drawing/2014/main" xmlns="" val="1701769563"/>
                  </a:ext>
                </a:extLst>
              </a:tr>
              <a:tr h="3388852">
                <a:tc>
                  <a:txBody>
                    <a:bodyPr/>
                    <a:lstStyle/>
                    <a:p>
                      <a:pPr marL="285750" indent="-285750">
                        <a:buFont typeface="Wingdings" panose="05000000000000000000" pitchFamily="2" charset="2"/>
                        <a:buChar char="§"/>
                      </a:pPr>
                      <a:r>
                        <a:rPr lang="en-ZA" b="1" dirty="0"/>
                        <a:t>Unemployment</a:t>
                      </a:r>
                    </a:p>
                    <a:p>
                      <a:pPr marL="285750" indent="-285750">
                        <a:buFont typeface="Wingdings" panose="05000000000000000000" pitchFamily="2" charset="2"/>
                        <a:buChar char="§"/>
                      </a:pPr>
                      <a:r>
                        <a:rPr lang="en-ZA" b="1" dirty="0"/>
                        <a:t>Mechanization on farms</a:t>
                      </a:r>
                    </a:p>
                    <a:p>
                      <a:pPr marL="285750" indent="-285750">
                        <a:buFont typeface="Wingdings" panose="05000000000000000000" pitchFamily="2" charset="2"/>
                        <a:buChar char="§"/>
                      </a:pPr>
                      <a:r>
                        <a:rPr lang="en-ZA" b="1" dirty="0"/>
                        <a:t>Poor medical and family planning facilities</a:t>
                      </a:r>
                    </a:p>
                    <a:p>
                      <a:pPr marL="285750" indent="-285750">
                        <a:buFont typeface="Wingdings" panose="05000000000000000000" pitchFamily="2" charset="2"/>
                        <a:buChar char="§"/>
                      </a:pPr>
                      <a:r>
                        <a:rPr lang="en-ZA" b="1" dirty="0"/>
                        <a:t>Fewer Primary and secondary schools</a:t>
                      </a:r>
                    </a:p>
                    <a:p>
                      <a:pPr marL="285750" indent="-285750">
                        <a:buFont typeface="Wingdings" panose="05000000000000000000" pitchFamily="2" charset="2"/>
                        <a:buChar char="§"/>
                      </a:pPr>
                      <a:r>
                        <a:rPr lang="en-ZA" b="1" dirty="0"/>
                        <a:t>Limited Social opportunities</a:t>
                      </a:r>
                    </a:p>
                    <a:p>
                      <a:pPr marL="285750" indent="-285750">
                        <a:buFont typeface="Wingdings" panose="05000000000000000000" pitchFamily="2" charset="2"/>
                        <a:buChar char="§"/>
                      </a:pPr>
                      <a:r>
                        <a:rPr lang="en-ZA" b="1" dirty="0"/>
                        <a:t>Poor services</a:t>
                      </a:r>
                    </a:p>
                    <a:p>
                      <a:pPr marL="285750" indent="-285750">
                        <a:buFont typeface="Wingdings" panose="05000000000000000000" pitchFamily="2" charset="2"/>
                        <a:buChar char="§"/>
                      </a:pPr>
                      <a:r>
                        <a:rPr lang="en-ZA" b="1" dirty="0"/>
                        <a:t>Widespread poverty</a:t>
                      </a:r>
                    </a:p>
                    <a:p>
                      <a:pPr marL="285750" indent="-285750">
                        <a:buFont typeface="Wingdings" panose="05000000000000000000" pitchFamily="2" charset="2"/>
                        <a:buChar char="§"/>
                      </a:pPr>
                      <a:r>
                        <a:rPr lang="en-ZA" b="1" dirty="0"/>
                        <a:t>Natural Hazards </a:t>
                      </a:r>
                      <a:r>
                        <a:rPr lang="en-ZA" b="1" dirty="0" err="1"/>
                        <a:t>eg</a:t>
                      </a:r>
                      <a:r>
                        <a:rPr lang="en-ZA" b="1" dirty="0"/>
                        <a:t> droughts.</a:t>
                      </a:r>
                    </a:p>
                    <a:p>
                      <a:pPr marL="285750" indent="-285750">
                        <a:buFont typeface="Wingdings" panose="05000000000000000000" pitchFamily="2" charset="2"/>
                        <a:buChar char="§"/>
                      </a:pPr>
                      <a:r>
                        <a:rPr lang="en-ZA" b="1" dirty="0"/>
                        <a:t>Population pressure leading to insufficient land</a:t>
                      </a:r>
                    </a:p>
                  </a:txBody>
                  <a:tcPr>
                    <a:noFill/>
                  </a:tcPr>
                </a:tc>
                <a:tc>
                  <a:txBody>
                    <a:bodyPr/>
                    <a:lstStyle/>
                    <a:p>
                      <a:pPr marL="285750" indent="-285750">
                        <a:buFont typeface="Wingdings" panose="05000000000000000000" pitchFamily="2" charset="2"/>
                        <a:buChar char="§"/>
                      </a:pPr>
                      <a:r>
                        <a:rPr lang="en-ZA" b="1" dirty="0"/>
                        <a:t>Costs</a:t>
                      </a:r>
                    </a:p>
                    <a:p>
                      <a:pPr marL="285750" indent="-285750">
                        <a:buFont typeface="Wingdings" panose="05000000000000000000" pitchFamily="2" charset="2"/>
                        <a:buChar char="§"/>
                      </a:pPr>
                      <a:r>
                        <a:rPr lang="en-ZA" b="1" dirty="0"/>
                        <a:t>Dangers</a:t>
                      </a:r>
                    </a:p>
                    <a:p>
                      <a:pPr marL="285750" indent="-285750">
                        <a:buFont typeface="Wingdings" panose="05000000000000000000" pitchFamily="2" charset="2"/>
                        <a:buChar char="§"/>
                      </a:pPr>
                      <a:r>
                        <a:rPr lang="en-ZA" b="1" dirty="0"/>
                        <a:t>Distance</a:t>
                      </a:r>
                    </a:p>
                    <a:p>
                      <a:pPr marL="285750" indent="-285750">
                        <a:buFont typeface="Wingdings" panose="05000000000000000000" pitchFamily="2" charset="2"/>
                        <a:buChar char="§"/>
                      </a:pPr>
                      <a:r>
                        <a:rPr lang="en-ZA" b="1" dirty="0"/>
                        <a:t>Transport</a:t>
                      </a:r>
                    </a:p>
                    <a:p>
                      <a:pPr marL="285750" indent="-285750">
                        <a:buFont typeface="Wingdings" panose="05000000000000000000" pitchFamily="2" charset="2"/>
                        <a:buChar char="§"/>
                      </a:pPr>
                      <a:r>
                        <a:rPr lang="en-ZA" b="1" dirty="0"/>
                        <a:t>Leaving family</a:t>
                      </a:r>
                    </a:p>
                  </a:txBody>
                  <a:tcPr>
                    <a:noFill/>
                  </a:tcPr>
                </a:tc>
                <a:tc>
                  <a:txBody>
                    <a:bodyPr/>
                    <a:lstStyle/>
                    <a:p>
                      <a:pPr marL="285750" indent="-285750">
                        <a:buFont typeface="Arial" panose="020B0604020202020204" pitchFamily="34" charset="0"/>
                        <a:buChar char="•"/>
                      </a:pPr>
                      <a:r>
                        <a:rPr lang="en-ZA" b="1" dirty="0"/>
                        <a:t>Better career prospects</a:t>
                      </a:r>
                    </a:p>
                    <a:p>
                      <a:pPr marL="285750" indent="-285750">
                        <a:buFont typeface="Arial" panose="020B0604020202020204" pitchFamily="34" charset="0"/>
                        <a:buChar char="•"/>
                      </a:pPr>
                      <a:r>
                        <a:rPr lang="en-ZA" b="1" dirty="0"/>
                        <a:t>Better medical and family planning facilities</a:t>
                      </a:r>
                    </a:p>
                    <a:p>
                      <a:pPr marL="285750" indent="-285750">
                        <a:buFont typeface="Arial" panose="020B0604020202020204" pitchFamily="34" charset="0"/>
                        <a:buChar char="•"/>
                      </a:pPr>
                      <a:r>
                        <a:rPr lang="en-ZA" b="1" dirty="0"/>
                        <a:t>Better educational opportunities</a:t>
                      </a:r>
                    </a:p>
                    <a:p>
                      <a:pPr marL="285750" indent="-285750">
                        <a:buFont typeface="Arial" panose="020B0604020202020204" pitchFamily="34" charset="0"/>
                        <a:buChar char="•"/>
                      </a:pPr>
                      <a:r>
                        <a:rPr lang="en-ZA" b="1" dirty="0"/>
                        <a:t>Better housing</a:t>
                      </a:r>
                    </a:p>
                    <a:p>
                      <a:pPr marL="285750" indent="-285750">
                        <a:buFont typeface="Arial" panose="020B0604020202020204" pitchFamily="34" charset="0"/>
                        <a:buChar char="•"/>
                      </a:pPr>
                      <a:r>
                        <a:rPr lang="en-ZA" b="1" dirty="0"/>
                        <a:t>Better social life</a:t>
                      </a:r>
                    </a:p>
                    <a:p>
                      <a:pPr marL="285750" indent="-285750">
                        <a:buFont typeface="Arial" panose="020B0604020202020204" pitchFamily="34" charset="0"/>
                        <a:buChar char="•"/>
                      </a:pPr>
                      <a:r>
                        <a:rPr lang="en-ZA" b="1" dirty="0"/>
                        <a:t>Better shops, transport and communications</a:t>
                      </a:r>
                    </a:p>
                    <a:p>
                      <a:pPr marL="285750" indent="-285750">
                        <a:buFont typeface="Arial" panose="020B0604020202020204" pitchFamily="34" charset="0"/>
                        <a:buChar char="•"/>
                      </a:pPr>
                      <a:r>
                        <a:rPr lang="en-ZA" b="1" dirty="0"/>
                        <a:t>Higher wages and standard of living</a:t>
                      </a:r>
                    </a:p>
                    <a:p>
                      <a:pPr marL="285750" indent="-285750">
                        <a:buFont typeface="Arial" panose="020B0604020202020204" pitchFamily="34" charset="0"/>
                        <a:buChar char="•"/>
                      </a:pPr>
                      <a:r>
                        <a:rPr lang="en-ZA" b="1" dirty="0"/>
                        <a:t>Less threats from natural hazards</a:t>
                      </a:r>
                    </a:p>
                    <a:p>
                      <a:pPr marL="285750" indent="-285750">
                        <a:buFont typeface="Arial" panose="020B0604020202020204" pitchFamily="34" charset="0"/>
                        <a:buChar char="•"/>
                      </a:pPr>
                      <a:endParaRPr lang="en-ZA" b="1" dirty="0"/>
                    </a:p>
                  </a:txBody>
                  <a:tcPr>
                    <a:noFill/>
                  </a:tcPr>
                </a:tc>
                <a:extLst>
                  <a:ext uri="{0D108BD9-81ED-4DB2-BD59-A6C34878D82A}">
                    <a16:rowId xmlns:a16="http://schemas.microsoft.com/office/drawing/2014/main" xmlns="" val="3857215777"/>
                  </a:ext>
                </a:extLst>
              </a:tr>
            </a:tbl>
          </a:graphicData>
        </a:graphic>
      </p:graphicFrame>
    </p:spTree>
    <p:extLst>
      <p:ext uri="{BB962C8B-B14F-4D97-AF65-F5344CB8AC3E}">
        <p14:creationId xmlns:p14="http://schemas.microsoft.com/office/powerpoint/2010/main" val="90105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994E41C-750E-47B6-9439-7355EA6DFAFA}"/>
              </a:ext>
            </a:extLst>
          </p:cNvPr>
          <p:cNvSpPr/>
          <p:nvPr/>
        </p:nvSpPr>
        <p:spPr bwMode="auto">
          <a:xfrm>
            <a:off x="1250144" y="1"/>
            <a:ext cx="9434233" cy="6000310"/>
          </a:xfrm>
          <a:prstGeom prst="rect">
            <a:avLst/>
          </a:prstGeom>
          <a:solidFill>
            <a:schemeClr val="tx2">
              <a:lumMod val="50000"/>
              <a:lumOff val="50000"/>
            </a:schemeClr>
          </a:solidFill>
          <a:ln w="9525" cap="flat" cmpd="sng" algn="ctr">
            <a:solidFill>
              <a:schemeClr val="tx1"/>
            </a:solidFill>
            <a:prstDash val="solid"/>
            <a:round/>
            <a:headEnd type="none" w="med" len="med"/>
            <a:tailEnd type="none" w="med" len="med"/>
          </a:ln>
          <a:effectLst/>
        </p:spPr>
        <p:txBody>
          <a:bodyPr/>
          <a:lstStyle/>
          <a:p>
            <a:pPr>
              <a:defRPr/>
            </a:pPr>
            <a:endParaRPr lang="en-ZA" sz="1626">
              <a:cs typeface="Arial" charset="0"/>
            </a:endParaRPr>
          </a:p>
        </p:txBody>
      </p:sp>
      <p:sp>
        <p:nvSpPr>
          <p:cNvPr id="22531" name="Rectangle 22">
            <a:extLst>
              <a:ext uri="{FF2B5EF4-FFF2-40B4-BE49-F238E27FC236}">
                <a16:creationId xmlns:a16="http://schemas.microsoft.com/office/drawing/2014/main" xmlns="" id="{6C4D5C21-C2BB-4ABB-86CD-8263E90D4B0C}"/>
              </a:ext>
            </a:extLst>
          </p:cNvPr>
          <p:cNvSpPr>
            <a:spLocks noChangeArrowheads="1"/>
          </p:cNvSpPr>
          <p:nvPr/>
        </p:nvSpPr>
        <p:spPr bwMode="auto">
          <a:xfrm>
            <a:off x="5385959" y="2008199"/>
            <a:ext cx="1871929" cy="1744264"/>
          </a:xfrm>
          <a:prstGeom prst="rect">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26"/>
          </a:p>
        </p:txBody>
      </p:sp>
      <p:grpSp>
        <p:nvGrpSpPr>
          <p:cNvPr id="3" name="Group 12">
            <a:extLst>
              <a:ext uri="{FF2B5EF4-FFF2-40B4-BE49-F238E27FC236}">
                <a16:creationId xmlns:a16="http://schemas.microsoft.com/office/drawing/2014/main" xmlns="" id="{5627B126-8FF1-4A0D-B59C-EB19EEF11E3C}"/>
              </a:ext>
            </a:extLst>
          </p:cNvPr>
          <p:cNvGrpSpPr>
            <a:grpSpLocks/>
          </p:cNvGrpSpPr>
          <p:nvPr/>
        </p:nvGrpSpPr>
        <p:grpSpPr bwMode="auto">
          <a:xfrm>
            <a:off x="7432962" y="1985231"/>
            <a:ext cx="3268584" cy="3849512"/>
            <a:chOff x="6646873" y="1437465"/>
            <a:chExt cx="3214710" cy="4020031"/>
          </a:xfrm>
        </p:grpSpPr>
        <p:sp>
          <p:nvSpPr>
            <p:cNvPr id="22552" name="Rectangle 9">
              <a:extLst>
                <a:ext uri="{FF2B5EF4-FFF2-40B4-BE49-F238E27FC236}">
                  <a16:creationId xmlns:a16="http://schemas.microsoft.com/office/drawing/2014/main" xmlns="" id="{6C4D3D77-7160-4C91-AE91-1B558E977BC5}"/>
                </a:ext>
              </a:extLst>
            </p:cNvPr>
            <p:cNvSpPr>
              <a:spLocks noChangeArrowheads="1"/>
            </p:cNvSpPr>
            <p:nvPr/>
          </p:nvSpPr>
          <p:spPr bwMode="auto">
            <a:xfrm>
              <a:off x="6646873" y="1437465"/>
              <a:ext cx="3214688" cy="3929090"/>
            </a:xfrm>
            <a:prstGeom prst="rect">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2169" b="1" dirty="0">
                  <a:solidFill>
                    <a:schemeClr val="bg1"/>
                  </a:solidFill>
                </a:rPr>
                <a:t>CONSEQUENCES</a:t>
              </a:r>
            </a:p>
            <a:p>
              <a:pPr algn="ctr" eaLnBrk="1" hangingPunct="1">
                <a:spcBef>
                  <a:spcPct val="0"/>
                </a:spcBef>
                <a:buFontTx/>
                <a:buNone/>
              </a:pPr>
              <a:endParaRPr lang="en-ZA" altLang="en-US" sz="2169" b="1" dirty="0">
                <a:solidFill>
                  <a:schemeClr val="bg1"/>
                </a:solidFill>
              </a:endParaRPr>
            </a:p>
            <a:p>
              <a:pPr algn="ctr" eaLnBrk="1" hangingPunct="1">
                <a:spcBef>
                  <a:spcPct val="0"/>
                </a:spcBef>
                <a:buFontTx/>
                <a:buNone/>
              </a:pPr>
              <a:endParaRPr lang="en-ZA" altLang="en-US" sz="2169" b="1" dirty="0">
                <a:solidFill>
                  <a:schemeClr val="bg1"/>
                </a:solidFill>
              </a:endParaRPr>
            </a:p>
            <a:p>
              <a:pPr algn="ctr" eaLnBrk="1" hangingPunct="1">
                <a:spcBef>
                  <a:spcPct val="0"/>
                </a:spcBef>
                <a:buFontTx/>
                <a:buNone/>
              </a:pPr>
              <a:endParaRPr lang="en-ZA" altLang="en-US" sz="2169" b="1" dirty="0">
                <a:solidFill>
                  <a:schemeClr val="bg1"/>
                </a:solidFill>
              </a:endParaRPr>
            </a:p>
            <a:p>
              <a:pPr algn="ctr" eaLnBrk="1" hangingPunct="1">
                <a:spcBef>
                  <a:spcPct val="0"/>
                </a:spcBef>
                <a:buFontTx/>
                <a:buNone/>
              </a:pPr>
              <a:endParaRPr lang="en-ZA" altLang="en-US" sz="2169" b="1" dirty="0">
                <a:solidFill>
                  <a:schemeClr val="bg1"/>
                </a:solidFill>
              </a:endParaRPr>
            </a:p>
            <a:p>
              <a:pPr algn="ctr" eaLnBrk="1" hangingPunct="1">
                <a:spcBef>
                  <a:spcPct val="0"/>
                </a:spcBef>
                <a:buFontTx/>
                <a:buNone/>
              </a:pPr>
              <a:endParaRPr lang="en-ZA" altLang="en-US" sz="2530" b="1" dirty="0"/>
            </a:p>
            <a:p>
              <a:pPr algn="ctr" eaLnBrk="1" hangingPunct="1">
                <a:spcBef>
                  <a:spcPct val="0"/>
                </a:spcBef>
                <a:buFontTx/>
                <a:buNone/>
              </a:pPr>
              <a:endParaRPr lang="en-ZA" altLang="en-US" sz="2530" b="1" dirty="0"/>
            </a:p>
            <a:p>
              <a:pPr algn="ctr" eaLnBrk="1" hangingPunct="1">
                <a:spcBef>
                  <a:spcPct val="0"/>
                </a:spcBef>
                <a:buFontTx/>
                <a:buNone/>
              </a:pPr>
              <a:endParaRPr lang="en-ZA" altLang="en-US" sz="2530" b="1" dirty="0"/>
            </a:p>
            <a:p>
              <a:pPr algn="ctr" eaLnBrk="1" hangingPunct="1">
                <a:spcBef>
                  <a:spcPct val="0"/>
                </a:spcBef>
                <a:buFontTx/>
                <a:buNone/>
              </a:pPr>
              <a:endParaRPr lang="en-GB" altLang="en-US" sz="2530" b="1" dirty="0"/>
            </a:p>
          </p:txBody>
        </p:sp>
        <p:grpSp>
          <p:nvGrpSpPr>
            <p:cNvPr id="22553" name="Group 11">
              <a:extLst>
                <a:ext uri="{FF2B5EF4-FFF2-40B4-BE49-F238E27FC236}">
                  <a16:creationId xmlns:a16="http://schemas.microsoft.com/office/drawing/2014/main" xmlns="" id="{71C63118-B914-450F-A335-FB60838CA2DC}"/>
                </a:ext>
              </a:extLst>
            </p:cNvPr>
            <p:cNvGrpSpPr>
              <a:grpSpLocks/>
            </p:cNvGrpSpPr>
            <p:nvPr/>
          </p:nvGrpSpPr>
          <p:grpSpPr bwMode="auto">
            <a:xfrm>
              <a:off x="6646873" y="1937531"/>
              <a:ext cx="3214710" cy="3519965"/>
              <a:chOff x="6646873" y="1937531"/>
              <a:chExt cx="3214710" cy="3519965"/>
            </a:xfrm>
          </p:grpSpPr>
          <p:sp>
            <p:nvSpPr>
              <p:cNvPr id="22554" name="Rectangle 8">
                <a:extLst>
                  <a:ext uri="{FF2B5EF4-FFF2-40B4-BE49-F238E27FC236}">
                    <a16:creationId xmlns:a16="http://schemas.microsoft.com/office/drawing/2014/main" xmlns="" id="{FD5094AA-83A1-406A-9A32-44CBB1BBE1B9}"/>
                  </a:ext>
                </a:extLst>
              </p:cNvPr>
              <p:cNvSpPr>
                <a:spLocks noChangeArrowheads="1"/>
              </p:cNvSpPr>
              <p:nvPr/>
            </p:nvSpPr>
            <p:spPr bwMode="auto">
              <a:xfrm>
                <a:off x="6646873" y="1937531"/>
                <a:ext cx="3214710" cy="1640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ZA" altLang="en-US" sz="1807" b="1" dirty="0">
                    <a:solidFill>
                      <a:schemeClr val="bg1"/>
                    </a:solidFill>
                  </a:rPr>
                  <a:t>Empty farmhouses</a:t>
                </a:r>
              </a:p>
              <a:p>
                <a:pPr eaLnBrk="1" hangingPunct="1">
                  <a:spcBef>
                    <a:spcPct val="0"/>
                  </a:spcBef>
                </a:pPr>
                <a:r>
                  <a:rPr lang="en-ZA" altLang="en-US" sz="1807" b="1" dirty="0">
                    <a:solidFill>
                      <a:schemeClr val="bg1"/>
                    </a:solidFill>
                  </a:rPr>
                  <a:t>Crime (Farm murders)</a:t>
                </a:r>
              </a:p>
              <a:p>
                <a:pPr eaLnBrk="1" hangingPunct="1">
                  <a:spcBef>
                    <a:spcPct val="0"/>
                  </a:spcBef>
                </a:pPr>
                <a:r>
                  <a:rPr lang="en-ZA" altLang="en-US" sz="1807" b="1" dirty="0">
                    <a:solidFill>
                      <a:schemeClr val="bg1"/>
                    </a:solidFill>
                  </a:rPr>
                  <a:t>Unemployment</a:t>
                </a:r>
              </a:p>
              <a:p>
                <a:pPr eaLnBrk="1" hangingPunct="1">
                  <a:spcBef>
                    <a:spcPct val="0"/>
                  </a:spcBef>
                </a:pPr>
                <a:r>
                  <a:rPr lang="en-ZA" altLang="en-US" sz="1807" b="1" dirty="0">
                    <a:solidFill>
                      <a:schemeClr val="bg1"/>
                    </a:solidFill>
                  </a:rPr>
                  <a:t>Few new investments</a:t>
                </a:r>
              </a:p>
              <a:p>
                <a:pPr eaLnBrk="1" hangingPunct="1">
                  <a:spcBef>
                    <a:spcPct val="0"/>
                  </a:spcBef>
                </a:pPr>
                <a:r>
                  <a:rPr lang="en-ZA" altLang="en-US" sz="1807" b="1" dirty="0">
                    <a:solidFill>
                      <a:schemeClr val="bg1"/>
                    </a:solidFill>
                  </a:rPr>
                  <a:t>Many old people</a:t>
                </a:r>
              </a:p>
            </p:txBody>
          </p:sp>
          <p:sp>
            <p:nvSpPr>
              <p:cNvPr id="22555" name="Rectangle 9">
                <a:extLst>
                  <a:ext uri="{FF2B5EF4-FFF2-40B4-BE49-F238E27FC236}">
                    <a16:creationId xmlns:a16="http://schemas.microsoft.com/office/drawing/2014/main" xmlns="" id="{EE91233E-D45B-4567-B668-C86B20D583A9}"/>
                  </a:ext>
                </a:extLst>
              </p:cNvPr>
              <p:cNvSpPr>
                <a:spLocks noChangeArrowheads="1"/>
              </p:cNvSpPr>
              <p:nvPr/>
            </p:nvSpPr>
            <p:spPr bwMode="auto">
              <a:xfrm>
                <a:off x="6646873" y="3509167"/>
                <a:ext cx="3214710" cy="1948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pPr>
                <a:r>
                  <a:rPr lang="en-ZA" altLang="en-US" sz="1807" b="1" dirty="0">
                    <a:solidFill>
                      <a:schemeClr val="bg1"/>
                    </a:solidFill>
                  </a:rPr>
                  <a:t>Few young men</a:t>
                </a:r>
              </a:p>
              <a:p>
                <a:pPr eaLnBrk="1" hangingPunct="1">
                  <a:spcBef>
                    <a:spcPct val="0"/>
                  </a:spcBef>
                </a:pPr>
                <a:r>
                  <a:rPr lang="en-ZA" altLang="en-US" sz="1807" b="1" dirty="0">
                    <a:solidFill>
                      <a:schemeClr val="bg1"/>
                    </a:solidFill>
                  </a:rPr>
                  <a:t>Low value of properties</a:t>
                </a:r>
              </a:p>
              <a:p>
                <a:pPr eaLnBrk="1" hangingPunct="1">
                  <a:spcBef>
                    <a:spcPct val="0"/>
                  </a:spcBef>
                </a:pPr>
                <a:r>
                  <a:rPr lang="en-ZA" altLang="en-US" sz="1807" b="1" dirty="0">
                    <a:solidFill>
                      <a:schemeClr val="bg1"/>
                    </a:solidFill>
                  </a:rPr>
                  <a:t>Shops close</a:t>
                </a:r>
              </a:p>
              <a:p>
                <a:pPr eaLnBrk="1" hangingPunct="1">
                  <a:spcBef>
                    <a:spcPct val="0"/>
                  </a:spcBef>
                </a:pPr>
                <a:r>
                  <a:rPr lang="en-ZA" altLang="en-US" sz="1807" b="1" dirty="0">
                    <a:solidFill>
                      <a:schemeClr val="bg1"/>
                    </a:solidFill>
                  </a:rPr>
                  <a:t>Empty schools</a:t>
                </a:r>
              </a:p>
              <a:p>
                <a:pPr eaLnBrk="1" hangingPunct="1">
                  <a:spcBef>
                    <a:spcPct val="0"/>
                  </a:spcBef>
                </a:pPr>
                <a:r>
                  <a:rPr lang="en-ZA" altLang="en-US" sz="1807" b="1" dirty="0">
                    <a:solidFill>
                      <a:schemeClr val="bg1"/>
                    </a:solidFill>
                  </a:rPr>
                  <a:t>Services below standard</a:t>
                </a:r>
              </a:p>
              <a:p>
                <a:pPr eaLnBrk="1" hangingPunct="1">
                  <a:spcBef>
                    <a:spcPct val="0"/>
                  </a:spcBef>
                </a:pPr>
                <a:r>
                  <a:rPr lang="en-ZA" altLang="en-US" sz="1807" b="1" dirty="0">
                    <a:solidFill>
                      <a:schemeClr val="bg1"/>
                    </a:solidFill>
                  </a:rPr>
                  <a:t>Rural </a:t>
                </a:r>
                <a:r>
                  <a:rPr lang="en-ZA" altLang="en-US" sz="1807" b="1" dirty="0" err="1">
                    <a:solidFill>
                      <a:schemeClr val="bg1"/>
                    </a:solidFill>
                  </a:rPr>
                  <a:t>depopoulation</a:t>
                </a:r>
                <a:endParaRPr lang="en-ZA" altLang="en-US" sz="1807" b="1" dirty="0">
                  <a:solidFill>
                    <a:schemeClr val="bg1"/>
                  </a:solidFill>
                </a:endParaRPr>
              </a:p>
            </p:txBody>
          </p:sp>
        </p:grpSp>
      </p:grpSp>
      <p:grpSp>
        <p:nvGrpSpPr>
          <p:cNvPr id="4" name="Group 3">
            <a:extLst>
              <a:ext uri="{FF2B5EF4-FFF2-40B4-BE49-F238E27FC236}">
                <a16:creationId xmlns:a16="http://schemas.microsoft.com/office/drawing/2014/main" xmlns="" id="{A53F0E3C-C794-488A-BF6A-E443FF979973}"/>
              </a:ext>
            </a:extLst>
          </p:cNvPr>
          <p:cNvGrpSpPr/>
          <p:nvPr/>
        </p:nvGrpSpPr>
        <p:grpSpPr>
          <a:xfrm>
            <a:off x="1314968" y="1729632"/>
            <a:ext cx="3555948" cy="3874390"/>
            <a:chOff x="1510134" y="2201847"/>
            <a:chExt cx="3555948" cy="3874390"/>
          </a:xfrm>
        </p:grpSpPr>
        <p:sp>
          <p:nvSpPr>
            <p:cNvPr id="6" name="Rectangle 8">
              <a:extLst>
                <a:ext uri="{FF2B5EF4-FFF2-40B4-BE49-F238E27FC236}">
                  <a16:creationId xmlns:a16="http://schemas.microsoft.com/office/drawing/2014/main" xmlns="" id="{7A8D2680-917D-460C-A1F1-A4731278D167}"/>
                </a:ext>
              </a:extLst>
            </p:cNvPr>
            <p:cNvSpPr>
              <a:spLocks noChangeArrowheads="1"/>
            </p:cNvSpPr>
            <p:nvPr/>
          </p:nvSpPr>
          <p:spPr bwMode="auto">
            <a:xfrm>
              <a:off x="1900299" y="2201847"/>
              <a:ext cx="2537503" cy="516394"/>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2169" b="1" dirty="0">
                  <a:solidFill>
                    <a:schemeClr val="bg1"/>
                  </a:solidFill>
                </a:rPr>
                <a:t>FACTORS</a:t>
              </a:r>
            </a:p>
          </p:txBody>
        </p:sp>
        <p:grpSp>
          <p:nvGrpSpPr>
            <p:cNvPr id="5" name="Group 35">
              <a:extLst>
                <a:ext uri="{FF2B5EF4-FFF2-40B4-BE49-F238E27FC236}">
                  <a16:creationId xmlns:a16="http://schemas.microsoft.com/office/drawing/2014/main" xmlns="" id="{E7A37B4A-3922-44ED-8565-EF2DEE0A8F7F}"/>
                </a:ext>
              </a:extLst>
            </p:cNvPr>
            <p:cNvGrpSpPr>
              <a:grpSpLocks/>
            </p:cNvGrpSpPr>
            <p:nvPr/>
          </p:nvGrpSpPr>
          <p:grpSpPr bwMode="auto">
            <a:xfrm>
              <a:off x="1510134" y="2911889"/>
              <a:ext cx="1681150" cy="3164348"/>
              <a:chOff x="0" y="3223415"/>
              <a:chExt cx="1860527" cy="3500462"/>
            </a:xfrm>
          </p:grpSpPr>
          <p:sp>
            <p:nvSpPr>
              <p:cNvPr id="22549" name="Rectangle 8">
                <a:extLst>
                  <a:ext uri="{FF2B5EF4-FFF2-40B4-BE49-F238E27FC236}">
                    <a16:creationId xmlns:a16="http://schemas.microsoft.com/office/drawing/2014/main" xmlns="" id="{0CCDB696-C129-427B-BDED-196DE76162A6}"/>
                  </a:ext>
                </a:extLst>
              </p:cNvPr>
              <p:cNvSpPr>
                <a:spLocks noChangeArrowheads="1"/>
              </p:cNvSpPr>
              <p:nvPr/>
            </p:nvSpPr>
            <p:spPr bwMode="auto">
              <a:xfrm>
                <a:off x="0" y="5152241"/>
                <a:ext cx="1857388" cy="1571636"/>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ZA" altLang="en-US" sz="2169" b="1">
                  <a:solidFill>
                    <a:schemeClr val="bg1"/>
                  </a:solidFill>
                </a:endParaRPr>
              </a:p>
              <a:p>
                <a:pPr algn="ctr" eaLnBrk="1" hangingPunct="1">
                  <a:spcBef>
                    <a:spcPct val="0"/>
                  </a:spcBef>
                  <a:buFontTx/>
                  <a:buNone/>
                </a:pPr>
                <a:endParaRPr lang="en-ZA" altLang="en-US" sz="1807" b="1">
                  <a:solidFill>
                    <a:schemeClr val="bg1"/>
                  </a:solidFill>
                </a:endParaRPr>
              </a:p>
              <a:p>
                <a:pPr algn="ctr" eaLnBrk="1" hangingPunct="1">
                  <a:spcBef>
                    <a:spcPct val="0"/>
                  </a:spcBef>
                  <a:buFontTx/>
                  <a:buNone/>
                </a:pPr>
                <a:r>
                  <a:rPr lang="en-ZA" altLang="en-US" sz="1807" b="1">
                    <a:solidFill>
                      <a:schemeClr val="bg1"/>
                    </a:solidFill>
                  </a:rPr>
                  <a:t>Better jobs</a:t>
                </a:r>
              </a:p>
              <a:p>
                <a:pPr algn="ctr" eaLnBrk="1" hangingPunct="1">
                  <a:spcBef>
                    <a:spcPct val="0"/>
                  </a:spcBef>
                  <a:buFontTx/>
                  <a:buNone/>
                </a:pPr>
                <a:r>
                  <a:rPr lang="en-ZA" altLang="en-US" sz="1807" b="1">
                    <a:solidFill>
                      <a:schemeClr val="bg1"/>
                    </a:solidFill>
                  </a:rPr>
                  <a:t>Salaries</a:t>
                </a:r>
              </a:p>
              <a:p>
                <a:pPr algn="ctr" eaLnBrk="1" hangingPunct="1">
                  <a:spcBef>
                    <a:spcPct val="0"/>
                  </a:spcBef>
                  <a:buFontTx/>
                  <a:buNone/>
                </a:pPr>
                <a:r>
                  <a:rPr lang="en-ZA" altLang="en-US" sz="1807" b="1">
                    <a:solidFill>
                      <a:schemeClr val="bg1"/>
                    </a:solidFill>
                  </a:rPr>
                  <a:t>Education</a:t>
                </a:r>
              </a:p>
              <a:p>
                <a:pPr algn="ctr" eaLnBrk="1" hangingPunct="1">
                  <a:spcBef>
                    <a:spcPct val="0"/>
                  </a:spcBef>
                  <a:buFontTx/>
                  <a:buNone/>
                </a:pPr>
                <a:r>
                  <a:rPr lang="en-ZA" altLang="en-US" sz="1807" b="1">
                    <a:solidFill>
                      <a:schemeClr val="bg1"/>
                    </a:solidFill>
                  </a:rPr>
                  <a:t>Medical fac.</a:t>
                </a:r>
              </a:p>
              <a:p>
                <a:pPr algn="ctr" eaLnBrk="1" hangingPunct="1">
                  <a:spcBef>
                    <a:spcPct val="0"/>
                  </a:spcBef>
                  <a:buFontTx/>
                  <a:buNone/>
                </a:pPr>
                <a:r>
                  <a:rPr lang="en-ZA" altLang="en-US" sz="1807" b="1">
                    <a:solidFill>
                      <a:schemeClr val="bg1"/>
                    </a:solidFill>
                  </a:rPr>
                  <a:t>Bright lights</a:t>
                </a:r>
              </a:p>
              <a:p>
                <a:pPr algn="ctr" eaLnBrk="1" hangingPunct="1">
                  <a:spcBef>
                    <a:spcPct val="0"/>
                  </a:spcBef>
                  <a:buFontTx/>
                  <a:buNone/>
                </a:pPr>
                <a:endParaRPr lang="en-ZA" altLang="en-US" sz="1807" b="1">
                  <a:solidFill>
                    <a:schemeClr val="bg1"/>
                  </a:solidFill>
                </a:endParaRPr>
              </a:p>
              <a:p>
                <a:pPr algn="ctr" eaLnBrk="1" hangingPunct="1">
                  <a:spcBef>
                    <a:spcPct val="0"/>
                  </a:spcBef>
                  <a:buFontTx/>
                  <a:buNone/>
                </a:pPr>
                <a:endParaRPr lang="en-ZA" altLang="en-US" sz="2169" b="1">
                  <a:solidFill>
                    <a:schemeClr val="bg1"/>
                  </a:solidFill>
                </a:endParaRPr>
              </a:p>
            </p:txBody>
          </p:sp>
          <p:sp>
            <p:nvSpPr>
              <p:cNvPr id="22550" name="Rectangle 8">
                <a:extLst>
                  <a:ext uri="{FF2B5EF4-FFF2-40B4-BE49-F238E27FC236}">
                    <a16:creationId xmlns:a16="http://schemas.microsoft.com/office/drawing/2014/main" xmlns="" id="{DDABDC68-6A61-43D5-B061-03A372062AE6}"/>
                  </a:ext>
                </a:extLst>
              </p:cNvPr>
              <p:cNvSpPr>
                <a:spLocks noChangeArrowheads="1"/>
              </p:cNvSpPr>
              <p:nvPr/>
            </p:nvSpPr>
            <p:spPr bwMode="auto">
              <a:xfrm>
                <a:off x="0" y="4009233"/>
                <a:ext cx="1860527" cy="1000132"/>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807" b="1" u="sng" dirty="0">
                    <a:solidFill>
                      <a:schemeClr val="bg1"/>
                    </a:solidFill>
                  </a:rPr>
                  <a:t>ATTRACT</a:t>
                </a:r>
                <a:r>
                  <a:rPr lang="en-ZA" altLang="en-US" sz="1807" b="1" dirty="0">
                    <a:solidFill>
                      <a:schemeClr val="bg1"/>
                    </a:solidFill>
                  </a:rPr>
                  <a:t> </a:t>
                </a:r>
              </a:p>
              <a:p>
                <a:pPr algn="ctr" eaLnBrk="1" hangingPunct="1">
                  <a:spcBef>
                    <a:spcPct val="0"/>
                  </a:spcBef>
                  <a:buFontTx/>
                  <a:buNone/>
                </a:pPr>
                <a:r>
                  <a:rPr lang="en-ZA" altLang="en-US" sz="1807" b="1" dirty="0">
                    <a:solidFill>
                      <a:schemeClr val="bg1"/>
                    </a:solidFill>
                  </a:rPr>
                  <a:t>people to</a:t>
                </a:r>
              </a:p>
              <a:p>
                <a:pPr algn="ctr" eaLnBrk="1" hangingPunct="1">
                  <a:spcBef>
                    <a:spcPct val="0"/>
                  </a:spcBef>
                  <a:buFontTx/>
                  <a:buNone/>
                </a:pPr>
                <a:r>
                  <a:rPr lang="en-ZA" altLang="en-US" sz="1807" b="1" dirty="0">
                    <a:solidFill>
                      <a:schemeClr val="bg1"/>
                    </a:solidFill>
                  </a:rPr>
                  <a:t>the cities</a:t>
                </a:r>
              </a:p>
            </p:txBody>
          </p:sp>
          <p:sp>
            <p:nvSpPr>
              <p:cNvPr id="22551" name="Rectangle 8">
                <a:extLst>
                  <a:ext uri="{FF2B5EF4-FFF2-40B4-BE49-F238E27FC236}">
                    <a16:creationId xmlns:a16="http://schemas.microsoft.com/office/drawing/2014/main" xmlns="" id="{412D8181-CCC6-448C-BB9A-EEB5CC7D01FC}"/>
                  </a:ext>
                </a:extLst>
              </p:cNvPr>
              <p:cNvSpPr>
                <a:spLocks noChangeArrowheads="1"/>
              </p:cNvSpPr>
              <p:nvPr/>
            </p:nvSpPr>
            <p:spPr bwMode="auto">
              <a:xfrm>
                <a:off x="0" y="3223415"/>
                <a:ext cx="1860527" cy="642942"/>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807" b="1" dirty="0">
                    <a:solidFill>
                      <a:schemeClr val="bg1"/>
                    </a:solidFill>
                  </a:rPr>
                  <a:t>PULL </a:t>
                </a:r>
              </a:p>
              <a:p>
                <a:pPr algn="ctr" eaLnBrk="1" hangingPunct="1">
                  <a:spcBef>
                    <a:spcPct val="0"/>
                  </a:spcBef>
                  <a:buFontTx/>
                  <a:buNone/>
                </a:pPr>
                <a:r>
                  <a:rPr lang="en-ZA" altLang="en-US" sz="1807" b="1" dirty="0">
                    <a:solidFill>
                      <a:schemeClr val="bg1"/>
                    </a:solidFill>
                  </a:rPr>
                  <a:t>FACTORS</a:t>
                </a:r>
              </a:p>
            </p:txBody>
          </p:sp>
        </p:grpSp>
        <p:grpSp>
          <p:nvGrpSpPr>
            <p:cNvPr id="7" name="Group 36">
              <a:extLst>
                <a:ext uri="{FF2B5EF4-FFF2-40B4-BE49-F238E27FC236}">
                  <a16:creationId xmlns:a16="http://schemas.microsoft.com/office/drawing/2014/main" xmlns="" id="{0E443823-B1DD-4A71-8AED-AE0386BD3B1D}"/>
                </a:ext>
              </a:extLst>
            </p:cNvPr>
            <p:cNvGrpSpPr>
              <a:grpSpLocks/>
            </p:cNvGrpSpPr>
            <p:nvPr/>
          </p:nvGrpSpPr>
          <p:grpSpPr bwMode="auto">
            <a:xfrm>
              <a:off x="3320383" y="2911889"/>
              <a:ext cx="1745699" cy="3164348"/>
              <a:chOff x="2003403" y="3223415"/>
              <a:chExt cx="1931965" cy="3500462"/>
            </a:xfrm>
          </p:grpSpPr>
          <p:sp>
            <p:nvSpPr>
              <p:cNvPr id="22546" name="Rectangle 8">
                <a:extLst>
                  <a:ext uri="{FF2B5EF4-FFF2-40B4-BE49-F238E27FC236}">
                    <a16:creationId xmlns:a16="http://schemas.microsoft.com/office/drawing/2014/main" xmlns="" id="{3B59B760-F4E6-4655-ADB7-523BE132F1B1}"/>
                  </a:ext>
                </a:extLst>
              </p:cNvPr>
              <p:cNvSpPr>
                <a:spLocks noChangeArrowheads="1"/>
              </p:cNvSpPr>
              <p:nvPr/>
            </p:nvSpPr>
            <p:spPr bwMode="auto">
              <a:xfrm>
                <a:off x="2003403" y="5152241"/>
                <a:ext cx="1860527" cy="1571636"/>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ZA" altLang="en-US" sz="1807" b="1">
                  <a:solidFill>
                    <a:schemeClr val="bg1"/>
                  </a:solidFill>
                </a:endParaRPr>
              </a:p>
              <a:p>
                <a:pPr algn="ctr" eaLnBrk="1" hangingPunct="1">
                  <a:spcBef>
                    <a:spcPct val="0"/>
                  </a:spcBef>
                  <a:buFontTx/>
                  <a:buNone/>
                </a:pPr>
                <a:endParaRPr lang="en-ZA" altLang="en-US" sz="1807" b="1">
                  <a:solidFill>
                    <a:schemeClr val="bg1"/>
                  </a:solidFill>
                </a:endParaRPr>
              </a:p>
              <a:p>
                <a:pPr algn="ctr" eaLnBrk="1" hangingPunct="1">
                  <a:spcBef>
                    <a:spcPct val="0"/>
                  </a:spcBef>
                  <a:buFontTx/>
                  <a:buNone/>
                </a:pPr>
                <a:r>
                  <a:rPr lang="en-ZA" altLang="en-US" sz="1807" b="1">
                    <a:solidFill>
                      <a:schemeClr val="bg1"/>
                    </a:solidFill>
                  </a:rPr>
                  <a:t>Mechanization</a:t>
                </a:r>
              </a:p>
              <a:p>
                <a:pPr algn="ctr" eaLnBrk="1" hangingPunct="1">
                  <a:spcBef>
                    <a:spcPct val="0"/>
                  </a:spcBef>
                  <a:buFontTx/>
                  <a:buNone/>
                </a:pPr>
                <a:r>
                  <a:rPr lang="en-ZA" altLang="en-US" sz="1807" b="1">
                    <a:solidFill>
                      <a:schemeClr val="bg1"/>
                    </a:solidFill>
                  </a:rPr>
                  <a:t>Low salaries</a:t>
                </a:r>
              </a:p>
              <a:p>
                <a:pPr algn="ctr" eaLnBrk="1" hangingPunct="1">
                  <a:spcBef>
                    <a:spcPct val="0"/>
                  </a:spcBef>
                  <a:buFontTx/>
                  <a:buNone/>
                </a:pPr>
                <a:r>
                  <a:rPr lang="en-ZA" altLang="en-US" sz="1807" b="1">
                    <a:solidFill>
                      <a:schemeClr val="bg1"/>
                    </a:solidFill>
                  </a:rPr>
                  <a:t>Droughts</a:t>
                </a:r>
              </a:p>
              <a:p>
                <a:pPr algn="ctr" eaLnBrk="1" hangingPunct="1">
                  <a:spcBef>
                    <a:spcPct val="0"/>
                  </a:spcBef>
                  <a:buFontTx/>
                  <a:buNone/>
                </a:pPr>
                <a:r>
                  <a:rPr lang="en-ZA" altLang="en-US" sz="1807" b="1">
                    <a:solidFill>
                      <a:schemeClr val="bg1"/>
                    </a:solidFill>
                  </a:rPr>
                  <a:t>Crime</a:t>
                </a:r>
              </a:p>
              <a:p>
                <a:pPr algn="ctr" eaLnBrk="1" hangingPunct="1">
                  <a:spcBef>
                    <a:spcPct val="0"/>
                  </a:spcBef>
                  <a:buFontTx/>
                  <a:buNone/>
                </a:pPr>
                <a:r>
                  <a:rPr lang="en-ZA" altLang="en-US" sz="1807" b="1">
                    <a:solidFill>
                      <a:schemeClr val="bg1"/>
                    </a:solidFill>
                  </a:rPr>
                  <a:t>Unemployment</a:t>
                </a:r>
              </a:p>
              <a:p>
                <a:pPr algn="ctr" eaLnBrk="1" hangingPunct="1">
                  <a:spcBef>
                    <a:spcPct val="0"/>
                  </a:spcBef>
                  <a:buFontTx/>
                  <a:buNone/>
                </a:pPr>
                <a:endParaRPr lang="en-ZA" altLang="en-US" sz="2169" b="1">
                  <a:solidFill>
                    <a:schemeClr val="bg1"/>
                  </a:solidFill>
                </a:endParaRPr>
              </a:p>
              <a:p>
                <a:pPr algn="ctr" eaLnBrk="1" hangingPunct="1">
                  <a:spcBef>
                    <a:spcPct val="0"/>
                  </a:spcBef>
                  <a:buFontTx/>
                  <a:buNone/>
                </a:pPr>
                <a:endParaRPr lang="en-ZA" altLang="en-US" sz="2169" b="1">
                  <a:solidFill>
                    <a:schemeClr val="bg1"/>
                  </a:solidFill>
                </a:endParaRPr>
              </a:p>
            </p:txBody>
          </p:sp>
          <p:sp>
            <p:nvSpPr>
              <p:cNvPr id="22547" name="Rectangle 8">
                <a:extLst>
                  <a:ext uri="{FF2B5EF4-FFF2-40B4-BE49-F238E27FC236}">
                    <a16:creationId xmlns:a16="http://schemas.microsoft.com/office/drawing/2014/main" xmlns="" id="{2BAA219F-6B65-477C-B811-0AABA774DECF}"/>
                  </a:ext>
                </a:extLst>
              </p:cNvPr>
              <p:cNvSpPr>
                <a:spLocks noChangeArrowheads="1"/>
              </p:cNvSpPr>
              <p:nvPr/>
            </p:nvSpPr>
            <p:spPr bwMode="auto">
              <a:xfrm>
                <a:off x="2003403" y="4009233"/>
                <a:ext cx="1931965" cy="1000132"/>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807" b="1" u="sng">
                    <a:solidFill>
                      <a:schemeClr val="bg1"/>
                    </a:solidFill>
                  </a:rPr>
                  <a:t>FORCE</a:t>
                </a:r>
                <a:r>
                  <a:rPr lang="en-ZA" altLang="en-US" sz="1807" b="1">
                    <a:solidFill>
                      <a:schemeClr val="bg1"/>
                    </a:solidFill>
                  </a:rPr>
                  <a:t> </a:t>
                </a:r>
              </a:p>
              <a:p>
                <a:pPr algn="ctr" eaLnBrk="1" hangingPunct="1">
                  <a:spcBef>
                    <a:spcPct val="0"/>
                  </a:spcBef>
                  <a:buFontTx/>
                  <a:buNone/>
                </a:pPr>
                <a:r>
                  <a:rPr lang="en-ZA" altLang="en-US" sz="1807" b="1">
                    <a:solidFill>
                      <a:schemeClr val="bg1"/>
                    </a:solidFill>
                  </a:rPr>
                  <a:t>people to</a:t>
                </a:r>
              </a:p>
              <a:p>
                <a:pPr algn="ctr" eaLnBrk="1" hangingPunct="1">
                  <a:spcBef>
                    <a:spcPct val="0"/>
                  </a:spcBef>
                  <a:buFontTx/>
                  <a:buNone/>
                </a:pPr>
                <a:r>
                  <a:rPr lang="en-ZA" altLang="en-US" sz="1807" b="1">
                    <a:solidFill>
                      <a:schemeClr val="bg1"/>
                    </a:solidFill>
                  </a:rPr>
                  <a:t>the cities</a:t>
                </a:r>
              </a:p>
            </p:txBody>
          </p:sp>
          <p:sp>
            <p:nvSpPr>
              <p:cNvPr id="22548" name="Rectangle 8">
                <a:extLst>
                  <a:ext uri="{FF2B5EF4-FFF2-40B4-BE49-F238E27FC236}">
                    <a16:creationId xmlns:a16="http://schemas.microsoft.com/office/drawing/2014/main" xmlns="" id="{5CFEBFF8-A8F1-4F63-A711-32B9892CF948}"/>
                  </a:ext>
                </a:extLst>
              </p:cNvPr>
              <p:cNvSpPr>
                <a:spLocks noChangeArrowheads="1"/>
              </p:cNvSpPr>
              <p:nvPr/>
            </p:nvSpPr>
            <p:spPr bwMode="auto">
              <a:xfrm>
                <a:off x="2003403" y="3223415"/>
                <a:ext cx="1860527" cy="642942"/>
              </a:xfrm>
              <a:prstGeom prst="rect">
                <a:avLst/>
              </a:prstGeom>
              <a:solidFill>
                <a:srgbClr val="0000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ZA" altLang="en-US" sz="1807" b="1" dirty="0">
                    <a:solidFill>
                      <a:schemeClr val="bg1"/>
                    </a:solidFill>
                  </a:rPr>
                  <a:t>PUSH</a:t>
                </a:r>
              </a:p>
              <a:p>
                <a:pPr algn="ctr" eaLnBrk="1" hangingPunct="1">
                  <a:spcBef>
                    <a:spcPct val="0"/>
                  </a:spcBef>
                  <a:buFontTx/>
                  <a:buNone/>
                </a:pPr>
                <a:r>
                  <a:rPr lang="en-ZA" altLang="en-US" sz="1807" b="1" dirty="0">
                    <a:solidFill>
                      <a:schemeClr val="bg1"/>
                    </a:solidFill>
                  </a:rPr>
                  <a:t>FACTORS</a:t>
                </a:r>
              </a:p>
            </p:txBody>
          </p:sp>
        </p:grpSp>
      </p:grpSp>
      <p:grpSp>
        <p:nvGrpSpPr>
          <p:cNvPr id="9" name="Group 8">
            <a:extLst>
              <a:ext uri="{FF2B5EF4-FFF2-40B4-BE49-F238E27FC236}">
                <a16:creationId xmlns:a16="http://schemas.microsoft.com/office/drawing/2014/main" xmlns="" id="{009F5797-34AB-4892-9AA1-231ECED98AEE}"/>
              </a:ext>
            </a:extLst>
          </p:cNvPr>
          <p:cNvGrpSpPr/>
          <p:nvPr/>
        </p:nvGrpSpPr>
        <p:grpSpPr>
          <a:xfrm>
            <a:off x="4224431" y="1222948"/>
            <a:ext cx="3218856" cy="4777362"/>
            <a:chOff x="4482269" y="1685453"/>
            <a:chExt cx="3218856" cy="4777362"/>
          </a:xfrm>
        </p:grpSpPr>
        <p:grpSp>
          <p:nvGrpSpPr>
            <p:cNvPr id="22532" name="Group 5">
              <a:extLst>
                <a:ext uri="{FF2B5EF4-FFF2-40B4-BE49-F238E27FC236}">
                  <a16:creationId xmlns:a16="http://schemas.microsoft.com/office/drawing/2014/main" xmlns="" id="{5B0ECF17-9BCB-4B93-AC52-F62BAB7EF8C3}"/>
                </a:ext>
              </a:extLst>
            </p:cNvPr>
            <p:cNvGrpSpPr>
              <a:grpSpLocks/>
            </p:cNvGrpSpPr>
            <p:nvPr/>
          </p:nvGrpSpPr>
          <p:grpSpPr bwMode="auto">
            <a:xfrm>
              <a:off x="5450509" y="2008200"/>
              <a:ext cx="1824592" cy="1603690"/>
              <a:chOff x="2290" y="1165"/>
              <a:chExt cx="1169" cy="1138"/>
            </a:xfrm>
          </p:grpSpPr>
          <p:pic>
            <p:nvPicPr>
              <p:cNvPr id="22556" name="Picture 6" descr="bd05725_">
                <a:extLst>
                  <a:ext uri="{FF2B5EF4-FFF2-40B4-BE49-F238E27FC236}">
                    <a16:creationId xmlns:a16="http://schemas.microsoft.com/office/drawing/2014/main" xmlns="" id="{733D6859-4B1B-4CAB-9F05-7D7AE75DF2D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0" y="1165"/>
                <a:ext cx="1169" cy="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7" name="AutoShape 7">
                <a:extLst>
                  <a:ext uri="{FF2B5EF4-FFF2-40B4-BE49-F238E27FC236}">
                    <a16:creationId xmlns:a16="http://schemas.microsoft.com/office/drawing/2014/main" xmlns="" id="{EAAA1677-6B1C-42EA-84B3-43A5802A1E7E}"/>
                  </a:ext>
                </a:extLst>
              </p:cNvPr>
              <p:cNvSpPr>
                <a:spLocks noChangeArrowheads="1"/>
              </p:cNvSpPr>
              <p:nvPr/>
            </p:nvSpPr>
            <p:spPr bwMode="auto">
              <a:xfrm>
                <a:off x="2301" y="1898"/>
                <a:ext cx="1116" cy="405"/>
              </a:xfrm>
              <a:prstGeom prst="leftArrow">
                <a:avLst>
                  <a:gd name="adj1" fmla="val 50000"/>
                  <a:gd name="adj2" fmla="val 164287"/>
                </a:avLst>
              </a:prstGeom>
              <a:solidFill>
                <a:srgbClr val="FF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169" b="1" dirty="0">
                    <a:solidFill>
                      <a:schemeClr val="bg1"/>
                    </a:solidFill>
                  </a:rPr>
                  <a:t>TO CITY</a:t>
                </a:r>
              </a:p>
            </p:txBody>
          </p:sp>
        </p:grpSp>
        <p:sp>
          <p:nvSpPr>
            <p:cNvPr id="8" name="Rectangle 10">
              <a:extLst>
                <a:ext uri="{FF2B5EF4-FFF2-40B4-BE49-F238E27FC236}">
                  <a16:creationId xmlns:a16="http://schemas.microsoft.com/office/drawing/2014/main" xmlns="" id="{F5EF285E-8E39-4391-AD86-0B3B8B74DD1D}"/>
                </a:ext>
              </a:extLst>
            </p:cNvPr>
            <p:cNvSpPr>
              <a:spLocks noChangeArrowheads="1"/>
            </p:cNvSpPr>
            <p:nvPr/>
          </p:nvSpPr>
          <p:spPr bwMode="auto">
            <a:xfrm>
              <a:off x="5408192" y="4074493"/>
              <a:ext cx="2150208" cy="2388322"/>
            </a:xfrm>
            <a:prstGeom prst="rect">
              <a:avLst/>
            </a:prstGeom>
            <a:solidFill>
              <a:srgbClr val="008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ZA" altLang="en-US" sz="2169" b="1" dirty="0"/>
            </a:p>
            <a:p>
              <a:pPr algn="ctr" eaLnBrk="1" hangingPunct="1">
                <a:spcBef>
                  <a:spcPct val="0"/>
                </a:spcBef>
                <a:buFontTx/>
                <a:buNone/>
              </a:pPr>
              <a:r>
                <a:rPr lang="en-ZA" altLang="en-US" sz="2169" b="1" dirty="0">
                  <a:solidFill>
                    <a:schemeClr val="bg1"/>
                  </a:solidFill>
                </a:rPr>
                <a:t>WHAT CAN </a:t>
              </a:r>
            </a:p>
            <a:p>
              <a:pPr algn="ctr" eaLnBrk="1" hangingPunct="1">
                <a:spcBef>
                  <a:spcPct val="0"/>
                </a:spcBef>
                <a:buFontTx/>
                <a:buNone/>
              </a:pPr>
              <a:r>
                <a:rPr lang="en-ZA" altLang="en-US" sz="2169" b="1" dirty="0">
                  <a:solidFill>
                    <a:schemeClr val="bg1"/>
                  </a:solidFill>
                </a:rPr>
                <a:t>BE DONE?</a:t>
              </a:r>
            </a:p>
            <a:p>
              <a:pPr algn="ctr" eaLnBrk="1" hangingPunct="1">
                <a:spcBef>
                  <a:spcPct val="0"/>
                </a:spcBef>
              </a:pPr>
              <a:r>
                <a:rPr lang="en-ZA" altLang="en-US" sz="1807" b="1" dirty="0">
                  <a:solidFill>
                    <a:schemeClr val="bg1"/>
                  </a:solidFill>
                </a:rPr>
                <a:t>Advertise town</a:t>
              </a:r>
            </a:p>
            <a:p>
              <a:pPr algn="ctr" eaLnBrk="1" hangingPunct="1">
                <a:spcBef>
                  <a:spcPct val="0"/>
                </a:spcBef>
              </a:pPr>
              <a:r>
                <a:rPr lang="en-ZA" altLang="en-US" sz="1807" b="1" dirty="0">
                  <a:solidFill>
                    <a:schemeClr val="bg1"/>
                  </a:solidFill>
                </a:rPr>
                <a:t>Recreation</a:t>
              </a:r>
            </a:p>
            <a:p>
              <a:pPr algn="ctr" eaLnBrk="1" hangingPunct="1">
                <a:spcBef>
                  <a:spcPct val="0"/>
                </a:spcBef>
              </a:pPr>
              <a:r>
                <a:rPr lang="en-ZA" altLang="en-US" sz="1807" b="1" dirty="0">
                  <a:solidFill>
                    <a:schemeClr val="bg1"/>
                  </a:solidFill>
                </a:rPr>
                <a:t>Tourism</a:t>
              </a:r>
            </a:p>
            <a:p>
              <a:pPr algn="ctr" eaLnBrk="1" hangingPunct="1">
                <a:spcBef>
                  <a:spcPct val="0"/>
                </a:spcBef>
              </a:pPr>
              <a:r>
                <a:rPr lang="en-ZA" altLang="en-US" sz="1807" b="1" dirty="0">
                  <a:solidFill>
                    <a:schemeClr val="bg1"/>
                  </a:solidFill>
                </a:rPr>
                <a:t>Restore buildings</a:t>
              </a:r>
            </a:p>
            <a:p>
              <a:pPr algn="ctr" eaLnBrk="1" hangingPunct="1">
                <a:spcBef>
                  <a:spcPct val="0"/>
                </a:spcBef>
              </a:pPr>
              <a:r>
                <a:rPr lang="en-ZA" altLang="en-US" sz="1807" b="1" dirty="0">
                  <a:solidFill>
                    <a:schemeClr val="bg1"/>
                  </a:solidFill>
                </a:rPr>
                <a:t>Rural schools</a:t>
              </a:r>
            </a:p>
            <a:p>
              <a:pPr algn="ctr" eaLnBrk="1" hangingPunct="1">
                <a:spcBef>
                  <a:spcPct val="0"/>
                </a:spcBef>
              </a:pPr>
              <a:r>
                <a:rPr lang="en-ZA" altLang="en-US" sz="1807" b="1" dirty="0">
                  <a:solidFill>
                    <a:schemeClr val="bg1"/>
                  </a:solidFill>
                </a:rPr>
                <a:t>Cheap Indus sites</a:t>
              </a:r>
            </a:p>
            <a:p>
              <a:pPr algn="ctr" eaLnBrk="1" hangingPunct="1">
                <a:spcBef>
                  <a:spcPct val="0"/>
                </a:spcBef>
                <a:buFontTx/>
                <a:buNone/>
              </a:pPr>
              <a:endParaRPr lang="en-GB" altLang="en-US" sz="2169" b="1" dirty="0"/>
            </a:p>
          </p:txBody>
        </p:sp>
        <p:sp>
          <p:nvSpPr>
            <p:cNvPr id="22538" name="Down Arrow 26">
              <a:extLst>
                <a:ext uri="{FF2B5EF4-FFF2-40B4-BE49-F238E27FC236}">
                  <a16:creationId xmlns:a16="http://schemas.microsoft.com/office/drawing/2014/main" xmlns="" id="{80CDB78C-FF97-4CF0-93F4-0E1526D112AE}"/>
                </a:ext>
              </a:extLst>
            </p:cNvPr>
            <p:cNvSpPr>
              <a:spLocks noChangeArrowheads="1"/>
            </p:cNvSpPr>
            <p:nvPr/>
          </p:nvSpPr>
          <p:spPr bwMode="auto">
            <a:xfrm>
              <a:off x="6225099" y="3752463"/>
              <a:ext cx="258197" cy="322747"/>
            </a:xfrm>
            <a:prstGeom prst="downArrow">
              <a:avLst>
                <a:gd name="adj1" fmla="val 50000"/>
                <a:gd name="adj2" fmla="val 50000"/>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26"/>
            </a:p>
          </p:txBody>
        </p:sp>
        <p:sp>
          <p:nvSpPr>
            <p:cNvPr id="22539" name="Right Arrow 27">
              <a:extLst>
                <a:ext uri="{FF2B5EF4-FFF2-40B4-BE49-F238E27FC236}">
                  <a16:creationId xmlns:a16="http://schemas.microsoft.com/office/drawing/2014/main" xmlns="" id="{62446240-EAC0-4647-9AF9-45CB37DD2DF5}"/>
                </a:ext>
              </a:extLst>
            </p:cNvPr>
            <p:cNvSpPr>
              <a:spLocks noChangeArrowheads="1"/>
            </p:cNvSpPr>
            <p:nvPr/>
          </p:nvSpPr>
          <p:spPr bwMode="auto">
            <a:xfrm>
              <a:off x="7128789" y="2460044"/>
              <a:ext cx="572336" cy="292623"/>
            </a:xfrm>
            <a:prstGeom prst="rightArrow">
              <a:avLst>
                <a:gd name="adj1" fmla="val 50000"/>
                <a:gd name="adj2" fmla="val 49929"/>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26"/>
            </a:p>
          </p:txBody>
        </p:sp>
        <p:sp>
          <p:nvSpPr>
            <p:cNvPr id="22540" name="Right Arrow 28">
              <a:extLst>
                <a:ext uri="{FF2B5EF4-FFF2-40B4-BE49-F238E27FC236}">
                  <a16:creationId xmlns:a16="http://schemas.microsoft.com/office/drawing/2014/main" xmlns="" id="{E7A497F9-8E1C-4C72-8EDD-C7218409FFA1}"/>
                </a:ext>
              </a:extLst>
            </p:cNvPr>
            <p:cNvSpPr>
              <a:spLocks noChangeArrowheads="1"/>
            </p:cNvSpPr>
            <p:nvPr/>
          </p:nvSpPr>
          <p:spPr bwMode="auto">
            <a:xfrm rot="10800000" flipV="1">
              <a:off x="4482269" y="2330946"/>
              <a:ext cx="1338322" cy="322746"/>
            </a:xfrm>
            <a:prstGeom prst="rightArrow">
              <a:avLst>
                <a:gd name="adj1" fmla="val 50000"/>
                <a:gd name="adj2" fmla="val 49971"/>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26"/>
            </a:p>
          </p:txBody>
        </p:sp>
        <p:sp>
          <p:nvSpPr>
            <p:cNvPr id="22541" name="Right Arrow 30">
              <a:extLst>
                <a:ext uri="{FF2B5EF4-FFF2-40B4-BE49-F238E27FC236}">
                  <a16:creationId xmlns:a16="http://schemas.microsoft.com/office/drawing/2014/main" xmlns="" id="{2D9F8506-FC5D-44DB-80EC-1F0EE1079AF0}"/>
                </a:ext>
              </a:extLst>
            </p:cNvPr>
            <p:cNvSpPr>
              <a:spLocks noChangeArrowheads="1"/>
            </p:cNvSpPr>
            <p:nvPr/>
          </p:nvSpPr>
          <p:spPr bwMode="auto">
            <a:xfrm rot="16200000">
              <a:off x="6326227" y="1713425"/>
              <a:ext cx="378689" cy="322746"/>
            </a:xfrm>
            <a:prstGeom prst="rightArrow">
              <a:avLst>
                <a:gd name="adj1" fmla="val 50000"/>
                <a:gd name="adj2" fmla="val 50024"/>
              </a:avLst>
            </a:prstGeom>
            <a:solidFill>
              <a:schemeClr val="tx1"/>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626"/>
            </a:p>
          </p:txBody>
        </p:sp>
      </p:grpSp>
      <p:sp>
        <p:nvSpPr>
          <p:cNvPr id="22542" name="Left Arrow 33">
            <a:extLst>
              <a:ext uri="{FF2B5EF4-FFF2-40B4-BE49-F238E27FC236}">
                <a16:creationId xmlns:a16="http://schemas.microsoft.com/office/drawing/2014/main" xmlns="" id="{9A94B4AF-D80F-4670-9702-F8BF05474045}"/>
              </a:ext>
            </a:extLst>
          </p:cNvPr>
          <p:cNvSpPr>
            <a:spLocks noChangeArrowheads="1"/>
          </p:cNvSpPr>
          <p:nvPr/>
        </p:nvSpPr>
        <p:spPr bwMode="auto">
          <a:xfrm>
            <a:off x="3950255" y="18536"/>
            <a:ext cx="4261038" cy="1661561"/>
          </a:xfrm>
          <a:prstGeom prst="leftArrow">
            <a:avLst>
              <a:gd name="adj1" fmla="val 50000"/>
              <a:gd name="adj2" fmla="val 49958"/>
            </a:avLst>
          </a:prstGeom>
          <a:solidFill>
            <a:srgbClr val="7030A0"/>
          </a:solidFill>
          <a:ln w="9525" algn="ctr">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ZA" altLang="en-US" sz="1807" b="1" dirty="0">
                <a:solidFill>
                  <a:schemeClr val="bg1"/>
                </a:solidFill>
              </a:rPr>
              <a:t>RURAL-URBAN MIGRATION: Movement from rural to urban areas</a:t>
            </a:r>
          </a:p>
        </p:txBody>
      </p:sp>
      <p:pic>
        <p:nvPicPr>
          <p:cNvPr id="22543" name="Picture 43">
            <a:extLst>
              <a:ext uri="{FF2B5EF4-FFF2-40B4-BE49-F238E27FC236}">
                <a16:creationId xmlns:a16="http://schemas.microsoft.com/office/drawing/2014/main" xmlns="" id="{A4FB2613-EC90-4B2D-9A44-D57D219121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4732" y="217415"/>
            <a:ext cx="2447134" cy="1194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44" name="Picture 41">
            <a:extLst>
              <a:ext uri="{FF2B5EF4-FFF2-40B4-BE49-F238E27FC236}">
                <a16:creationId xmlns:a16="http://schemas.microsoft.com/office/drawing/2014/main" xmlns="" id="{ECB48636-FF95-4B67-93C8-0E81B055F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254" y="231205"/>
            <a:ext cx="2632176" cy="1292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fresh approach to land reform">
            <a:extLst>
              <a:ext uri="{FF2B5EF4-FFF2-40B4-BE49-F238E27FC236}">
                <a16:creationId xmlns:a16="http://schemas.microsoft.com/office/drawing/2014/main" xmlns="" id="{FBF33264-4BD3-4BFF-A8D7-4995A192F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0320" y="1340528"/>
            <a:ext cx="4352336" cy="18054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xmlns="" id="{81F5F786-C23D-4017-B739-7087BF37BD4D}"/>
              </a:ext>
            </a:extLst>
          </p:cNvPr>
          <p:cNvSpPr/>
          <p:nvPr/>
        </p:nvSpPr>
        <p:spPr>
          <a:xfrm>
            <a:off x="559294" y="359546"/>
            <a:ext cx="2292928" cy="6747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600" dirty="0">
                <a:ln w="0"/>
                <a:solidFill>
                  <a:schemeClr val="tx1"/>
                </a:solidFill>
                <a:effectLst>
                  <a:outerShdw blurRad="38100" dist="19050" dir="2700000" algn="tl" rotWithShape="0">
                    <a:schemeClr val="dk1">
                      <a:alpha val="40000"/>
                    </a:schemeClr>
                  </a:outerShdw>
                </a:effectLst>
              </a:rPr>
              <a:t>Social Justice Issues</a:t>
            </a:r>
          </a:p>
        </p:txBody>
      </p:sp>
      <p:sp>
        <p:nvSpPr>
          <p:cNvPr id="7" name="Rectangle: Rounded Corners 6">
            <a:extLst>
              <a:ext uri="{FF2B5EF4-FFF2-40B4-BE49-F238E27FC236}">
                <a16:creationId xmlns:a16="http://schemas.microsoft.com/office/drawing/2014/main" xmlns="" id="{E6008AB5-CE93-445A-B06A-4097EDEE9469}"/>
              </a:ext>
            </a:extLst>
          </p:cNvPr>
          <p:cNvSpPr/>
          <p:nvPr/>
        </p:nvSpPr>
        <p:spPr>
          <a:xfrm>
            <a:off x="8798426" y="999846"/>
            <a:ext cx="1924347" cy="375083"/>
          </a:xfrm>
          <a:prstGeom prst="roundRect">
            <a:avLst>
              <a:gd name="adj" fmla="val 3816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0"/>
                <a:solidFill>
                  <a:schemeClr val="tx1"/>
                </a:solidFill>
                <a:effectLst>
                  <a:outerShdw blurRad="38100" dist="19050" dir="2700000" algn="tl" rotWithShape="0">
                    <a:schemeClr val="dk1">
                      <a:alpha val="40000"/>
                    </a:schemeClr>
                  </a:outerShdw>
                </a:effectLst>
              </a:rPr>
              <a:t>Land Reform</a:t>
            </a:r>
          </a:p>
        </p:txBody>
      </p:sp>
      <p:sp>
        <p:nvSpPr>
          <p:cNvPr id="8" name="Rectangle: Rounded Corners 7">
            <a:extLst>
              <a:ext uri="{FF2B5EF4-FFF2-40B4-BE49-F238E27FC236}">
                <a16:creationId xmlns:a16="http://schemas.microsoft.com/office/drawing/2014/main" xmlns="" id="{C7A4F040-BEE8-4400-9706-4A56F839EDE4}"/>
              </a:ext>
            </a:extLst>
          </p:cNvPr>
          <p:cNvSpPr/>
          <p:nvPr/>
        </p:nvSpPr>
        <p:spPr>
          <a:xfrm>
            <a:off x="8077120" y="166457"/>
            <a:ext cx="3701989" cy="51046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n w="0"/>
                <a:solidFill>
                  <a:schemeClr val="tx1"/>
                </a:solidFill>
                <a:effectLst>
                  <a:outerShdw blurRad="38100" dist="19050" dir="2700000" algn="tl" rotWithShape="0">
                    <a:schemeClr val="dk1">
                      <a:alpha val="40000"/>
                    </a:schemeClr>
                  </a:outerShdw>
                </a:effectLst>
              </a:rPr>
              <a:t>Strategies to encourage people to stay in rural areas</a:t>
            </a:r>
          </a:p>
        </p:txBody>
      </p:sp>
      <p:pic>
        <p:nvPicPr>
          <p:cNvPr id="1030" name="Picture 6" descr="Business Insider">
            <a:extLst>
              <a:ext uri="{FF2B5EF4-FFF2-40B4-BE49-F238E27FC236}">
                <a16:creationId xmlns:a16="http://schemas.microsoft.com/office/drawing/2014/main" xmlns="" id="{4BFF6B44-86C2-4A65-A0CC-A7CD21360D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452" y="1242874"/>
            <a:ext cx="3964421" cy="226380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xmlns="" id="{D310A853-3190-4C94-8F53-7ADC88157968}"/>
              </a:ext>
            </a:extLst>
          </p:cNvPr>
          <p:cNvSpPr/>
          <p:nvPr/>
        </p:nvSpPr>
        <p:spPr>
          <a:xfrm>
            <a:off x="350158" y="3972757"/>
            <a:ext cx="4489142" cy="26455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285750">
              <a:buFont typeface="Wingdings" panose="05000000000000000000" pitchFamily="2" charset="2"/>
              <a:buChar char="§"/>
            </a:pPr>
            <a:r>
              <a:rPr lang="en-ZA" dirty="0">
                <a:ln w="0"/>
                <a:solidFill>
                  <a:schemeClr val="tx1"/>
                </a:solidFill>
                <a:effectLst>
                  <a:outerShdw blurRad="38100" dist="19050" dir="2700000" algn="tl" rotWithShape="0">
                    <a:schemeClr val="dk1">
                      <a:alpha val="40000"/>
                    </a:schemeClr>
                  </a:outerShdw>
                </a:effectLst>
              </a:rPr>
              <a:t>Access to land</a:t>
            </a:r>
          </a:p>
          <a:p>
            <a:pPr marL="285750" indent="-285750">
              <a:buFont typeface="Wingdings" panose="05000000000000000000" pitchFamily="2" charset="2"/>
              <a:buChar char="§"/>
            </a:pPr>
            <a:r>
              <a:rPr lang="en-ZA" dirty="0">
                <a:ln w="0"/>
                <a:solidFill>
                  <a:schemeClr val="tx1"/>
                </a:solidFill>
                <a:effectLst>
                  <a:outerShdw blurRad="38100" dist="19050" dir="2700000" algn="tl" rotWithShape="0">
                    <a:schemeClr val="dk1">
                      <a:alpha val="40000"/>
                    </a:schemeClr>
                  </a:outerShdw>
                </a:effectLst>
              </a:rPr>
              <a:t>Poverty and the lack of access to resources hinder access to social justice.</a:t>
            </a:r>
          </a:p>
          <a:p>
            <a:pPr marL="285750" indent="-285750">
              <a:buFont typeface="Wingdings" panose="05000000000000000000" pitchFamily="2" charset="2"/>
              <a:buChar char="§"/>
            </a:pPr>
            <a:r>
              <a:rPr lang="en-ZA" dirty="0">
                <a:ln w="0"/>
                <a:solidFill>
                  <a:schemeClr val="tx1"/>
                </a:solidFill>
                <a:effectLst>
                  <a:outerShdw blurRad="38100" dist="19050" dir="2700000" algn="tl" rotWithShape="0">
                    <a:schemeClr val="dk1">
                      <a:alpha val="40000"/>
                    </a:schemeClr>
                  </a:outerShdw>
                </a:effectLst>
              </a:rPr>
              <a:t>Basic needs(</a:t>
            </a:r>
            <a:r>
              <a:rPr lang="en-ZA" dirty="0" err="1">
                <a:ln w="0"/>
                <a:solidFill>
                  <a:schemeClr val="tx1"/>
                </a:solidFill>
                <a:effectLst>
                  <a:outerShdw blurRad="38100" dist="19050" dir="2700000" algn="tl" rotWithShape="0">
                    <a:schemeClr val="dk1">
                      <a:alpha val="40000"/>
                    </a:schemeClr>
                  </a:outerShdw>
                </a:effectLst>
              </a:rPr>
              <a:t>Food,shelter,clothing</a:t>
            </a:r>
            <a:r>
              <a:rPr lang="en-ZA" dirty="0">
                <a:ln w="0"/>
                <a:solidFill>
                  <a:schemeClr val="tx1"/>
                </a:solidFill>
                <a:effectLst>
                  <a:outerShdw blurRad="38100" dist="19050" dir="2700000" algn="tl" rotWithShape="0">
                    <a:schemeClr val="dk1">
                      <a:alpha val="40000"/>
                    </a:schemeClr>
                  </a:outerShdw>
                </a:effectLst>
              </a:rPr>
              <a:t> and clean running water must be satisfied before any development can happen.</a:t>
            </a:r>
          </a:p>
          <a:p>
            <a:pPr marL="285750" indent="-285750">
              <a:buFont typeface="Wingdings" panose="05000000000000000000" pitchFamily="2" charset="2"/>
              <a:buChar char="§"/>
            </a:pPr>
            <a:r>
              <a:rPr lang="en-ZA" dirty="0">
                <a:ln w="0"/>
                <a:solidFill>
                  <a:schemeClr val="tx1"/>
                </a:solidFill>
                <a:effectLst>
                  <a:outerShdw blurRad="38100" dist="19050" dir="2700000" algn="tl" rotWithShape="0">
                    <a:schemeClr val="dk1">
                      <a:alpha val="40000"/>
                    </a:schemeClr>
                  </a:outerShdw>
                </a:effectLst>
              </a:rPr>
              <a:t>Improve services </a:t>
            </a:r>
            <a:r>
              <a:rPr lang="en-ZA" dirty="0" err="1">
                <a:ln w="0"/>
                <a:solidFill>
                  <a:schemeClr val="tx1"/>
                </a:solidFill>
                <a:effectLst>
                  <a:outerShdw blurRad="38100" dist="19050" dir="2700000" algn="tl" rotWithShape="0">
                    <a:schemeClr val="dk1">
                      <a:alpha val="40000"/>
                    </a:schemeClr>
                  </a:outerShdw>
                </a:effectLst>
              </a:rPr>
              <a:t>eg</a:t>
            </a:r>
            <a:r>
              <a:rPr lang="en-ZA" dirty="0">
                <a:ln w="0"/>
                <a:solidFill>
                  <a:schemeClr val="tx1"/>
                </a:solidFill>
                <a:effectLst>
                  <a:outerShdw blurRad="38100" dist="19050" dir="2700000" algn="tl" rotWithShape="0">
                    <a:schemeClr val="dk1">
                      <a:alpha val="40000"/>
                    </a:schemeClr>
                  </a:outerShdw>
                </a:effectLst>
              </a:rPr>
              <a:t> Electricity and roads</a:t>
            </a:r>
          </a:p>
          <a:p>
            <a:pPr marL="285750" indent="-285750">
              <a:buFont typeface="Wingdings" panose="05000000000000000000" pitchFamily="2" charset="2"/>
              <a:buChar char="§"/>
            </a:pPr>
            <a:endParaRPr lang="en-ZA" dirty="0">
              <a:ln w="0"/>
              <a:solidFill>
                <a:schemeClr val="tx1"/>
              </a:solidFill>
              <a:effectLst>
                <a:outerShdw blurRad="38100" dist="19050" dir="2700000" algn="tl" rotWithShape="0">
                  <a:schemeClr val="dk1">
                    <a:alpha val="40000"/>
                  </a:schemeClr>
                </a:outerShdw>
              </a:effectLst>
            </a:endParaRPr>
          </a:p>
          <a:p>
            <a:pPr marL="285750" indent="-285750">
              <a:buFont typeface="Wingdings" panose="05000000000000000000" pitchFamily="2" charset="2"/>
              <a:buChar char="§"/>
            </a:pPr>
            <a:endParaRPr lang="en-ZA" dirty="0">
              <a:ln w="0"/>
              <a:solidFill>
                <a:schemeClr val="tx1"/>
              </a:solidFill>
              <a:effectLst>
                <a:outerShdw blurRad="38100" dist="19050" dir="2700000" algn="tl" rotWithShape="0">
                  <a:schemeClr val="dk1">
                    <a:alpha val="40000"/>
                  </a:schemeClr>
                </a:outerShdw>
              </a:effectLst>
            </a:endParaRPr>
          </a:p>
          <a:p>
            <a:endParaRPr lang="en-ZA" dirty="0">
              <a:ln w="0"/>
              <a:solidFill>
                <a:schemeClr val="tx1"/>
              </a:solidFill>
              <a:effectLst>
                <a:outerShdw blurRad="38100" dist="19050" dir="2700000" algn="tl" rotWithShape="0">
                  <a:schemeClr val="dk1">
                    <a:alpha val="40000"/>
                  </a:schemeClr>
                </a:outerShdw>
              </a:effectLst>
            </a:endParaRPr>
          </a:p>
          <a:p>
            <a:endParaRPr lang="en-ZA" dirty="0">
              <a:ln w="0"/>
              <a:solidFill>
                <a:schemeClr val="tx1"/>
              </a:solidFill>
              <a:effectLst>
                <a:outerShdw blurRad="38100" dist="19050" dir="2700000" algn="tl" rotWithShape="0">
                  <a:schemeClr val="dk1">
                    <a:alpha val="40000"/>
                  </a:schemeClr>
                </a:outerShdw>
              </a:effectLst>
            </a:endParaRPr>
          </a:p>
        </p:txBody>
      </p:sp>
      <p:sp>
        <p:nvSpPr>
          <p:cNvPr id="10" name="Rectangle: Rounded Corners 9">
            <a:extLst>
              <a:ext uri="{FF2B5EF4-FFF2-40B4-BE49-F238E27FC236}">
                <a16:creationId xmlns:a16="http://schemas.microsoft.com/office/drawing/2014/main" xmlns="" id="{9EB64342-D646-4EBF-A1CB-99CD26392690}"/>
              </a:ext>
            </a:extLst>
          </p:cNvPr>
          <p:cNvSpPr/>
          <p:nvPr/>
        </p:nvSpPr>
        <p:spPr>
          <a:xfrm>
            <a:off x="5164769" y="3329129"/>
            <a:ext cx="2077375" cy="14115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b="1" dirty="0">
                <a:ln w="0"/>
                <a:solidFill>
                  <a:schemeClr val="tx1"/>
                </a:solidFill>
                <a:effectLst>
                  <a:outerShdw blurRad="38100" dist="19050" dir="2700000" algn="tl" rotWithShape="0">
                    <a:schemeClr val="dk1">
                      <a:alpha val="40000"/>
                    </a:schemeClr>
                  </a:outerShdw>
                </a:effectLst>
              </a:rPr>
              <a:t>AGENDA 21 </a:t>
            </a:r>
            <a:r>
              <a:rPr lang="en-ZA" dirty="0">
                <a:ln w="0"/>
                <a:solidFill>
                  <a:schemeClr val="tx1"/>
                </a:solidFill>
                <a:effectLst>
                  <a:outerShdw blurRad="38100" dist="19050" dir="2700000" algn="tl" rotWithShape="0">
                    <a:schemeClr val="dk1">
                      <a:alpha val="40000"/>
                    </a:schemeClr>
                  </a:outerShdw>
                </a:effectLst>
              </a:rPr>
              <a:t>– is a broad strategy to develop rural areas.</a:t>
            </a:r>
          </a:p>
        </p:txBody>
      </p:sp>
      <p:sp>
        <p:nvSpPr>
          <p:cNvPr id="2" name="Rectangle: Rounded Corners 1">
            <a:extLst>
              <a:ext uri="{FF2B5EF4-FFF2-40B4-BE49-F238E27FC236}">
                <a16:creationId xmlns:a16="http://schemas.microsoft.com/office/drawing/2014/main" xmlns="" id="{20B3B633-0531-4B13-8555-D4F1385FEBDF}"/>
              </a:ext>
            </a:extLst>
          </p:cNvPr>
          <p:cNvSpPr/>
          <p:nvPr/>
        </p:nvSpPr>
        <p:spPr>
          <a:xfrm>
            <a:off x="7504505" y="3329129"/>
            <a:ext cx="4310705" cy="26455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ZA" dirty="0">
                <a:ln w="0"/>
                <a:solidFill>
                  <a:schemeClr val="tx1"/>
                </a:solidFill>
                <a:effectLst>
                  <a:outerShdw blurRad="38100" dist="19050" dir="2700000" algn="tl" rotWithShape="0">
                    <a:schemeClr val="dk1">
                      <a:alpha val="40000"/>
                    </a:schemeClr>
                  </a:outerShdw>
                </a:effectLst>
              </a:rPr>
              <a:t>In SA land is a highly contested resource.</a:t>
            </a:r>
          </a:p>
          <a:p>
            <a:r>
              <a:rPr lang="en-ZA" dirty="0">
                <a:ln w="0"/>
                <a:solidFill>
                  <a:schemeClr val="tx1"/>
                </a:solidFill>
                <a:effectLst>
                  <a:outerShdw blurRad="38100" dist="19050" dir="2700000" algn="tl" rotWithShape="0">
                    <a:schemeClr val="dk1">
                      <a:alpha val="40000"/>
                    </a:schemeClr>
                  </a:outerShdw>
                </a:effectLst>
              </a:rPr>
              <a:t>The current South African government aims to alleviate poverty especially in rural areas by transferring landownership to South Africans who have been denied access to this economic resource.</a:t>
            </a:r>
          </a:p>
          <a:p>
            <a:r>
              <a:rPr lang="en-ZA" dirty="0">
                <a:ln w="0"/>
                <a:solidFill>
                  <a:schemeClr val="tx1"/>
                </a:solidFill>
                <a:effectLst>
                  <a:outerShdw blurRad="38100" dist="19050" dir="2700000" algn="tl" rotWithShape="0">
                    <a:schemeClr val="dk1">
                      <a:alpha val="40000"/>
                    </a:schemeClr>
                  </a:outerShdw>
                </a:effectLst>
              </a:rPr>
              <a:t>This objective will be achieved through land reform programmes. What are these programs?</a:t>
            </a:r>
          </a:p>
        </p:txBody>
      </p:sp>
      <p:cxnSp>
        <p:nvCxnSpPr>
          <p:cNvPr id="12" name="Straight Connector 11">
            <a:extLst>
              <a:ext uri="{FF2B5EF4-FFF2-40B4-BE49-F238E27FC236}">
                <a16:creationId xmlns:a16="http://schemas.microsoft.com/office/drawing/2014/main" xmlns="" id="{DE408077-9BB7-447B-BE00-EEB319066E98}"/>
              </a:ext>
            </a:extLst>
          </p:cNvPr>
          <p:cNvCxnSpPr>
            <a:cxnSpLocks/>
          </p:cNvCxnSpPr>
          <p:nvPr/>
        </p:nvCxnSpPr>
        <p:spPr>
          <a:xfrm>
            <a:off x="8504808" y="638640"/>
            <a:ext cx="540428" cy="361206"/>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xmlns="" id="{05214CEF-4990-41AF-BFA4-91D5763774E1}"/>
              </a:ext>
            </a:extLst>
          </p:cNvPr>
          <p:cNvSpPr/>
          <p:nvPr/>
        </p:nvSpPr>
        <p:spPr>
          <a:xfrm>
            <a:off x="4902409" y="426129"/>
            <a:ext cx="2077375" cy="24058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lang="en-ZA" dirty="0">
                <a:ln w="0"/>
                <a:solidFill>
                  <a:schemeClr val="tx1"/>
                </a:solidFill>
                <a:effectLst>
                  <a:outerShdw blurRad="38100" dist="19050" dir="2700000" algn="tl" rotWithShape="0">
                    <a:schemeClr val="dk1">
                      <a:alpha val="40000"/>
                    </a:schemeClr>
                  </a:outerShdw>
                </a:effectLst>
              </a:rPr>
              <a:t>WHAT IS SOCIAL JUSTICE?</a:t>
            </a:r>
          </a:p>
          <a:p>
            <a:pPr algn="ctr"/>
            <a:r>
              <a:rPr lang="en-ZA" dirty="0">
                <a:ln w="0"/>
                <a:solidFill>
                  <a:schemeClr val="tx1"/>
                </a:solidFill>
                <a:effectLst>
                  <a:outerShdw blurRad="38100" dist="19050" dir="2700000" algn="tl" rotWithShape="0">
                    <a:schemeClr val="dk1">
                      <a:alpha val="40000"/>
                    </a:schemeClr>
                  </a:outerShdw>
                </a:effectLst>
              </a:rPr>
              <a:t>Ensuring that people are treated equally and that all their socials  needs are provided for.</a:t>
            </a:r>
          </a:p>
        </p:txBody>
      </p:sp>
      <p:cxnSp>
        <p:nvCxnSpPr>
          <p:cNvPr id="13" name="Straight Connector 12">
            <a:extLst>
              <a:ext uri="{FF2B5EF4-FFF2-40B4-BE49-F238E27FC236}">
                <a16:creationId xmlns:a16="http://schemas.microsoft.com/office/drawing/2014/main" xmlns="" id="{9C58EE06-54EA-4D09-9FBE-40CC6AD5E269}"/>
              </a:ext>
            </a:extLst>
          </p:cNvPr>
          <p:cNvCxnSpPr>
            <a:stCxn id="6" idx="2"/>
          </p:cNvCxnSpPr>
          <p:nvPr/>
        </p:nvCxnSpPr>
        <p:spPr>
          <a:xfrm>
            <a:off x="1705758" y="1034249"/>
            <a:ext cx="34265" cy="30627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3BA11A7D-45CF-4839-B162-01C6276EA2EC}"/>
              </a:ext>
            </a:extLst>
          </p:cNvPr>
          <p:cNvCxnSpPr>
            <a:stCxn id="1030" idx="2"/>
          </p:cNvCxnSpPr>
          <p:nvPr/>
        </p:nvCxnSpPr>
        <p:spPr>
          <a:xfrm>
            <a:off x="2239663" y="3506680"/>
            <a:ext cx="33575" cy="4660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F251FC77-2C3D-410D-BF7B-9417AA1BDAFF}"/>
              </a:ext>
            </a:extLst>
          </p:cNvPr>
          <p:cNvCxnSpPr>
            <a:stCxn id="1028" idx="2"/>
          </p:cNvCxnSpPr>
          <p:nvPr/>
        </p:nvCxnSpPr>
        <p:spPr>
          <a:xfrm flipH="1">
            <a:off x="9760599" y="3146026"/>
            <a:ext cx="75889" cy="183103"/>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140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a:extLst>
              <a:ext uri="{FF2B5EF4-FFF2-40B4-BE49-F238E27FC236}">
                <a16:creationId xmlns:a16="http://schemas.microsoft.com/office/drawing/2014/main" xmlns="" id="{59151532-B9DE-4EBC-BCBA-98A181D93210}"/>
              </a:ext>
            </a:extLst>
          </p:cNvPr>
          <p:cNvSpPr>
            <a:spLocks noChangeArrowheads="1"/>
          </p:cNvSpPr>
          <p:nvPr/>
        </p:nvSpPr>
        <p:spPr bwMode="auto">
          <a:xfrm>
            <a:off x="1346609" y="-119742"/>
            <a:ext cx="9759848" cy="6020977"/>
          </a:xfrm>
          <a:prstGeom prst="rect">
            <a:avLst/>
          </a:prstGeom>
          <a:solidFill>
            <a:schemeClr val="bg1"/>
          </a:solidFill>
          <a:ln w="9525" algn="ctr">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sz="1626"/>
          </a:p>
        </p:txBody>
      </p:sp>
      <p:pic>
        <p:nvPicPr>
          <p:cNvPr id="23555" name="Picture 2">
            <a:extLst>
              <a:ext uri="{FF2B5EF4-FFF2-40B4-BE49-F238E27FC236}">
                <a16:creationId xmlns:a16="http://schemas.microsoft.com/office/drawing/2014/main" xmlns="" id="{BD1831B3-D62C-4ACC-BAB8-47CF867043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29602" y="956765"/>
            <a:ext cx="8836076" cy="469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4">
            <a:extLst>
              <a:ext uri="{FF2B5EF4-FFF2-40B4-BE49-F238E27FC236}">
                <a16:creationId xmlns:a16="http://schemas.microsoft.com/office/drawing/2014/main" xmlns="" id="{E6D2BC93-93EE-4747-9516-B01B14BB4C4C}"/>
              </a:ext>
            </a:extLst>
          </p:cNvPr>
          <p:cNvSpPr txBox="1">
            <a:spLocks noChangeArrowheads="1"/>
          </p:cNvSpPr>
          <p:nvPr/>
        </p:nvSpPr>
        <p:spPr bwMode="auto">
          <a:xfrm>
            <a:off x="4209728" y="240984"/>
            <a:ext cx="3643447" cy="592919"/>
          </a:xfrm>
          <a:prstGeom prst="rect">
            <a:avLst/>
          </a:prstGeom>
          <a:noFill/>
          <a:ln w="349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ZA" altLang="en-US" sz="3253" b="1"/>
              <a:t>LAND REFORM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3B85CCF-BDFE-45E6-BDC8-E11155B18006}"/>
              </a:ext>
            </a:extLst>
          </p:cNvPr>
          <p:cNvSpPr/>
          <p:nvPr/>
        </p:nvSpPr>
        <p:spPr>
          <a:xfrm>
            <a:off x="878889" y="1296140"/>
            <a:ext cx="9756559" cy="4603633"/>
          </a:xfrm>
          <a:prstGeom prst="rect">
            <a:avLst/>
          </a:prstGeom>
        </p:spPr>
        <p:txBody>
          <a:bodyPr wrap="square">
            <a:spAutoFit/>
          </a:bodyPr>
          <a:lstStyle/>
          <a:p>
            <a:pPr marL="74930" marR="667385" indent="-6350">
              <a:lnSpc>
                <a:spcPct val="107000"/>
              </a:lnSpc>
              <a:tabLst>
                <a:tab pos="2936240" algn="ctr"/>
                <a:tab pos="6009005" algn="ctr"/>
              </a:tabLst>
            </a:pPr>
            <a:r>
              <a:rPr lang="en-ZA" b="1" dirty="0">
                <a:solidFill>
                  <a:srgbClr val="000000"/>
                </a:solidFill>
                <a:latin typeface="Arial" panose="020B0604020202020204" pitchFamily="34" charset="0"/>
                <a:ea typeface="Arial" panose="020B0604020202020204" pitchFamily="34" charset="0"/>
              </a:rPr>
              <a:t>TELLING THE STORY ABOUT SOUTH AFRICA'S RURAL POOR 	</a:t>
            </a:r>
            <a:r>
              <a:rPr lang="en-ZA" dirty="0">
                <a:solidFill>
                  <a:srgbClr val="000000"/>
                </a:solidFill>
                <a:latin typeface="Arial" panose="020B0604020202020204" pitchFamily="34" charset="0"/>
                <a:ea typeface="Arial" panose="020B0604020202020204" pitchFamily="34" charset="0"/>
              </a:rPr>
              <a:t>  </a:t>
            </a:r>
          </a:p>
          <a:p>
            <a:pPr marL="74930" marR="667385" indent="-6350" algn="ctr">
              <a:lnSpc>
                <a:spcPct val="107000"/>
              </a:lnSpc>
              <a:spcAft>
                <a:spcPts val="0"/>
              </a:spcAft>
            </a:pPr>
            <a:r>
              <a:rPr lang="en-ZA" b="1" dirty="0">
                <a:solidFill>
                  <a:srgbClr val="000000"/>
                </a:solidFill>
                <a:latin typeface="Arial" panose="020B0604020202020204" pitchFamily="34" charset="0"/>
                <a:ea typeface="Arial" panose="020B0604020202020204" pitchFamily="34" charset="0"/>
              </a:rPr>
              <a:t> </a:t>
            </a:r>
            <a:endParaRPr lang="en-ZA" dirty="0">
              <a:solidFill>
                <a:srgbClr val="000000"/>
              </a:solidFill>
              <a:latin typeface="Arial" panose="020B0604020202020204" pitchFamily="34" charset="0"/>
              <a:ea typeface="Arial" panose="020B0604020202020204" pitchFamily="34" charset="0"/>
            </a:endParaRPr>
          </a:p>
          <a:p>
            <a:pPr marL="6350" marR="667385" indent="-6350">
              <a:lnSpc>
                <a:spcPct val="107000"/>
              </a:lnSpc>
            </a:pPr>
            <a:r>
              <a:rPr lang="en-ZA" sz="1200" dirty="0">
                <a:solidFill>
                  <a:srgbClr val="000000"/>
                </a:solidFill>
                <a:latin typeface="Arial" panose="020B0604020202020204" pitchFamily="34" charset="0"/>
                <a:ea typeface="Arial" panose="020B0604020202020204" pitchFamily="34" charset="0"/>
              </a:rPr>
              <a:t>by </a:t>
            </a:r>
            <a:r>
              <a:rPr lang="en-ZA" sz="1200" dirty="0" err="1">
                <a:solidFill>
                  <a:srgbClr val="000000"/>
                </a:solidFill>
                <a:latin typeface="Arial" panose="020B0604020202020204" pitchFamily="34" charset="0"/>
                <a:ea typeface="Arial" panose="020B0604020202020204" pitchFamily="34" charset="0"/>
              </a:rPr>
              <a:t>Gara</a:t>
            </a:r>
            <a:r>
              <a:rPr lang="en-ZA" sz="1200" dirty="0">
                <a:solidFill>
                  <a:srgbClr val="000000"/>
                </a:solidFill>
                <a:latin typeface="Arial" panose="020B0604020202020204" pitchFamily="34" charset="0"/>
                <a:ea typeface="Arial" panose="020B0604020202020204" pitchFamily="34" charset="0"/>
              </a:rPr>
              <a:t> </a:t>
            </a:r>
            <a:r>
              <a:rPr lang="en-ZA" sz="1200" dirty="0" err="1">
                <a:solidFill>
                  <a:srgbClr val="000000"/>
                </a:solidFill>
                <a:latin typeface="Arial" panose="020B0604020202020204" pitchFamily="34" charset="0"/>
                <a:ea typeface="Arial" panose="020B0604020202020204" pitchFamily="34" charset="0"/>
              </a:rPr>
              <a:t>LaMarche</a:t>
            </a:r>
            <a:r>
              <a:rPr lang="en-ZA" sz="1200" dirty="0">
                <a:solidFill>
                  <a:srgbClr val="000000"/>
                </a:solidFill>
                <a:latin typeface="Arial" panose="020B0604020202020204" pitchFamily="34" charset="0"/>
                <a:ea typeface="Arial" panose="020B0604020202020204" pitchFamily="34" charset="0"/>
              </a:rPr>
              <a:t> </a:t>
            </a:r>
            <a:endParaRPr lang="en-ZA" dirty="0">
              <a:solidFill>
                <a:srgbClr val="000000"/>
              </a:solidFill>
              <a:latin typeface="Arial" panose="020B0604020202020204" pitchFamily="34" charset="0"/>
              <a:ea typeface="Arial" panose="020B0604020202020204" pitchFamily="34" charset="0"/>
            </a:endParaRPr>
          </a:p>
          <a:p>
            <a:pPr marL="74930" marR="667385" indent="-6350">
              <a:lnSpc>
                <a:spcPct val="107000"/>
              </a:lnSpc>
            </a:pPr>
            <a:r>
              <a:rPr lang="en-ZA" dirty="0">
                <a:solidFill>
                  <a:srgbClr val="000000"/>
                </a:solidFill>
                <a:latin typeface="Arial" panose="020B0604020202020204" pitchFamily="34" charset="0"/>
                <a:ea typeface="Arial" panose="020B0604020202020204" pitchFamily="34" charset="0"/>
              </a:rPr>
              <a:t> </a:t>
            </a:r>
          </a:p>
          <a:p>
            <a:pPr marL="6350" marR="667385" indent="-6350" algn="just">
              <a:lnSpc>
                <a:spcPct val="103000"/>
              </a:lnSpc>
              <a:spcAft>
                <a:spcPts val="0"/>
              </a:spcAft>
            </a:pPr>
            <a:r>
              <a:rPr lang="en-ZA" dirty="0">
                <a:solidFill>
                  <a:srgbClr val="000000"/>
                </a:solidFill>
                <a:latin typeface="Arial" panose="020B0604020202020204" pitchFamily="34" charset="0"/>
                <a:ea typeface="Arial" panose="020B0604020202020204" pitchFamily="34" charset="0"/>
              </a:rPr>
              <a:t>This is a story about the </a:t>
            </a:r>
            <a:r>
              <a:rPr lang="en-ZA" dirty="0" err="1">
                <a:solidFill>
                  <a:srgbClr val="000000"/>
                </a:solidFill>
                <a:latin typeface="Arial" panose="020B0604020202020204" pitchFamily="34" charset="0"/>
                <a:ea typeface="Arial" panose="020B0604020202020204" pitchFamily="34" charset="0"/>
              </a:rPr>
              <a:t>Skhosanas</a:t>
            </a:r>
            <a:r>
              <a:rPr lang="en-ZA" dirty="0">
                <a:solidFill>
                  <a:srgbClr val="000000"/>
                </a:solidFill>
                <a:latin typeface="Arial" panose="020B0604020202020204" pitchFamily="34" charset="0"/>
                <a:ea typeface="Arial" panose="020B0604020202020204" pitchFamily="34" charset="0"/>
              </a:rPr>
              <a:t>, interviewed by Social Surveys Africa: </a:t>
            </a:r>
          </a:p>
          <a:p>
            <a:pPr marL="74930" marR="667385" indent="-6350">
              <a:lnSpc>
                <a:spcPct val="107000"/>
              </a:lnSpc>
            </a:pPr>
            <a:r>
              <a:rPr lang="en-ZA" dirty="0">
                <a:solidFill>
                  <a:srgbClr val="000000"/>
                </a:solidFill>
                <a:latin typeface="Arial" panose="020B0604020202020204" pitchFamily="34" charset="0"/>
                <a:ea typeface="Arial" panose="020B0604020202020204" pitchFamily="34" charset="0"/>
              </a:rPr>
              <a:t> </a:t>
            </a:r>
          </a:p>
          <a:p>
            <a:pPr marL="6350" marR="667385" indent="-6350" algn="just">
              <a:lnSpc>
                <a:spcPct val="103000"/>
              </a:lnSpc>
              <a:spcAft>
                <a:spcPts val="0"/>
              </a:spcAft>
            </a:pPr>
            <a:r>
              <a:rPr lang="en-ZA" dirty="0">
                <a:solidFill>
                  <a:srgbClr val="000000"/>
                </a:solidFill>
                <a:latin typeface="Arial" panose="020B0604020202020204" pitchFamily="34" charset="0"/>
                <a:ea typeface="Arial" panose="020B0604020202020204" pitchFamily="34" charset="0"/>
              </a:rPr>
              <a:t>Until 2001, they survived relatively well on the farm. They had a tap for water; they had firewood. Then the farm was sold to a new owner who wanted the </a:t>
            </a:r>
            <a:r>
              <a:rPr lang="en-ZA" dirty="0" err="1">
                <a:solidFill>
                  <a:srgbClr val="000000"/>
                </a:solidFill>
                <a:latin typeface="Arial" panose="020B0604020202020204" pitchFamily="34" charset="0"/>
                <a:ea typeface="Arial" panose="020B0604020202020204" pitchFamily="34" charset="0"/>
              </a:rPr>
              <a:t>Skhosanas</a:t>
            </a:r>
            <a:r>
              <a:rPr lang="en-ZA" dirty="0">
                <a:solidFill>
                  <a:srgbClr val="000000"/>
                </a:solidFill>
                <a:latin typeface="Arial" panose="020B0604020202020204" pitchFamily="34" charset="0"/>
                <a:ea typeface="Arial" panose="020B0604020202020204" pitchFamily="34" charset="0"/>
              </a:rPr>
              <a:t> off the land. For two years, they fought eviction. After all, this was the 'new' South Africa, and, for the first time, they had rights. But the farm owner shut down their water tap and ordered them to stop gathering wood on his land. Finally, the owner came early one morning when the children were still asleep, broke down the door, and threw the family's furniture and belongings onto the road. The children were afraid they would have nowhere to sleep. Mr </a:t>
            </a:r>
            <a:r>
              <a:rPr lang="en-ZA" dirty="0" err="1">
                <a:solidFill>
                  <a:srgbClr val="000000"/>
                </a:solidFill>
                <a:latin typeface="Arial" panose="020B0604020202020204" pitchFamily="34" charset="0"/>
                <a:ea typeface="Arial" panose="020B0604020202020204" pitchFamily="34" charset="0"/>
              </a:rPr>
              <a:t>Skhosana</a:t>
            </a:r>
            <a:r>
              <a:rPr lang="en-ZA" dirty="0">
                <a:solidFill>
                  <a:srgbClr val="000000"/>
                </a:solidFill>
                <a:latin typeface="Arial" panose="020B0604020202020204" pitchFamily="34" charset="0"/>
                <a:ea typeface="Arial" panose="020B0604020202020204" pitchFamily="34" charset="0"/>
              </a:rPr>
              <a:t> was ill and could not work anymore.  Mrs </a:t>
            </a:r>
            <a:r>
              <a:rPr lang="en-ZA" dirty="0" err="1">
                <a:solidFill>
                  <a:srgbClr val="000000"/>
                </a:solidFill>
                <a:latin typeface="Arial" panose="020B0604020202020204" pitchFamily="34" charset="0"/>
                <a:ea typeface="Arial" panose="020B0604020202020204" pitchFamily="34" charset="0"/>
              </a:rPr>
              <a:t>Skhosana</a:t>
            </a:r>
            <a:r>
              <a:rPr lang="en-ZA" dirty="0">
                <a:solidFill>
                  <a:srgbClr val="000000"/>
                </a:solidFill>
                <a:latin typeface="Arial" panose="020B0604020202020204" pitchFamily="34" charset="0"/>
                <a:ea typeface="Arial" panose="020B0604020202020204" pitchFamily="34" charset="0"/>
              </a:rPr>
              <a:t> says she will never forget the experience of 'being thrown out like rubbish'. </a:t>
            </a:r>
            <a:r>
              <a:rPr lang="en-ZA" sz="1200" dirty="0">
                <a:solidFill>
                  <a:srgbClr val="000000"/>
                </a:solidFill>
                <a:latin typeface="Arial" panose="020B0604020202020204" pitchFamily="34" charset="0"/>
                <a:ea typeface="Arial" panose="020B0604020202020204" pitchFamily="34" charset="0"/>
              </a:rPr>
              <a:t>                </a:t>
            </a:r>
            <a:r>
              <a:rPr lang="en-ZA" dirty="0">
                <a:solidFill>
                  <a:srgbClr val="000000"/>
                </a:solidFill>
                <a:latin typeface="Arial" panose="020B0604020202020204" pitchFamily="34" charset="0"/>
                <a:ea typeface="Arial" panose="020B0604020202020204" pitchFamily="34" charset="0"/>
              </a:rPr>
              <a:t> </a:t>
            </a:r>
          </a:p>
          <a:p>
            <a:pPr marL="74930" marR="667385" indent="-6350">
              <a:lnSpc>
                <a:spcPct val="107000"/>
              </a:lnSpc>
            </a:pPr>
            <a:r>
              <a:rPr lang="en-ZA" dirty="0">
                <a:solidFill>
                  <a:srgbClr val="000000"/>
                </a:solidFill>
                <a:latin typeface="Arial" panose="020B0604020202020204" pitchFamily="34" charset="0"/>
                <a:ea typeface="Arial" panose="020B0604020202020204" pitchFamily="34" charset="0"/>
              </a:rPr>
              <a:t> </a:t>
            </a:r>
          </a:p>
        </p:txBody>
      </p:sp>
      <p:sp>
        <p:nvSpPr>
          <p:cNvPr id="5" name="Rectangle 4">
            <a:extLst>
              <a:ext uri="{FF2B5EF4-FFF2-40B4-BE49-F238E27FC236}">
                <a16:creationId xmlns:a16="http://schemas.microsoft.com/office/drawing/2014/main" xmlns="" id="{BCA8BD7D-E1CA-437E-84C3-242A53B347A8}"/>
              </a:ext>
            </a:extLst>
          </p:cNvPr>
          <p:cNvSpPr/>
          <p:nvPr/>
        </p:nvSpPr>
        <p:spPr>
          <a:xfrm>
            <a:off x="2689934" y="71023"/>
            <a:ext cx="6454066" cy="1124539"/>
          </a:xfrm>
          <a:prstGeom prst="rect">
            <a:avLst/>
          </a:prstGeom>
        </p:spPr>
        <p:txBody>
          <a:bodyPr wrap="square">
            <a:spAutoFit/>
          </a:bodyPr>
          <a:lstStyle/>
          <a:p>
            <a:pPr marL="6350" indent="-6350">
              <a:lnSpc>
                <a:spcPct val="107000"/>
              </a:lnSpc>
              <a:spcAft>
                <a:spcPts val="0"/>
              </a:spcAft>
            </a:pPr>
            <a:r>
              <a:rPr lang="en-ZA" sz="1600" b="1" kern="0" dirty="0">
                <a:solidFill>
                  <a:srgbClr val="000000"/>
                </a:solidFill>
                <a:latin typeface="Arial" panose="020B0604020202020204" pitchFamily="34" charset="0"/>
                <a:ea typeface="Arial" panose="020B0604020202020204" pitchFamily="34" charset="0"/>
              </a:rPr>
              <a:t>SOCIAL JUSTICE ISSUES IN RURAL AREAS </a:t>
            </a:r>
          </a:p>
          <a:p>
            <a:pPr marL="74930" marR="667385" indent="-6350">
              <a:lnSpc>
                <a:spcPct val="107000"/>
              </a:lnSpc>
              <a:spcAft>
                <a:spcPts val="140"/>
              </a:spcAft>
            </a:pPr>
            <a:r>
              <a:rPr lang="en-ZA" sz="1600" dirty="0">
                <a:solidFill>
                  <a:srgbClr val="000000"/>
                </a:solidFill>
                <a:latin typeface="Arial" panose="020B0604020202020204" pitchFamily="34" charset="0"/>
                <a:ea typeface="Arial" panose="020B0604020202020204" pitchFamily="34" charset="0"/>
              </a:rPr>
              <a:t> </a:t>
            </a:r>
          </a:p>
          <a:p>
            <a:r>
              <a:rPr lang="en-ZA" sz="1600" b="1" dirty="0">
                <a:solidFill>
                  <a:srgbClr val="000000"/>
                </a:solidFill>
                <a:latin typeface="Arial" panose="020B0604020202020204" pitchFamily="34" charset="0"/>
                <a:ea typeface="Arial" panose="020B0604020202020204" pitchFamily="34" charset="0"/>
              </a:rPr>
              <a:t>CASE STUDY: TELLING THE STORY ABOUT SOUTH AFRICA'S RURAL POOR </a:t>
            </a:r>
            <a:endParaRPr lang="en-ZA" sz="1600" dirty="0"/>
          </a:p>
        </p:txBody>
      </p:sp>
    </p:spTree>
    <p:extLst>
      <p:ext uri="{BB962C8B-B14F-4D97-AF65-F5344CB8AC3E}">
        <p14:creationId xmlns:p14="http://schemas.microsoft.com/office/powerpoint/2010/main" val="147716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056428-4133-4C5F-BC62-B1AF1DD111F6}"/>
              </a:ext>
            </a:extLst>
          </p:cNvPr>
          <p:cNvSpPr>
            <a:spLocks noGrp="1"/>
          </p:cNvSpPr>
          <p:nvPr>
            <p:ph type="title"/>
          </p:nvPr>
        </p:nvSpPr>
        <p:spPr>
          <a:xfrm>
            <a:off x="609600" y="274638"/>
            <a:ext cx="10972800" cy="559863"/>
          </a:xfrm>
        </p:spPr>
        <p:txBody>
          <a:bodyPr>
            <a:normAutofit fontScale="90000"/>
          </a:bodyPr>
          <a:lstStyle/>
          <a:p>
            <a:r>
              <a:rPr lang="en-ZA" sz="3200" b="1" dirty="0"/>
              <a:t>Assessment – Social Justice Issues</a:t>
            </a:r>
          </a:p>
        </p:txBody>
      </p:sp>
      <p:sp>
        <p:nvSpPr>
          <p:cNvPr id="3" name="Content Placeholder 2">
            <a:extLst>
              <a:ext uri="{FF2B5EF4-FFF2-40B4-BE49-F238E27FC236}">
                <a16:creationId xmlns:a16="http://schemas.microsoft.com/office/drawing/2014/main" xmlns="" id="{A3AF0191-E2E4-4F9E-BF4E-880DE57057BF}"/>
              </a:ext>
            </a:extLst>
          </p:cNvPr>
          <p:cNvSpPr>
            <a:spLocks noGrp="1"/>
          </p:cNvSpPr>
          <p:nvPr>
            <p:ph idx="1"/>
          </p:nvPr>
        </p:nvSpPr>
        <p:spPr>
          <a:xfrm>
            <a:off x="440924" y="1166018"/>
            <a:ext cx="10972800" cy="4853042"/>
          </a:xfrm>
        </p:spPr>
        <p:txBody>
          <a:bodyPr>
            <a:normAutofit fontScale="25000" lnSpcReduction="20000"/>
          </a:bodyPr>
          <a:lstStyle/>
          <a:p>
            <a:pPr marL="0" indent="0">
              <a:buNone/>
            </a:pPr>
            <a:endParaRPr lang="en-ZA" sz="4000" dirty="0">
              <a:latin typeface="Arial" panose="020B0604020202020204" pitchFamily="34" charset="0"/>
              <a:cs typeface="Arial" panose="020B0604020202020204" pitchFamily="34" charset="0"/>
            </a:endParaRPr>
          </a:p>
          <a:p>
            <a:pPr marL="0" indent="0">
              <a:buNone/>
            </a:pPr>
            <a:r>
              <a:rPr lang="en-ZA" sz="7200" b="1" dirty="0">
                <a:latin typeface="Arial" panose="020B0604020202020204" pitchFamily="34" charset="0"/>
                <a:cs typeface="Arial" panose="020B0604020202020204" pitchFamily="34" charset="0"/>
              </a:rPr>
              <a:t>Read the article below  on a social justice issue in South Africa	</a:t>
            </a:r>
            <a:r>
              <a:rPr lang="en-ZA" sz="7200" dirty="0">
                <a:latin typeface="Arial" panose="020B0604020202020204" pitchFamily="34" charset="0"/>
                <a:cs typeface="Arial" panose="020B0604020202020204" pitchFamily="34" charset="0"/>
              </a:rPr>
              <a:t>  </a:t>
            </a:r>
          </a:p>
          <a:p>
            <a:pPr marL="0" indent="0">
              <a:lnSpc>
                <a:spcPct val="170000"/>
              </a:lnSpc>
              <a:buNone/>
            </a:pPr>
            <a:r>
              <a:rPr lang="en-ZA" sz="7200" dirty="0">
                <a:latin typeface="Arial" panose="020B0604020202020204" pitchFamily="34" charset="0"/>
                <a:cs typeface="Arial" panose="020B0604020202020204" pitchFamily="34" charset="0"/>
              </a:rPr>
              <a:t>1.1.1</a:t>
            </a:r>
            <a:r>
              <a:rPr lang="en-ZA" sz="7200" b="1" dirty="0">
                <a:latin typeface="Arial" panose="020B0604020202020204" pitchFamily="34" charset="0"/>
                <a:cs typeface="Arial" panose="020B0604020202020204" pitchFamily="34" charset="0"/>
              </a:rPr>
              <a:t>	Explain what is meant by the term </a:t>
            </a:r>
            <a:r>
              <a:rPr lang="en-ZA" sz="7200" b="1" i="1" dirty="0">
                <a:latin typeface="Arial" panose="020B0604020202020204" pitchFamily="34" charset="0"/>
                <a:cs typeface="Arial" panose="020B0604020202020204" pitchFamily="34" charset="0"/>
              </a:rPr>
              <a:t>social justice</a:t>
            </a:r>
            <a:r>
              <a:rPr lang="en-ZA" sz="7200" b="1" dirty="0">
                <a:latin typeface="Arial" panose="020B0604020202020204" pitchFamily="34" charset="0"/>
                <a:cs typeface="Arial" panose="020B0604020202020204" pitchFamily="34" charset="0"/>
              </a:rPr>
              <a:t>. 		(1 x 1)  (1) </a:t>
            </a:r>
          </a:p>
          <a:p>
            <a:pPr marL="0" indent="0">
              <a:lnSpc>
                <a:spcPct val="170000"/>
              </a:lnSpc>
              <a:buNone/>
            </a:pPr>
            <a:r>
              <a:rPr lang="en-ZA" sz="7200" b="1" dirty="0">
                <a:latin typeface="Arial" panose="020B0604020202020204" pitchFamily="34" charset="0"/>
                <a:cs typeface="Arial" panose="020B0604020202020204" pitchFamily="34" charset="0"/>
              </a:rPr>
              <a:t>1.1.2 	Name the social justice issue that the story captures. 	(1 x 1)  (1) </a:t>
            </a:r>
          </a:p>
          <a:p>
            <a:pPr marL="0" indent="0">
              <a:lnSpc>
                <a:spcPct val="170000"/>
              </a:lnSpc>
              <a:buNone/>
            </a:pPr>
            <a:r>
              <a:rPr lang="en-ZA" sz="7200" b="1" dirty="0">
                <a:latin typeface="Arial" panose="020B0604020202020204" pitchFamily="34" charset="0"/>
                <a:cs typeface="Arial" panose="020B0604020202020204" pitchFamily="34" charset="0"/>
              </a:rPr>
              <a:t>1.1.3	Why is the word 'new' emphasised in the article? 		(1 x 2)  (2) </a:t>
            </a:r>
          </a:p>
          <a:p>
            <a:pPr marL="0" indent="0">
              <a:lnSpc>
                <a:spcPct val="170000"/>
              </a:lnSpc>
              <a:buNone/>
            </a:pPr>
            <a:r>
              <a:rPr lang="en-ZA" sz="7200" b="1" dirty="0">
                <a:latin typeface="Arial" panose="020B0604020202020204" pitchFamily="34" charset="0"/>
                <a:cs typeface="Arial" panose="020B0604020202020204" pitchFamily="34" charset="0"/>
              </a:rPr>
              <a:t>1.1.4 	Name the law that secures the rights of people who live under insecure conditions on land  	owned by others.					(1 x 2) (2) </a:t>
            </a:r>
          </a:p>
          <a:p>
            <a:pPr marL="0" indent="0">
              <a:lnSpc>
                <a:spcPct val="170000"/>
              </a:lnSpc>
              <a:buNone/>
            </a:pPr>
            <a:r>
              <a:rPr lang="en-ZA" sz="7200" b="1" dirty="0">
                <a:latin typeface="Arial" panose="020B0604020202020204" pitchFamily="34" charset="0"/>
                <a:cs typeface="Arial" panose="020B0604020202020204" pitchFamily="34" charset="0"/>
              </a:rPr>
              <a:t>1.1.5 	Excluding the social justice issue mentioned in QUESTION 1.1.2  discuss TWO other 	social justice issues  experienced in rural areas. 	              (2 x 2) (4) </a:t>
            </a:r>
          </a:p>
          <a:p>
            <a:pPr marL="0" indent="0">
              <a:lnSpc>
                <a:spcPct val="170000"/>
              </a:lnSpc>
              <a:buNone/>
            </a:pPr>
            <a:r>
              <a:rPr lang="en-ZA" sz="7200" b="1" dirty="0">
                <a:latin typeface="Arial" panose="020B0604020202020204" pitchFamily="34" charset="0"/>
                <a:cs typeface="Arial" panose="020B0604020202020204" pitchFamily="34" charset="0"/>
              </a:rPr>
              <a:t>1.1.6  	Discuss any TWO problems that the government experiences with land reform.  (2 x 2) (4) </a:t>
            </a:r>
          </a:p>
          <a:p>
            <a:pPr marL="0" indent="0">
              <a:lnSpc>
                <a:spcPct val="170000"/>
              </a:lnSpc>
              <a:buNone/>
            </a:pPr>
            <a:r>
              <a:rPr lang="en-ZA" sz="7200" b="1" dirty="0">
                <a:latin typeface="Arial" panose="020B0604020202020204" pitchFamily="34" charset="0"/>
                <a:cs typeface="Arial" panose="020B0604020202020204" pitchFamily="34" charset="0"/>
              </a:rPr>
              <a:t>								Total 	(13)</a:t>
            </a:r>
          </a:p>
          <a:p>
            <a:pPr lvl="8"/>
            <a:endParaRPr lang="en-ZA" sz="200" dirty="0"/>
          </a:p>
        </p:txBody>
      </p:sp>
    </p:spTree>
    <p:extLst>
      <p:ext uri="{BB962C8B-B14F-4D97-AF65-F5344CB8AC3E}">
        <p14:creationId xmlns:p14="http://schemas.microsoft.com/office/powerpoint/2010/main" val="225561305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582</Words>
  <Application>Microsoft Office PowerPoint</Application>
  <PresentationFormat>Widescreen</PresentationFormat>
  <Paragraphs>168</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1_Office Theme</vt:lpstr>
      <vt:lpstr>GRADE 12 TOPIC: SETTLEMENT GEOGRAPHY Rural Settlements Issues </vt:lpstr>
      <vt:lpstr>Important aspects for this lesson</vt:lpstr>
      <vt:lpstr>PowerPoint Presentation</vt:lpstr>
      <vt:lpstr>Rural Settlement Issues</vt:lpstr>
      <vt:lpstr>PowerPoint Presentation</vt:lpstr>
      <vt:lpstr>PowerPoint Presentation</vt:lpstr>
      <vt:lpstr>PowerPoint Presentation</vt:lpstr>
      <vt:lpstr>PowerPoint Presentation</vt:lpstr>
      <vt:lpstr>Assessment – Social Justice Issues</vt:lpstr>
      <vt:lpstr>Memorandum to Assessment</vt:lpstr>
      <vt:lpstr>Memorandum to Assessment cont…..</vt:lpstr>
      <vt:lpstr>Worksheets and answer sheets on the website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Penny Japhta</dc:creator>
  <cp:lastModifiedBy>V.Westphal</cp:lastModifiedBy>
  <cp:revision>43</cp:revision>
  <dcterms:created xsi:type="dcterms:W3CDTF">2020-04-04T13:36:54Z</dcterms:created>
  <dcterms:modified xsi:type="dcterms:W3CDTF">2020-04-14T12:17:34Z</dcterms:modified>
</cp:coreProperties>
</file>